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2" r:id="rId3"/>
  </p:sldMasterIdLst>
  <p:notesMasterIdLst>
    <p:notesMasterId r:id="rId14"/>
  </p:notesMasterIdLst>
  <p:sldIdLst>
    <p:sldId id="256" r:id="rId4"/>
    <p:sldId id="257" r:id="rId5"/>
    <p:sldId id="272" r:id="rId6"/>
    <p:sldId id="273" r:id="rId7"/>
    <p:sldId id="274" r:id="rId8"/>
    <p:sldId id="275" r:id="rId9"/>
    <p:sldId id="268" r:id="rId10"/>
    <p:sldId id="266" r:id="rId11"/>
    <p:sldId id="269" r:id="rId12"/>
    <p:sldId id="263" r:id="rId13"/>
  </p:sldIdLst>
  <p:sldSz cx="12192000" cy="6858000"/>
  <p:notesSz cx="6858000" cy="9144000"/>
  <p:defaultTextStyle>
    <a:defPPr>
      <a:defRPr lang="fr-FR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146" autoAdjust="0"/>
  </p:normalViewPr>
  <p:slideViewPr>
    <p:cSldViewPr snapToGrid="0">
      <p:cViewPr varScale="1">
        <p:scale>
          <a:sx n="66" d="100"/>
          <a:sy n="66" d="100"/>
        </p:scale>
        <p:origin x="8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997772168483336E-2"/>
          <c:y val="4.8555668709225577E-2"/>
          <c:w val="0.37387573238243538"/>
          <c:h val="0.69983768434296911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explosion val="6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CE-4DF0-B1C5-A7AFA85E74EF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CE-4DF0-B1C5-A7AFA85E74EF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CE-4DF0-B1C5-A7AFA85E74EF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CE-4DF0-B1C5-A7AFA85E74EF}"/>
              </c:ext>
            </c:extLst>
          </c:dPt>
          <c:dLbls>
            <c:spPr>
              <a:solidFill>
                <a:schemeClr val="lt1"/>
              </a:solidFill>
              <a:ln w="3175" cap="flat" cmpd="sng" algn="ctr">
                <a:solidFill>
                  <a:srgbClr val="A3EAFB"/>
                </a:solidFill>
                <a:prstDash val="solid"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Diplôme d’Etat d’infirmier en pratique avancée mention pathologies chroniques stabilisées</c:v>
                </c:pt>
                <c:pt idx="1">
                  <c:v>Diplôme d’Etat d’infirmier en pratique avancée mention oncologie et hémato-oncologie</c:v>
                </c:pt>
                <c:pt idx="2">
                  <c:v>Diplôme d’Etat d’infirmier en pratique avancée mention maladie rénale chronique, dialyse et transplantation rénale</c:v>
                </c:pt>
                <c:pt idx="3">
                  <c:v>Diplôme d’Etat d’infirmier en pratique avancée mention santé mentale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93</c:v>
                </c:pt>
                <c:pt idx="1">
                  <c:v>53</c:v>
                </c:pt>
                <c:pt idx="2">
                  <c:v>24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CE-4DF0-B1C5-A7AFA85E74EF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  <a:effectLst/>
      </c:spPr>
    </c:plotArea>
    <c:legend>
      <c:legendPos val="r"/>
      <c:layout>
        <c:manualLayout>
          <c:xMode val="edge"/>
          <c:yMode val="edge"/>
          <c:x val="0.47701701567132226"/>
          <c:y val="2.4549287305664365E-2"/>
          <c:w val="0.49291602403654494"/>
          <c:h val="0.91722465524286034"/>
        </c:manualLayout>
      </c:layout>
      <c:overlay val="0"/>
      <c:spPr>
        <a:solidFill>
          <a:schemeClr val="lt1">
            <a:alpha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Etablissements</c:v>
                </c:pt>
                <c:pt idx="1">
                  <c:v>Libéral</c:v>
                </c:pt>
                <c:pt idx="2">
                  <c:v>Centres de santé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76</c:v>
                </c:pt>
                <c:pt idx="1">
                  <c:v>16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F0-4293-BA22-E87CF6B33632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Colonne1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Etablissements</c:v>
                </c:pt>
                <c:pt idx="1">
                  <c:v>Libéral</c:v>
                </c:pt>
                <c:pt idx="2">
                  <c:v>Centres de santé</c:v>
                </c:pt>
              </c:strCache>
            </c:strRef>
          </c:cat>
          <c:val>
            <c:numRef>
              <c:f>Feuil1!$C$2:$C$4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1-59F0-4293-BA22-E87CF6B33632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Colonne2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Feuil1!$A$2:$A$4</c:f>
              <c:strCache>
                <c:ptCount val="3"/>
                <c:pt idx="0">
                  <c:v>Etablissements</c:v>
                </c:pt>
                <c:pt idx="1">
                  <c:v>Libéral</c:v>
                </c:pt>
                <c:pt idx="2">
                  <c:v>Centres de santé</c:v>
                </c:pt>
              </c:strCache>
            </c:strRef>
          </c:cat>
          <c:val>
            <c:numRef>
              <c:f>Feuil1!$D$2:$D$4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2-59F0-4293-BA22-E87CF6B3363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31703424"/>
        <c:axId val="331704960"/>
      </c:barChart>
      <c:catAx>
        <c:axId val="331703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331704960"/>
        <c:crosses val="autoZero"/>
        <c:auto val="1"/>
        <c:lblAlgn val="ctr"/>
        <c:lblOffset val="100"/>
        <c:noMultiLvlLbl val="0"/>
      </c:catAx>
      <c:valAx>
        <c:axId val="33170496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1703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0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C48B8-BCBE-4273-9E09-11D4F6EDC898}" type="datetimeFigureOut">
              <a:rPr lang="fr-FR" smtClean="0"/>
              <a:t>28/11/2022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53BE2-D297-4124-ADC8-A39298DBDC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50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Arr&#234;t&#233;_du_18_juillet_2018_pathologies%20cliniques.rtf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3BE2-D297-4124-ADC8-A39298DBDCE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009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3BE2-D297-4124-ADC8-A39298DBDCE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793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3BE2-D297-4124-ADC8-A39298DBDCE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171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72D31"/>
                </a:solidFill>
                <a:effectLst/>
                <a:uLnTx/>
                <a:uFillTx/>
                <a:latin typeface="Open Sans"/>
                <a:hlinkClick r:id="rId3" action="ppaction://hlinkfile"/>
              </a:rPr>
              <a:t>Arrêté des pathologies chroniques stabilisées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272D31"/>
                </a:solidFill>
                <a:effectLst/>
                <a:uLnTx/>
                <a:uFillTx/>
                <a:latin typeface="Open Sans"/>
                <a:hlinkClick r:id="rId3" action="ppaction://hlinkfile"/>
              </a:rPr>
              <a:t>prévue à l’article R. 4301-2</a:t>
            </a: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272D31"/>
              </a:solidFill>
              <a:effectLst/>
              <a:uLnTx/>
              <a:uFillTx/>
              <a:latin typeface="Open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272D3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200" b="0" i="0" u="none" strike="noStrike" kern="0" cap="none" spc="0" normalizeH="0" baseline="0" noProof="0" dirty="0" smtClean="0">
              <a:ln>
                <a:noFill/>
              </a:ln>
              <a:solidFill>
                <a:srgbClr val="272D3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72D3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Pathologies chroniques stabilisées, mentionnées au 2§ de l’article R. 4301-2 :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272D3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72D31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- accident vasculaire cérébral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72D31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- artériopathies chroniques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72D31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- cardiopathie, maladie coronaire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72D31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- diabète type 1 &amp; diabète type 2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72D31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- insuffisance respiratoire chronique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72D31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- maladie d’Alzheimer et autres démences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72D31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- maladie de Parkinson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1" i="1" u="none" strike="noStrike" kern="0" cap="none" spc="0" normalizeH="0" baseline="0" noProof="0" dirty="0" smtClean="0">
                <a:ln>
                  <a:noFill/>
                </a:ln>
                <a:solidFill>
                  <a:srgbClr val="272D31"/>
                </a:solidFill>
                <a:effectLst/>
                <a:uLnTx/>
                <a:uFillTx/>
                <a:latin typeface="Open Sans"/>
                <a:ea typeface="+mn-ea"/>
                <a:cs typeface="Arial" pitchFamily="34" charset="0"/>
              </a:rPr>
              <a:t>- épilepsie. 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053BE2-D297-4124-ADC8-A39298DBDCE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392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image" Target="../media/image8.emf"/><Relationship Id="rId5" Type="http://schemas.openxmlformats.org/officeDocument/2006/relationships/tags" Target="../tags/tag4.xml"/><Relationship Id="rId10" Type="http://schemas.openxmlformats.org/officeDocument/2006/relationships/oleObject" Target="../embeddings/oleObject1.bin"/><Relationship Id="rId4" Type="http://schemas.openxmlformats.org/officeDocument/2006/relationships/tags" Target="../tags/tag3.xml"/><Relationship Id="rId9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563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28/11/2022</a:t>
            </a:fld>
            <a:endParaRPr lang="fr-FR" cap="all" dirty="0"/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431371" y="2276872"/>
            <a:ext cx="3408628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67808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l’offre de soins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2366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1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28/11/2022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75787" y="2276872"/>
            <a:ext cx="7488832" cy="3840427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l’offre de soins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0878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304245" y="2276872"/>
            <a:ext cx="3360000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28/11/2022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0" indent="1269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431371" y="2276873"/>
            <a:ext cx="7681384" cy="3839633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l’offre de soins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5384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0" y="2852936"/>
            <a:ext cx="11232000" cy="3057632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4333" b="1" cap="all" baseline="0"/>
            </a:lvl1pPr>
            <a:lvl2pPr marL="122764" indent="0">
              <a:spcBef>
                <a:spcPts val="667"/>
              </a:spcBef>
              <a:spcAft>
                <a:spcPts val="0"/>
              </a:spcAft>
              <a:buNone/>
              <a:tabLst/>
              <a:defRPr sz="2467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28/11/2022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578734-7B6B-B848-8F7C-20D24745BC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240001" y="164637"/>
            <a:ext cx="2687647" cy="2092672"/>
          </a:xfrm>
          <a:prstGeom prst="rect">
            <a:avLst/>
          </a:prstGeom>
        </p:spPr>
      </p:pic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l’offre de soins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5550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12192000" cy="5925277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85713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28/11/2022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79999" y="984000"/>
            <a:ext cx="11232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527987" indent="-527987">
              <a:buFont typeface="+mj-lt"/>
              <a:buAutoNum type="arabicPeriod"/>
              <a:defRPr sz="4333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l’offre de soins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4332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28/11/2022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960000" y="5829266"/>
            <a:ext cx="4320000" cy="597263"/>
          </a:xfrm>
        </p:spPr>
        <p:txBody>
          <a:bodyPr anchor="ctr" anchorCtr="0"/>
          <a:lstStyle>
            <a:lvl1pPr algn="l">
              <a:defRPr sz="1533"/>
            </a:lvl1pPr>
          </a:lstStyle>
          <a:p>
            <a:r>
              <a:rPr lang="fr-FR" dirty="0" smtClean="0"/>
              <a:t>Direction générale </a:t>
            </a:r>
          </a:p>
          <a:p>
            <a:r>
              <a:rPr lang="fr-FR" dirty="0" smtClean="0"/>
              <a:t>de l’offre de soins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240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240000" cy="24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33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07764BE-02C7-D347-925A-71726A94B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6534" y="260649"/>
            <a:ext cx="4755369" cy="370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83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>
            <a:extLst>
              <a:ext uri="{FF2B5EF4-FFF2-40B4-BE49-F238E27FC236}">
                <a16:creationId xmlns:a16="http://schemas.microsoft.com/office/drawing/2014/main" id="{D8EFF8A2-0FB9-4B25-8B8D-49235327498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89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think-cell Slide" r:id="rId10" imgW="413" imgH="416" progId="TCLayout.ActiveDocument.1">
                  <p:embed/>
                </p:oleObj>
              </mc:Choice>
              <mc:Fallback>
                <p:oleObj name="think-cell Slide" r:id="rId10" imgW="413" imgH="416" progId="TCLayout.ActiveDocument.1">
                  <p:embed/>
                  <p:pic>
                    <p:nvPicPr>
                      <p:cNvPr id="3" name="Object 6" hidden="1">
                        <a:extLst>
                          <a:ext uri="{FF2B5EF4-FFF2-40B4-BE49-F238E27FC236}">
                            <a16:creationId xmlns:a16="http://schemas.microsoft.com/office/drawing/2014/main" id="{D8EFF8A2-0FB9-4B25-8B8D-4923532749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 hidden="1">
            <a:extLst>
              <a:ext uri="{FF2B5EF4-FFF2-40B4-BE49-F238E27FC236}">
                <a16:creationId xmlns:a16="http://schemas.microsoft.com/office/drawing/2014/main" id="{FCC3A0E6-E630-4C26-B008-93BA0B5B110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58751" cy="158751"/>
          </a:xfrm>
          <a:prstGeom prst="rect">
            <a:avLst/>
          </a:prstGeom>
          <a:solidFill>
            <a:schemeClr val="accent1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spcBef>
                <a:spcPts val="300"/>
              </a:spcBef>
              <a:spcAft>
                <a:spcPts val="300"/>
              </a:spcAft>
            </a:pPr>
            <a:endParaRPr lang="en-US" sz="2500" b="1" i="0" baseline="0" dirty="0" err="1">
              <a:solidFill>
                <a:schemeClr val="bg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2. Slide Title">
            <a:extLst>
              <a:ext uri="{FF2B5EF4-FFF2-40B4-BE49-F238E27FC236}">
                <a16:creationId xmlns:a16="http://schemas.microsoft.com/office/drawing/2014/main" id="{699FD2C4-82B5-475E-9235-DB128978B618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516381" y="198168"/>
            <a:ext cx="10120883" cy="384721"/>
          </a:xfrm>
        </p:spPr>
        <p:txBody>
          <a:bodyPr vert="horz" wrap="square" lIns="0" tIns="0" rIns="0" bIns="0" rtlCol="0" anchor="t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4" name="3. Subtitle">
            <a:extLst>
              <a:ext uri="{FF2B5EF4-FFF2-40B4-BE49-F238E27FC236}">
                <a16:creationId xmlns:a16="http://schemas.microsoft.com/office/drawing/2014/main" id="{D4D36123-678D-4B6C-A648-186F85BE34AE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>
          <a:xfrm>
            <a:off x="1516381" y="599002"/>
            <a:ext cx="10120883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en-US" sz="1800" b="0" dirty="0"/>
            </a:lvl1pPr>
          </a:lstStyle>
          <a:p>
            <a:pPr lvl="0">
              <a:buNone/>
            </a:pPr>
            <a:r>
              <a:rPr lang="en-US" dirty="0"/>
              <a:t>Click to edit Master subtitle style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66686DBA-90DA-4033-B950-94CBD0D7A425}"/>
              </a:ext>
            </a:extLst>
          </p:cNvPr>
          <p:cNvSpPr>
            <a:spLocks noChangeArrowheads="1"/>
          </p:cNvSpPr>
          <p:nvPr userDrawn="1">
            <p:custDataLst>
              <p:tags r:id="rId6"/>
            </p:custDataLst>
          </p:nvPr>
        </p:nvSpPr>
        <p:spPr bwMode="black">
          <a:xfrm>
            <a:off x="11312526" y="6498755"/>
            <a:ext cx="325501" cy="1384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0" tIns="0" rIns="0" bIns="0" anchor="b">
            <a:spAutoFit/>
          </a:bodyPr>
          <a:lstStyle/>
          <a:p>
            <a:pPr algn="r" defTabSz="610729" fontAlgn="auto">
              <a:spcBef>
                <a:spcPts val="0"/>
              </a:spcBef>
              <a:spcAft>
                <a:spcPts val="0"/>
              </a:spcAft>
              <a:defRPr/>
            </a:pPr>
            <a:fld id="{4ABDCABE-3F10-B64C-92F1-862014417034}" type="slidenum">
              <a:rPr lang="en-US" sz="900" b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rPr>
              <a:pPr algn="r" defTabSz="610729" fontAlgn="auto">
                <a:spcBef>
                  <a:spcPts val="0"/>
                </a:spcBef>
                <a:spcAft>
                  <a:spcPts val="0"/>
                </a:spcAft>
                <a:defRPr/>
              </a:pPr>
              <a:t>‹N°›</a:t>
            </a:fld>
            <a:endParaRPr lang="en-US" sz="900" b="0" dirty="0">
              <a:solidFill>
                <a:schemeClr val="tx1"/>
              </a:solidFill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5. Source" hidden="1">
            <a:extLst>
              <a:ext uri="{FF2B5EF4-FFF2-40B4-BE49-F238E27FC236}">
                <a16:creationId xmlns:a16="http://schemas.microsoft.com/office/drawing/2014/main" id="{9238B1D6-2095-4826-AA45-9A4E6F7D1A16}"/>
              </a:ext>
            </a:extLst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554736" y="6498755"/>
            <a:ext cx="7277861" cy="12311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Segoe UI" panose="020B0502040204020203" pitchFamily="34" charset="0"/>
              <a:buChar char="​"/>
              <a:defRPr sz="800">
                <a:cs typeface="Arial" panose="020B0604020202020204" pitchFamily="34" charset="0"/>
              </a:defRPr>
            </a:lvl1pPr>
            <a:lvl2pPr marL="228600" indent="-2254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"/>
              <a:defRPr sz="1600">
                <a:cs typeface="Arial" panose="020B0604020202020204" pitchFamily="34" charset="0"/>
              </a:defRPr>
            </a:lvl2pPr>
            <a:lvl3pPr marL="515938" indent="-287338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—"/>
              <a:defRPr sz="1600">
                <a:cs typeface="Arial" panose="020B0604020202020204" pitchFamily="34" charset="0"/>
              </a:defRPr>
            </a:lvl3pPr>
            <a:lvl4pPr marL="742950" indent="-182563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»"/>
              <a:defRPr sz="1600">
                <a:cs typeface="Arial" panose="020B0604020202020204" pitchFamily="34" charset="0"/>
              </a:defRPr>
            </a:lvl4pPr>
            <a:lvl5pPr marL="914400" indent="-136525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›"/>
              <a:defRPr sz="1600">
                <a:cs typeface="Arial" panose="020B0604020202020204" pitchFamily="34" charset="0"/>
              </a:defRPr>
            </a:lvl5pPr>
            <a:lvl6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6pPr>
            <a:lvl7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7pPr>
            <a:lvl8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8pPr>
            <a:lvl9pPr marL="1085850" indent="-1714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▫"/>
              <a:defRPr sz="1600">
                <a:cs typeface="Arial" panose="020B0604020202020204" pitchFamily="34" charset="0"/>
              </a:defRPr>
            </a:lvl9pPr>
          </a:lstStyle>
          <a:p>
            <a:pPr lvl="0"/>
            <a:r>
              <a:rPr lang="en-US" sz="800" dirty="0"/>
              <a:t>Source: …</a:t>
            </a:r>
          </a:p>
        </p:txBody>
      </p:sp>
      <p:sp>
        <p:nvSpPr>
          <p:cNvPr id="11" name="1. On-page tracker">
            <a:extLst>
              <a:ext uri="{FF2B5EF4-FFF2-40B4-BE49-F238E27FC236}">
                <a16:creationId xmlns:a16="http://schemas.microsoft.com/office/drawing/2014/main" id="{C30AC055-11D5-4540-94E4-C3B7BE6EFD7D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8"/>
            </p:custDataLst>
          </p:nvPr>
        </p:nvSpPr>
        <p:spPr>
          <a:xfrm>
            <a:off x="1516380" y="41598"/>
            <a:ext cx="3843339" cy="123111"/>
          </a:xfrm>
          <a:prstGeom prst="rect">
            <a:avLst/>
          </a:prstGeom>
          <a:ln w="6350">
            <a:noFill/>
            <a:miter lim="800000"/>
          </a:ln>
        </p:spPr>
        <p:txBody>
          <a:bodyPr vert="horz" wrap="square" lIns="0" tIns="0" rIns="0" bIns="0" rtlCol="0">
            <a:spAutoFit/>
          </a:bodyPr>
          <a:lstStyle>
            <a:lvl1pPr>
              <a:defRPr lang="en-US" sz="800" b="0" dirty="0">
                <a:cs typeface="+mn-cs"/>
              </a:defRPr>
            </a:lvl1pPr>
          </a:lstStyle>
          <a:p>
            <a:pPr lvl="0">
              <a:buNone/>
            </a:pPr>
            <a:r>
              <a:rPr lang="en-US" dirty="0"/>
              <a:t>Add tracker</a:t>
            </a:r>
          </a:p>
        </p:txBody>
      </p: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E717AE98-9C20-485D-AAB2-4384AD4AE6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554737" y="6694959"/>
            <a:ext cx="1210435" cy="115416"/>
          </a:xfrm>
          <a:prstGeom prst="rect">
            <a:avLst/>
          </a:prstGeom>
        </p:spPr>
        <p:txBody>
          <a:bodyPr vert="horz" lIns="0" tIns="0" rIns="0" bIns="0" rtlCol="0" anchor="ctr" anchorCtr="0">
            <a:spAutoFit/>
          </a:bodyPr>
          <a:lstStyle>
            <a:lvl1pPr algn="l">
              <a:defRPr sz="751" b="1">
                <a:solidFill>
                  <a:schemeClr val="tx1"/>
                </a:solidFill>
              </a:defRPr>
            </a:lvl1pPr>
          </a:lstStyle>
          <a:p>
            <a:fld id="{00C643F6-0E6A-4F40-BCCD-F79CBF4548CA}" type="datetime1">
              <a:rPr lang="fr-FR" cap="all" smtClean="0"/>
              <a:t>28/11/2022</a:t>
            </a:fld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2941427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gray">
          <a:xfrm>
            <a:off x="2704" y="0"/>
            <a:ext cx="12189296" cy="61293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863601" y="404664"/>
            <a:ext cx="10945283" cy="3564000"/>
          </a:xfrm>
        </p:spPr>
        <p:txBody>
          <a:bodyPr anchor="b" anchorCtr="0"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4700" b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 smtClean="0"/>
              <a:t>Titre de la présentation</a:t>
            </a:r>
          </a:p>
        </p:txBody>
      </p:sp>
      <p:sp>
        <p:nvSpPr>
          <p:cNvPr id="8" name="Espace réservé du texte 8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63601" y="4077072"/>
            <a:ext cx="10945283" cy="2052266"/>
          </a:xfrm>
        </p:spPr>
        <p:txBody>
          <a:bodyPr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bg1"/>
                </a:solidFill>
              </a:defRPr>
            </a:lvl1pPr>
            <a:lvl2pPr marL="0" algn="ctr">
              <a:lnSpc>
                <a:spcPct val="100000"/>
              </a:lnSpc>
              <a:spcBef>
                <a:spcPts val="6900"/>
              </a:spcBef>
              <a:defRPr sz="2000" b="1">
                <a:solidFill>
                  <a:schemeClr val="bg1"/>
                </a:solidFill>
              </a:defRPr>
            </a:lvl2pPr>
          </a:lstStyle>
          <a:p>
            <a:pPr lvl="0"/>
            <a:r>
              <a:rPr lang="fr-FR" noProof="0" dirty="0" smtClean="0"/>
              <a:t>Sous-titre</a:t>
            </a:r>
          </a:p>
        </p:txBody>
      </p:sp>
      <p:sp>
        <p:nvSpPr>
          <p:cNvPr id="2" name="Rectangle 1"/>
          <p:cNvSpPr/>
          <p:nvPr/>
        </p:nvSpPr>
        <p:spPr bwMode="gray">
          <a:xfrm>
            <a:off x="0" y="0"/>
            <a:ext cx="12189296" cy="40466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5"/>
          </p:nvPr>
        </p:nvSpPr>
        <p:spPr bwMode="gray">
          <a:xfrm>
            <a:off x="11857566" y="0"/>
            <a:ext cx="334433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49EFCFD3-5C25-4CC1-9ACA-BCB3FADEA509}" type="datetimeFigureOut">
              <a:rPr lang="fr-FR" smtClean="0"/>
              <a:pPr/>
              <a:t>28/11/2022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6"/>
          </p:nvPr>
        </p:nvSpPr>
        <p:spPr bwMode="gray">
          <a:xfrm>
            <a:off x="11857568" y="0"/>
            <a:ext cx="331729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7"/>
          </p:nvPr>
        </p:nvSpPr>
        <p:spPr bwMode="gray">
          <a:xfrm>
            <a:off x="11857567" y="1"/>
            <a:ext cx="331731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F79DD4C4-2E13-453F-B5A8-E35AA3FC013C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72632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 bwMode="gray">
          <a:xfrm>
            <a:off x="2704" y="0"/>
            <a:ext cx="12189296" cy="612933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6" name="Titre 5"/>
          <p:cNvSpPr>
            <a:spLocks noGrp="1"/>
          </p:cNvSpPr>
          <p:nvPr>
            <p:ph type="title" hasCustomPrompt="1"/>
          </p:nvPr>
        </p:nvSpPr>
        <p:spPr bwMode="gray">
          <a:xfrm>
            <a:off x="1246719" y="836712"/>
            <a:ext cx="10562165" cy="2628000"/>
          </a:xfrm>
          <a:prstGeom prst="rect">
            <a:avLst/>
          </a:prstGeom>
        </p:spPr>
        <p:txBody>
          <a:bodyPr anchor="b" anchorCtr="0"/>
          <a:lstStyle>
            <a:lvl1pPr algn="l">
              <a:defRPr sz="15000" b="0">
                <a:solidFill>
                  <a:schemeClr val="accent5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1246718" y="3249338"/>
            <a:ext cx="10562167" cy="2880000"/>
          </a:xfrm>
        </p:spPr>
        <p:txBody>
          <a:bodyPr lIns="36000"/>
          <a:lstStyle>
            <a:lvl1pPr mar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51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dirty="0" smtClean="0"/>
              <a:t>Titre du chapitre</a:t>
            </a:r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4"/>
          </p:nvPr>
        </p:nvSpPr>
        <p:spPr bwMode="gray">
          <a:xfrm>
            <a:off x="11857567" y="0"/>
            <a:ext cx="327383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fld id="{49EFCFD3-5C25-4CC1-9ACA-BCB3FADEA509}" type="datetimeFigureOut">
              <a:rPr lang="fr-FR" smtClean="0"/>
              <a:pPr/>
              <a:t>28/11/2022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5"/>
          </p:nvPr>
        </p:nvSpPr>
        <p:spPr bwMode="gray">
          <a:xfrm>
            <a:off x="11857567" y="0"/>
            <a:ext cx="313883" cy="260350"/>
          </a:xfrm>
        </p:spPr>
        <p:txBody>
          <a:bodyPr/>
          <a:lstStyle>
            <a:lvl1pPr>
              <a:defRPr sz="100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6"/>
          </p:nvPr>
        </p:nvSpPr>
        <p:spPr bwMode="gray">
          <a:xfrm>
            <a:off x="10893868" y="5661025"/>
            <a:ext cx="915016" cy="468313"/>
          </a:xfrm>
        </p:spPr>
        <p:txBody>
          <a:bodyPr/>
          <a:lstStyle>
            <a:lvl1pPr algn="r">
              <a:defRPr sz="1750">
                <a:solidFill>
                  <a:schemeClr val="accent4"/>
                </a:solidFill>
              </a:defRPr>
            </a:lvl1pPr>
          </a:lstStyle>
          <a:p>
            <a:fld id="{F79DD4C4-2E13-453F-B5A8-E35AA3FC01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Rectangle 18"/>
          <p:cNvSpPr/>
          <p:nvPr/>
        </p:nvSpPr>
        <p:spPr bwMode="gray">
          <a:xfrm>
            <a:off x="2704" y="0"/>
            <a:ext cx="12189296" cy="75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0" name="Rectangle 19"/>
          <p:cNvSpPr/>
          <p:nvPr/>
        </p:nvSpPr>
        <p:spPr bwMode="gray">
          <a:xfrm>
            <a:off x="0" y="0"/>
            <a:ext cx="12189296" cy="1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</p:spTree>
    <p:extLst>
      <p:ext uri="{BB962C8B-B14F-4D97-AF65-F5344CB8AC3E}">
        <p14:creationId xmlns:p14="http://schemas.microsoft.com/office/powerpoint/2010/main" val="1957946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e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344085" y="260351"/>
            <a:ext cx="10464800" cy="360362"/>
          </a:xfrm>
          <a:prstGeom prst="rect">
            <a:avLst/>
          </a:prstGeom>
        </p:spPr>
        <p:txBody>
          <a:bodyPr/>
          <a:lstStyle/>
          <a:p>
            <a:r>
              <a:rPr lang="fr-FR" noProof="0" dirty="0" smtClean="0"/>
              <a:t>Titre de la partie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 bwMode="gray">
          <a:xfrm>
            <a:off x="863601" y="1449389"/>
            <a:ext cx="10945284" cy="4211637"/>
          </a:xfrm>
        </p:spPr>
        <p:txBody>
          <a:bodyPr/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49EFCFD3-5C25-4CC1-9ACA-BCB3FADEA509}" type="datetimeFigureOut">
              <a:rPr lang="fr-FR" smtClean="0"/>
              <a:pPr/>
              <a:t>28/11/2022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79DD4C4-2E13-453F-B5A8-E35AA3FC013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/>
          <p:cNvCxnSpPr/>
          <p:nvPr/>
        </p:nvCxnSpPr>
        <p:spPr bwMode="gray">
          <a:xfrm>
            <a:off x="0" y="6129338"/>
            <a:ext cx="121892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863601" y="981074"/>
            <a:ext cx="10945284" cy="468314"/>
          </a:xfrm>
        </p:spPr>
        <p:txBody>
          <a:bodyPr/>
          <a:lstStyle>
            <a:lvl1pPr marL="2700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/>
            </a:lvl1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-10045" y="260351"/>
            <a:ext cx="1246717" cy="3603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1236672" y="260351"/>
            <a:ext cx="10942579" cy="3603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Espace réservé du texte 7"/>
          <p:cNvSpPr>
            <a:spLocks noGrp="1"/>
          </p:cNvSpPr>
          <p:nvPr>
            <p:ph type="body" sz="quarter" idx="20" hasCustomPrompt="1"/>
          </p:nvPr>
        </p:nvSpPr>
        <p:spPr>
          <a:xfrm>
            <a:off x="9395835" y="343803"/>
            <a:ext cx="2783416" cy="403115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fr-FR" dirty="0" smtClean="0"/>
              <a:t>Titre de la partie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144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548A62-6DA9-06D5-6308-F6EA1D69AF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557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BB3904F-E9E1-5760-F8A0-410ABE552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16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10446323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de contenu et enc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344085" y="260351"/>
            <a:ext cx="10464800" cy="360362"/>
          </a:xfrm>
          <a:prstGeom prst="rect">
            <a:avLst/>
          </a:prstGeom>
        </p:spPr>
        <p:txBody>
          <a:bodyPr/>
          <a:lstStyle/>
          <a:p>
            <a:r>
              <a:rPr lang="fr-FR" noProof="0" dirty="0" smtClean="0"/>
              <a:t>Titre de la partie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 bwMode="gray">
          <a:xfrm>
            <a:off x="863601" y="1449389"/>
            <a:ext cx="10945284" cy="4211637"/>
          </a:xfrm>
        </p:spPr>
        <p:txBody>
          <a:bodyPr/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246718" y="5113066"/>
            <a:ext cx="10562167" cy="548182"/>
          </a:xfrm>
          <a:solidFill>
            <a:schemeClr val="accent5"/>
          </a:solidFill>
        </p:spPr>
        <p:txBody>
          <a:bodyPr wrap="square" lIns="252000" tIns="180000" rIns="72000" bIns="180000" anchor="b" anchorCtr="0">
            <a:spAutoFit/>
          </a:bodyPr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smtClean="0"/>
              <a:t>Texte optionnel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49EFCFD3-5C25-4CC1-9ACA-BCB3FADEA509}" type="datetimeFigureOut">
              <a:rPr lang="fr-FR" smtClean="0"/>
              <a:pPr/>
              <a:t>28/11/2022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79DD4C4-2E13-453F-B5A8-E35AA3FC013C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/>
          <p:cNvCxnSpPr/>
          <p:nvPr/>
        </p:nvCxnSpPr>
        <p:spPr bwMode="gray">
          <a:xfrm>
            <a:off x="0" y="6129338"/>
            <a:ext cx="121892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space réservé du texte 3"/>
          <p:cNvSpPr>
            <a:spLocks noGrp="1"/>
          </p:cNvSpPr>
          <p:nvPr>
            <p:ph type="body" sz="quarter" idx="19" hasCustomPrompt="1"/>
          </p:nvPr>
        </p:nvSpPr>
        <p:spPr>
          <a:xfrm>
            <a:off x="863601" y="981074"/>
            <a:ext cx="10945284" cy="468314"/>
          </a:xfrm>
        </p:spPr>
        <p:txBody>
          <a:bodyPr/>
          <a:lstStyle>
            <a:lvl1pPr marL="2700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/>
            </a:lvl1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-1" y="260351"/>
            <a:ext cx="1246717" cy="3603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1246716" y="260351"/>
            <a:ext cx="10942579" cy="3603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8" name="Espace réservé du texte 7"/>
          <p:cNvSpPr>
            <a:spLocks noGrp="1"/>
          </p:cNvSpPr>
          <p:nvPr>
            <p:ph type="body" sz="quarter" idx="20" hasCustomPrompt="1"/>
          </p:nvPr>
        </p:nvSpPr>
        <p:spPr>
          <a:xfrm>
            <a:off x="9413849" y="325550"/>
            <a:ext cx="2783416" cy="403115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fr-FR" dirty="0" smtClean="0"/>
              <a:t>Titre de la partie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2323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iton avec grap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1344085" y="260351"/>
            <a:ext cx="10464800" cy="360362"/>
          </a:xfrm>
          <a:prstGeom prst="rect">
            <a:avLst/>
          </a:prstGeom>
        </p:spPr>
        <p:txBody>
          <a:bodyPr/>
          <a:lstStyle/>
          <a:p>
            <a:r>
              <a:rPr lang="fr-FR" noProof="0" dirty="0" smtClean="0"/>
              <a:t>Titre de la partie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3" hasCustomPrompt="1"/>
          </p:nvPr>
        </p:nvSpPr>
        <p:spPr bwMode="gray">
          <a:xfrm>
            <a:off x="863601" y="1449389"/>
            <a:ext cx="10945284" cy="1331539"/>
          </a:xfrm>
        </p:spPr>
        <p:txBody>
          <a:bodyPr/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49EFCFD3-5C25-4CC1-9ACA-BCB3FADEA509}" type="datetimeFigureOut">
              <a:rPr lang="fr-FR" smtClean="0"/>
              <a:pPr/>
              <a:t>28/11/2022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F79DD4C4-2E13-453F-B5A8-E35AA3FC013C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graphique 3"/>
          <p:cNvSpPr>
            <a:spLocks noGrp="1"/>
          </p:cNvSpPr>
          <p:nvPr>
            <p:ph type="chart" sz="quarter" idx="19"/>
          </p:nvPr>
        </p:nvSpPr>
        <p:spPr bwMode="gray">
          <a:xfrm>
            <a:off x="1246718" y="2924175"/>
            <a:ext cx="10562167" cy="2736850"/>
          </a:xfrm>
        </p:spPr>
        <p:txBody>
          <a:bodyPr tIns="756000" anchor="ctr" anchorCtr="0"/>
          <a:lstStyle>
            <a:lvl1pPr algn="ctr">
              <a:buFontTx/>
              <a:buNone/>
              <a:defRPr sz="1600" b="0"/>
            </a:lvl1pPr>
          </a:lstStyle>
          <a:p>
            <a:r>
              <a:rPr lang="fr-FR" smtClean="0"/>
              <a:t>Cliquez sur l'icône pour ajouter un graphique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159751" y="2924175"/>
            <a:ext cx="3649133" cy="1512888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200"/>
            </a:lvl1pPr>
            <a:lvl2pPr marL="0" indent="0">
              <a:buNone/>
              <a:defRPr sz="1600" b="0">
                <a:solidFill>
                  <a:schemeClr val="accent4"/>
                </a:solidFill>
                <a:latin typeface="+mj-lt"/>
              </a:defRPr>
            </a:lvl2pPr>
          </a:lstStyle>
          <a:p>
            <a:pPr lvl="0"/>
            <a:r>
              <a:rPr lang="fr-FR" dirty="0" smtClean="0"/>
              <a:t>+0,0%</a:t>
            </a:r>
          </a:p>
          <a:p>
            <a:pPr lvl="1"/>
            <a:r>
              <a:rPr lang="fr-FR" dirty="0" smtClean="0"/>
              <a:t>Texte</a:t>
            </a:r>
          </a:p>
        </p:txBody>
      </p:sp>
      <p:cxnSp>
        <p:nvCxnSpPr>
          <p:cNvPr id="16" name="Connecteur droit 15"/>
          <p:cNvCxnSpPr/>
          <p:nvPr/>
        </p:nvCxnSpPr>
        <p:spPr bwMode="gray">
          <a:xfrm>
            <a:off x="0" y="6129338"/>
            <a:ext cx="121892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texte 3"/>
          <p:cNvSpPr>
            <a:spLocks noGrp="1"/>
          </p:cNvSpPr>
          <p:nvPr>
            <p:ph type="body" sz="quarter" idx="21" hasCustomPrompt="1"/>
          </p:nvPr>
        </p:nvSpPr>
        <p:spPr>
          <a:xfrm>
            <a:off x="863601" y="981074"/>
            <a:ext cx="10945284" cy="468314"/>
          </a:xfrm>
        </p:spPr>
        <p:txBody>
          <a:bodyPr/>
          <a:lstStyle>
            <a:lvl1pPr marL="27000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800"/>
            </a:lvl1pPr>
          </a:lstStyle>
          <a:p>
            <a:pPr lvl="0"/>
            <a:r>
              <a:rPr lang="fr-FR" dirty="0" smtClean="0"/>
              <a:t>Titre</a:t>
            </a: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-1" y="260351"/>
            <a:ext cx="1246717" cy="36036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7" name="Rectangle 16"/>
          <p:cNvSpPr/>
          <p:nvPr userDrawn="1"/>
        </p:nvSpPr>
        <p:spPr bwMode="gray">
          <a:xfrm>
            <a:off x="1246716" y="260351"/>
            <a:ext cx="10942579" cy="3603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19" name="Espace réservé du texte 7"/>
          <p:cNvSpPr>
            <a:spLocks noGrp="1"/>
          </p:cNvSpPr>
          <p:nvPr>
            <p:ph type="body" sz="quarter" idx="22" hasCustomPrompt="1"/>
          </p:nvPr>
        </p:nvSpPr>
        <p:spPr>
          <a:xfrm>
            <a:off x="9413849" y="325550"/>
            <a:ext cx="2783416" cy="403115"/>
          </a:xfr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Clr>
                <a:schemeClr val="accent5"/>
              </a:buClr>
              <a:buSzPct val="110000"/>
              <a:buFont typeface="Wingdings" panose="05000000000000000000" pitchFamily="2" charset="2"/>
              <a:buNone/>
              <a:tabLst/>
              <a:defRPr/>
            </a:pPr>
            <a:r>
              <a:rPr lang="fr-FR" dirty="0" smtClean="0"/>
              <a:t>Titre de la partie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8761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DDE7B2-2567-D0C2-71D6-ECC247659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915"/>
            <a:ext cx="10515600" cy="77724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17B3EE-AD2D-F07E-2117-D502EDDC1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4922"/>
            <a:ext cx="10515600" cy="42062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10778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704EB2-E0E1-D3F1-B31D-923A986C0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1C7C91-66D4-D8FA-1374-3072C3394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8284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20DF4-72A3-B342-1D08-BB626B655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8284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94039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74C2D7-7D3E-6824-401F-8FDE8E9F3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F247AB-5330-EB40-F0A0-0B1F14E424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B4CAEC-9E3D-B335-8F5E-9DB81AF95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10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4EC7D57-5F0D-4C23-9DA7-D95F251D4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6407CC8-FA16-7FB7-655C-2EA914F3B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3103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21726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C4970A-F900-E34E-AC82-D6469B87D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3EF878-3280-60E5-202D-76D7A0BF0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9041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EF2F35A-57E1-1D8C-D985-227CA01DD2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204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6407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CB391B-5BC8-3433-5D8A-3A23C3282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7C0D13E-B9BF-6C1A-9FB1-4525CB7AEE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5D98A81-A71D-482B-BD12-1E0CEFF68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3689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0" y="6396842"/>
            <a:ext cx="1560000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28/11/2022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801" y="1664906"/>
            <a:ext cx="11232819" cy="323935"/>
          </a:xfrm>
        </p:spPr>
        <p:txBody>
          <a:bodyPr/>
          <a:lstStyle>
            <a:lvl1pPr marL="12700" indent="114297">
              <a:spcBef>
                <a:spcPts val="533"/>
              </a:spcBef>
              <a:spcAft>
                <a:spcPts val="1067"/>
              </a:spcAft>
              <a:buFont typeface="+mj-lt"/>
              <a:buNone/>
              <a:tabLst/>
              <a:defRPr sz="20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800" y="2276872"/>
            <a:ext cx="11232445" cy="384042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l’offre de soins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2619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31371" y="2084851"/>
            <a:ext cx="3360000" cy="3840427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16000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351999" y="2084851"/>
            <a:ext cx="3360000" cy="3814349"/>
          </a:xfrm>
        </p:spPr>
        <p:txBody>
          <a:bodyPr/>
          <a:lstStyle>
            <a:lvl1pPr marL="191995" indent="-191995">
              <a:spcBef>
                <a:spcPts val="533"/>
              </a:spcBef>
              <a:spcAft>
                <a:spcPts val="1067"/>
              </a:spcAft>
              <a:buFont typeface="+mj-lt"/>
              <a:buAutoNum type="arabicPeriod"/>
              <a:defRPr b="1"/>
            </a:lvl1pPr>
            <a:lvl2pPr marL="431989" indent="-191995">
              <a:spcBef>
                <a:spcPts val="800"/>
              </a:spcBef>
              <a:spcAft>
                <a:spcPts val="1067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31801" y="6396842"/>
            <a:ext cx="1613913" cy="46115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28/11/2022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1" y="910402"/>
            <a:ext cx="11233151" cy="719988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Direction générale de l’offre de soins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763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352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2" r:id="rId4"/>
    <p:sldLayoutId id="2147483653" r:id="rId5"/>
    <p:sldLayoutId id="2147483656" r:id="rId6"/>
    <p:sldLayoutId id="2147483657" r:id="rId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431801" y="2276873"/>
            <a:ext cx="11233151" cy="393643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825043" y="260648"/>
            <a:ext cx="7839908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9864951" y="6378000"/>
            <a:ext cx="1800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431800" y="6379200"/>
            <a:ext cx="11232819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1" y="910402"/>
            <a:ext cx="11233151" cy="71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0937" y="6378001"/>
            <a:ext cx="27432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28/11/2022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/>
        </p:nvCxnSpPr>
        <p:spPr bwMode="gray">
          <a:xfrm>
            <a:off x="480000" y="6379200"/>
            <a:ext cx="11232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14065" y="60509"/>
            <a:ext cx="1282915" cy="811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48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/>
  <p:txStyles>
    <p:titleStyle>
      <a:lvl1pPr marL="19050" indent="0" algn="l" defTabSz="1219170" rtl="0" eaLnBrk="1" latinLnBrk="0" hangingPunct="1">
        <a:lnSpc>
          <a:spcPct val="90000"/>
        </a:lnSpc>
        <a:spcBef>
          <a:spcPct val="0"/>
        </a:spcBef>
        <a:buNone/>
        <a:tabLst/>
        <a:defRPr sz="3333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764" indent="0" algn="l" defTabSz="1219170" rtl="0" eaLnBrk="1" latinLnBrk="0" hangingPunct="1">
        <a:lnSpc>
          <a:spcPct val="100000"/>
        </a:lnSpc>
        <a:spcBef>
          <a:spcPts val="0"/>
        </a:spcBef>
        <a:spcAft>
          <a:spcPts val="667"/>
        </a:spcAft>
        <a:buFont typeface="Arial" pitchFamily="34" charset="0"/>
        <a:buNone/>
        <a:tabLst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68588" indent="-228594" algn="l" defTabSz="1219170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08582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1333" kern="1200">
          <a:solidFill>
            <a:schemeClr val="tx1"/>
          </a:solidFill>
          <a:latin typeface="+mn-lt"/>
          <a:ea typeface="+mn-ea"/>
          <a:cs typeface="+mn-cs"/>
        </a:defRPr>
      </a:lvl3pPr>
      <a:lvl4pPr marL="948576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+mn-lt"/>
          <a:ea typeface="+mn-ea"/>
          <a:cs typeface="+mn-cs"/>
        </a:defRPr>
      </a:lvl4pPr>
      <a:lvl5pPr marL="1236569" indent="-228594" algn="l" defTabSz="1219170" rtl="0" eaLnBrk="1" latinLnBrk="0" hangingPunct="1">
        <a:lnSpc>
          <a:spcPct val="100000"/>
        </a:lnSpc>
        <a:spcBef>
          <a:spcPts val="133"/>
        </a:spcBef>
        <a:spcAft>
          <a:spcPts val="133"/>
        </a:spcAft>
        <a:buSzPct val="100000"/>
        <a:buFont typeface="Wingdings" pitchFamily="2" charset="2"/>
        <a:buChar char="§"/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indent="0" algn="l" defTabSz="1219170" rtl="0" eaLnBrk="1" latinLnBrk="0" hangingPunct="1">
        <a:spcBef>
          <a:spcPct val="20000"/>
        </a:spcBef>
        <a:buFont typeface="Arial" pitchFamily="34" charset="0"/>
        <a:buNone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863601" y="1449387"/>
            <a:ext cx="10945284" cy="4679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 smtClean="0"/>
              <a:t>Texte de niveau 1</a:t>
            </a:r>
          </a:p>
          <a:p>
            <a:pPr lvl="1"/>
            <a:r>
              <a:rPr lang="fr-FR" noProof="0" dirty="0" smtClean="0"/>
              <a:t>Texte de niveau 2</a:t>
            </a:r>
          </a:p>
          <a:p>
            <a:pPr lvl="2"/>
            <a:r>
              <a:rPr lang="fr-FR" noProof="0" dirty="0" smtClean="0"/>
              <a:t>Texte de niveau 3</a:t>
            </a:r>
          </a:p>
          <a:p>
            <a:pPr lvl="3"/>
            <a:r>
              <a:rPr lang="fr-FR" noProof="0" dirty="0" smtClean="0"/>
              <a:t>Texte de niveau 4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11857566" y="1"/>
            <a:ext cx="331729" cy="260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lnSpc>
                <a:spcPct val="100000"/>
              </a:lnSpc>
              <a:defRPr sz="10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fld id="{49EFCFD3-5C25-4CC1-9ACA-BCB3FADEA509}" type="datetimeFigureOut">
              <a:rPr lang="fr-FR" smtClean="0"/>
              <a:pPr/>
              <a:t>28/11/2022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11857567" y="1"/>
            <a:ext cx="334432" cy="26035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00">
                <a:solidFill>
                  <a:schemeClr val="bg1">
                    <a:alpha val="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0896601" y="5661025"/>
            <a:ext cx="912284" cy="46831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5"/>
                </a:solidFill>
                <a:latin typeface="+mj-lt"/>
              </a:defRPr>
            </a:lvl1pPr>
          </a:lstStyle>
          <a:p>
            <a:fld id="{F79DD4C4-2E13-453F-B5A8-E35AA3FC013C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9309295" y="6205258"/>
            <a:ext cx="2880000" cy="6127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3600" y="6244279"/>
            <a:ext cx="2400000" cy="504000"/>
          </a:xfrm>
          <a:prstGeom prst="rect">
            <a:avLst/>
          </a:prstGeom>
          <a:solidFill>
            <a:schemeClr val="bg2"/>
          </a:solidFill>
          <a:ln w="3175">
            <a:solidFill>
              <a:schemeClr val="accent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ctr"/>
          <a:lstStyle/>
          <a:p>
            <a:pPr algn="ctr"/>
            <a:r>
              <a:rPr lang="fr-FR" sz="800" dirty="0" smtClean="0">
                <a:solidFill>
                  <a:schemeClr val="accent4"/>
                </a:solidFill>
              </a:rPr>
              <a:t>Logotype (Pour modifier le logotype, sélectionner le</a:t>
            </a:r>
            <a:r>
              <a:rPr lang="fr-FR" sz="800" baseline="0" dirty="0" smtClean="0">
                <a:solidFill>
                  <a:schemeClr val="accent4"/>
                </a:solidFill>
              </a:rPr>
              <a:t> m</a:t>
            </a:r>
            <a:r>
              <a:rPr lang="fr-FR" sz="800" dirty="0" smtClean="0">
                <a:solidFill>
                  <a:schemeClr val="accent4"/>
                </a:solidFill>
              </a:rPr>
              <a:t>enu Affichage / Masque des diapositives)</a:t>
            </a:r>
            <a:endParaRPr lang="fr-FR" sz="800" dirty="0">
              <a:solidFill>
                <a:schemeClr val="accent4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15413" y="6165304"/>
            <a:ext cx="2592288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7" t="20834" r="10206" b="20834"/>
          <a:stretch/>
        </p:blipFill>
        <p:spPr>
          <a:xfrm>
            <a:off x="335360" y="6254206"/>
            <a:ext cx="1440227" cy="3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01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r" defTabSz="914400" rtl="0" eaLnBrk="1" latinLnBrk="0" hangingPunct="1">
        <a:lnSpc>
          <a:spcPct val="100000"/>
        </a:lnSpc>
        <a:spcBef>
          <a:spcPct val="0"/>
        </a:spcBef>
        <a:buNone/>
        <a:defRPr sz="12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00000"/>
        </a:lnSpc>
        <a:spcBef>
          <a:spcPts val="1500"/>
        </a:spcBef>
        <a:spcAft>
          <a:spcPts val="1000"/>
        </a:spcAft>
        <a:buClr>
          <a:schemeClr val="accent5"/>
        </a:buClr>
        <a:buSzPct val="110000"/>
        <a:buFont typeface="Wingdings" panose="05000000000000000000" pitchFamily="2" charset="2"/>
        <a:buChar char=""/>
        <a:defRPr sz="1600" b="1" kern="1200">
          <a:solidFill>
            <a:schemeClr val="accent5"/>
          </a:solidFill>
          <a:latin typeface="+mj-lt"/>
          <a:ea typeface="+mn-ea"/>
          <a:cs typeface="+mn-cs"/>
        </a:defRPr>
      </a:lvl1pPr>
      <a:lvl2pPr marL="432000" indent="-144000" algn="l" defTabSz="914400" rtl="0" eaLnBrk="1" latinLnBrk="0" hangingPunct="1">
        <a:lnSpc>
          <a:spcPct val="100000"/>
        </a:lnSpc>
        <a:spcBef>
          <a:spcPts val="0"/>
        </a:spcBef>
        <a:buClr>
          <a:schemeClr val="accent4"/>
        </a:buClr>
        <a:buSzPct val="85000"/>
        <a:buFont typeface="Wingdings 3" panose="05040102010807070707" pitchFamily="18" charset="2"/>
        <a:buChar char=""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144000" algn="l" defTabSz="914400" rtl="0" eaLnBrk="1" latinLnBrk="0" hangingPunct="1">
        <a:lnSpc>
          <a:spcPct val="100000"/>
        </a:lnSpc>
        <a:spcBef>
          <a:spcPts val="1500"/>
        </a:spcBef>
        <a:spcAft>
          <a:spcPts val="600"/>
        </a:spcAft>
        <a:buClr>
          <a:schemeClr val="accent4"/>
        </a:buClr>
        <a:buSzPct val="120000"/>
        <a:buFont typeface="Wingdings" panose="05000000000000000000" pitchFamily="2" charset="2"/>
        <a:buChar char=""/>
        <a:defRPr sz="1400" b="0" i="1" kern="1200">
          <a:solidFill>
            <a:schemeClr val="accent4"/>
          </a:solidFill>
          <a:latin typeface="+mn-lt"/>
          <a:ea typeface="+mn-ea"/>
          <a:cs typeface="+mn-cs"/>
        </a:defRPr>
      </a:lvl3pPr>
      <a:lvl4pPr marL="432000" indent="0" algn="l" defTabSz="914400" rtl="0" eaLnBrk="1" latinLnBrk="0" hangingPunct="1">
        <a:lnSpc>
          <a:spcPct val="100000"/>
        </a:lnSpc>
        <a:spcBef>
          <a:spcPts val="0"/>
        </a:spcBef>
        <a:buSzPct val="25000"/>
        <a:buFontTx/>
        <a:buBlip>
          <a:blip r:embed="rId9"/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-144000" algn="l" defTabSz="914400" rtl="0" eaLnBrk="1" latinLnBrk="0" hangingPunct="1">
        <a:lnSpc>
          <a:spcPct val="100000"/>
        </a:lnSpc>
        <a:spcBef>
          <a:spcPts val="1500"/>
        </a:spcBef>
        <a:spcAft>
          <a:spcPts val="600"/>
        </a:spcAft>
        <a:buClr>
          <a:schemeClr val="accent4"/>
        </a:buClr>
        <a:buSzPct val="85000"/>
        <a:buFont typeface="Wingdings 3" panose="05040102010807070707" pitchFamily="18" charset="2"/>
        <a:buChar char=""/>
        <a:defRPr sz="1200" i="1" kern="1200">
          <a:solidFill>
            <a:schemeClr val="accent4"/>
          </a:solidFill>
          <a:latin typeface="+mn-lt"/>
          <a:ea typeface="+mn-ea"/>
          <a:cs typeface="+mn-cs"/>
        </a:defRPr>
      </a:lvl5pPr>
      <a:lvl6pPr marL="432000" indent="0" algn="l" defTabSz="914400" rtl="0" eaLnBrk="1" latinLnBrk="0" hangingPunct="1">
        <a:spcBef>
          <a:spcPts val="0"/>
        </a:spcBef>
        <a:buFontTx/>
        <a:buBlip>
          <a:blip r:embed="rId9"/>
        </a:buBlip>
        <a:defRPr sz="1200" kern="1200">
          <a:solidFill>
            <a:srgbClr val="444F57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904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31799" y="860055"/>
            <a:ext cx="11233151" cy="719988"/>
          </a:xfrm>
        </p:spPr>
        <p:txBody>
          <a:bodyPr>
            <a:normAutofit/>
          </a:bodyPr>
          <a:lstStyle/>
          <a:p>
            <a:r>
              <a:rPr lang="fr-FR" sz="2667" dirty="0">
                <a:solidFill>
                  <a:schemeClr val="tx2"/>
                </a:solidFill>
              </a:rPr>
              <a:t>L’exercice en pratique avancée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3"/>
          </p:nvPr>
        </p:nvSpPr>
        <p:spPr>
          <a:xfrm>
            <a:off x="8880764" y="260648"/>
            <a:ext cx="2784186" cy="480000"/>
          </a:xfrm>
        </p:spPr>
        <p:txBody>
          <a:bodyPr/>
          <a:lstStyle/>
          <a:p>
            <a:r>
              <a:rPr lang="fr-FR" dirty="0" smtClean="0"/>
              <a:t>Direction générale de l’offre de soins</a:t>
            </a:r>
            <a:endParaRPr lang="fr-FR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4824753"/>
              </p:ext>
            </p:extLst>
          </p:nvPr>
        </p:nvGraphicFramePr>
        <p:xfrm>
          <a:off x="-144693" y="2364457"/>
          <a:ext cx="6545493" cy="3389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avec coins arrondis du même côté 8"/>
          <p:cNvSpPr/>
          <p:nvPr/>
        </p:nvSpPr>
        <p:spPr>
          <a:xfrm>
            <a:off x="426541" y="1608211"/>
            <a:ext cx="4896544" cy="400743"/>
          </a:xfrm>
          <a:prstGeom prst="round2Same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467" dirty="0">
                <a:solidFill>
                  <a:srgbClr val="002060"/>
                </a:solidFill>
              </a:rPr>
              <a:t>Données issues du recensement ordinal </a:t>
            </a:r>
            <a:r>
              <a:rPr lang="fr-FR" sz="1600" i="1" dirty="0">
                <a:solidFill>
                  <a:srgbClr val="002060"/>
                </a:solidFill>
              </a:rPr>
              <a:t>(février 2021)</a:t>
            </a:r>
          </a:p>
        </p:txBody>
      </p:sp>
      <p:graphicFrame>
        <p:nvGraphicFramePr>
          <p:cNvPr id="10" name="Graphique 9"/>
          <p:cNvGraphicFramePr/>
          <p:nvPr>
            <p:extLst/>
          </p:nvPr>
        </p:nvGraphicFramePr>
        <p:xfrm>
          <a:off x="7221708" y="1114555"/>
          <a:ext cx="4443243" cy="220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tangle avec coin arrondi 10"/>
          <p:cNvSpPr/>
          <p:nvPr/>
        </p:nvSpPr>
        <p:spPr>
          <a:xfrm>
            <a:off x="8501860" y="1186350"/>
            <a:ext cx="3168352" cy="576129"/>
          </a:xfrm>
          <a:prstGeom prst="round1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fr-FR" sz="1333" dirty="0">
                <a:solidFill>
                  <a:srgbClr val="002060"/>
                </a:solidFill>
              </a:rPr>
              <a:t>Part d’IPA selon le secteur d’exercice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35535" y="5700601"/>
            <a:ext cx="11664950" cy="70769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438279" lvl="3">
              <a:defRPr/>
            </a:pPr>
            <a:r>
              <a:rPr lang="fr-FR" altLang="fr-FR" sz="1333" dirty="0">
                <a:solidFill>
                  <a:srgbClr val="7030A0"/>
                </a:solidFill>
                <a:cs typeface="Calibri" panose="020F0502020204030204" pitchFamily="34" charset="0"/>
              </a:rPr>
              <a:t>En établissement : création d’un corps d’auxiliaire en pratique avancée</a:t>
            </a:r>
          </a:p>
          <a:p>
            <a:pPr marL="2438279" lvl="3">
              <a:defRPr/>
            </a:pPr>
            <a:r>
              <a:rPr lang="fr-FR" sz="1333" b="1" dirty="0">
                <a:solidFill>
                  <a:srgbClr val="7030A0"/>
                </a:solidFill>
              </a:rPr>
              <a:t>En libéral </a:t>
            </a:r>
            <a:r>
              <a:rPr lang="fr-FR" sz="1333" b="1" dirty="0" smtClean="0">
                <a:solidFill>
                  <a:srgbClr val="7030A0"/>
                </a:solidFill>
              </a:rPr>
              <a:t>signature de l’avenant n°9 (septembre – octobre 2022) </a:t>
            </a:r>
            <a:r>
              <a:rPr lang="fr-FR" sz="1333" dirty="0" smtClean="0">
                <a:solidFill>
                  <a:srgbClr val="7030A0"/>
                </a:solidFill>
              </a:rPr>
              <a:t>à la convention nationale des infirmiers libéraux : rémunération </a:t>
            </a:r>
            <a:r>
              <a:rPr lang="fr-FR" sz="1333" dirty="0">
                <a:solidFill>
                  <a:srgbClr val="7030A0"/>
                </a:solidFill>
              </a:rPr>
              <a:t>au </a:t>
            </a:r>
            <a:r>
              <a:rPr lang="fr-FR" sz="1333" dirty="0" smtClean="0">
                <a:solidFill>
                  <a:srgbClr val="7030A0"/>
                </a:solidFill>
              </a:rPr>
              <a:t>forfait +20% et un accès à une aide financière d’installation en zone en sous densité médicale</a:t>
            </a:r>
            <a:endParaRPr lang="fr-FR" altLang="fr-FR" sz="1333" dirty="0">
              <a:solidFill>
                <a:srgbClr val="7030A0"/>
              </a:solidFill>
              <a:cs typeface="Calibri" panose="020F0502020204030204" pitchFamily="34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426541" y="5851871"/>
            <a:ext cx="211974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b="1" dirty="0" smtClean="0">
                <a:solidFill>
                  <a:srgbClr val="002060"/>
                </a:solidFill>
                <a:latin typeface="+mj-lt"/>
              </a:rPr>
              <a:t>Valorisation activité</a:t>
            </a:r>
            <a:r>
              <a:rPr lang="fr-FR" sz="1500" dirty="0" smtClean="0"/>
              <a:t> </a:t>
            </a:r>
            <a:endParaRPr lang="fr-FR" sz="1500" dirty="0"/>
          </a:p>
        </p:txBody>
      </p:sp>
      <p:sp>
        <p:nvSpPr>
          <p:cNvPr id="14" name="Rectangle 13"/>
          <p:cNvSpPr/>
          <p:nvPr/>
        </p:nvSpPr>
        <p:spPr>
          <a:xfrm>
            <a:off x="5813562" y="4167004"/>
            <a:ext cx="58513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71566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dirty="0">
                <a:solidFill>
                  <a:prstClr val="black"/>
                </a:solidFill>
                <a:cs typeface="Arial" panose="020B0604020202020204" pitchFamily="34" charset="0"/>
              </a:rPr>
              <a:t>Au sein </a:t>
            </a:r>
            <a:r>
              <a:rPr lang="fr-FR" altLang="fr-FR" sz="1200" b="1" dirty="0">
                <a:solidFill>
                  <a:prstClr val="black"/>
                </a:solidFill>
                <a:cs typeface="Arial" panose="020B0604020202020204" pitchFamily="34" charset="0"/>
              </a:rPr>
              <a:t>d’une équipe de soins primaires </a:t>
            </a:r>
            <a:r>
              <a:rPr lang="fr-FR" altLang="fr-FR" sz="1200" dirty="0">
                <a:solidFill>
                  <a:prstClr val="black"/>
                </a:solidFill>
                <a:cs typeface="Arial" panose="020B0604020202020204" pitchFamily="34" charset="0"/>
              </a:rPr>
              <a:t>coordonnée par le médecin traitant ;</a:t>
            </a:r>
          </a:p>
          <a:p>
            <a:pPr marL="1371566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dirty="0">
                <a:solidFill>
                  <a:prstClr val="black"/>
                </a:solidFill>
                <a:cs typeface="Arial" panose="020B0604020202020204" pitchFamily="34" charset="0"/>
              </a:rPr>
              <a:t>Au sein d’une </a:t>
            </a:r>
            <a:r>
              <a:rPr lang="fr-FR" altLang="fr-FR" sz="1200" b="1" dirty="0">
                <a:solidFill>
                  <a:prstClr val="black"/>
                </a:solidFill>
                <a:cs typeface="Arial" panose="020B0604020202020204" pitchFamily="34" charset="0"/>
              </a:rPr>
              <a:t>équipe de soins en établissements de santé </a:t>
            </a:r>
            <a:r>
              <a:rPr lang="fr-FR" altLang="fr-FR" sz="1200" dirty="0">
                <a:solidFill>
                  <a:prstClr val="black"/>
                </a:solidFill>
                <a:cs typeface="Arial" panose="020B0604020202020204" pitchFamily="34" charset="0"/>
              </a:rPr>
              <a:t>ou en établissements </a:t>
            </a:r>
            <a:r>
              <a:rPr lang="fr-FR" altLang="fr-FR" sz="1200" b="1" dirty="0">
                <a:solidFill>
                  <a:prstClr val="black"/>
                </a:solidFill>
                <a:cs typeface="Arial" panose="020B0604020202020204" pitchFamily="34" charset="0"/>
              </a:rPr>
              <a:t>médico-sociaux</a:t>
            </a:r>
            <a:r>
              <a:rPr lang="fr-FR" altLang="fr-FR" sz="1200" dirty="0">
                <a:solidFill>
                  <a:prstClr val="black"/>
                </a:solidFill>
                <a:cs typeface="Arial" panose="020B0604020202020204" pitchFamily="34" charset="0"/>
              </a:rPr>
              <a:t> coordonnée par un médecin ;</a:t>
            </a:r>
          </a:p>
          <a:p>
            <a:pPr marL="1371566" lvl="1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fr-FR" sz="1200" dirty="0">
                <a:solidFill>
                  <a:prstClr val="black"/>
                </a:solidFill>
                <a:cs typeface="Arial" panose="020B0604020202020204" pitchFamily="34" charset="0"/>
              </a:rPr>
              <a:t>En assistance d’un médecin spécialiste, hors soins primaires, </a:t>
            </a:r>
            <a:r>
              <a:rPr lang="fr-FR" altLang="fr-FR" sz="1200" b="1" dirty="0">
                <a:solidFill>
                  <a:prstClr val="black"/>
                </a:solidFill>
                <a:cs typeface="Arial" panose="020B0604020202020204" pitchFamily="34" charset="0"/>
              </a:rPr>
              <a:t>en pratique ambulatoire.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306151" y="3700245"/>
            <a:ext cx="2137179" cy="297454"/>
          </a:xfrm>
          <a:prstGeom prst="round1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r>
              <a:rPr lang="fr-FR" sz="1333" b="1" dirty="0">
                <a:solidFill>
                  <a:srgbClr val="002060"/>
                </a:solidFill>
                <a:latin typeface="+mj-lt"/>
              </a:rPr>
              <a:t>Typologie d’exercice</a:t>
            </a:r>
            <a:r>
              <a:rPr lang="fr-FR" sz="1333" dirty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51164" y="5299234"/>
            <a:ext cx="5749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Diplôme d’Etat d’infirmier en pratique avancée mention urgences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3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3794F20-CDE8-1489-BBFE-823F8015F9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47945"/>
            <a:ext cx="9144000" cy="2387600"/>
          </a:xfrm>
        </p:spPr>
        <p:txBody>
          <a:bodyPr/>
          <a:lstStyle/>
          <a:p>
            <a:r>
              <a:rPr lang="fr-FR" dirty="0" smtClean="0"/>
              <a:t>La pratique avancée  </a:t>
            </a:r>
            <a:endParaRPr lang="fr-FR" dirty="0"/>
          </a:p>
        </p:txBody>
      </p:sp>
      <p:sp>
        <p:nvSpPr>
          <p:cNvPr id="8" name="Sous-titre 7">
            <a:extLst>
              <a:ext uri="{FF2B5EF4-FFF2-40B4-BE49-F238E27FC236}">
                <a16:creationId xmlns:a16="http://schemas.microsoft.com/office/drawing/2014/main" id="{4EB98EFB-DCAD-8E47-E678-5205F55E0C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35545"/>
            <a:ext cx="9144000" cy="1295545"/>
          </a:xfrm>
        </p:spPr>
        <p:txBody>
          <a:bodyPr/>
          <a:lstStyle/>
          <a:p>
            <a:r>
              <a:rPr lang="fr-FR" dirty="0" smtClean="0"/>
              <a:t>Un partage organisé de compétences entre l’infirmier et le médecin </a:t>
            </a:r>
          </a:p>
          <a:p>
            <a:r>
              <a:rPr lang="fr-FR" dirty="0" smtClean="0"/>
              <a:t>au bénéfice du patient 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A456506-B875-0447-AE4C-DB900904651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65829" y="152400"/>
            <a:ext cx="1612055" cy="16120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53DF2B5-DDEC-9F4F-AC71-1D361A99EA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0397487" y="319314"/>
            <a:ext cx="1093465" cy="70046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98174" y="5446188"/>
            <a:ext cx="869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Denise PELLASSY-TARBOURIECH </a:t>
            </a:r>
          </a:p>
          <a:p>
            <a:pPr algn="ctr"/>
            <a:r>
              <a:rPr lang="fr-FR" dirty="0" smtClean="0"/>
              <a:t>Direction générale – Conseillère technique et pédagogique régionale La Réunion - Mayotte 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31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67285" y="82304"/>
            <a:ext cx="10578905" cy="777240"/>
          </a:xfrm>
        </p:spPr>
        <p:txBody>
          <a:bodyPr/>
          <a:lstStyle/>
          <a:p>
            <a:r>
              <a:rPr lang="fr-FR" b="1" dirty="0" smtClean="0"/>
              <a:t>Les enjeux et le système de santé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7285" y="744416"/>
            <a:ext cx="11352628" cy="5093674"/>
          </a:xfrm>
        </p:spPr>
        <p:txBody>
          <a:bodyPr/>
          <a:lstStyle/>
          <a:p>
            <a:pPr marL="288000" lvl="0" indent="-288000" defTabSz="914400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Clr>
                <a:srgbClr val="2C256B"/>
              </a:buClr>
              <a:buSzPct val="110000"/>
              <a:buFont typeface="Wingdings" panose="05000000000000000000" pitchFamily="2" charset="2"/>
              <a:buChar char=""/>
            </a:pPr>
            <a:r>
              <a:rPr lang="fr-FR" sz="1800" b="1" dirty="0">
                <a:solidFill>
                  <a:srgbClr val="2C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Répondre à une demande croissante d'accès aux soins </a:t>
            </a:r>
          </a:p>
          <a:p>
            <a:pPr marL="432000" lvl="1" indent="-144000" defTabSz="914400">
              <a:lnSpc>
                <a:spcPct val="150000"/>
              </a:lnSpc>
              <a:spcBef>
                <a:spcPts val="0"/>
              </a:spcBef>
              <a:buClr>
                <a:srgbClr val="0062AE"/>
              </a:buClr>
              <a:buSzPct val="85000"/>
              <a:buFont typeface="Wingdings 3" panose="05040102010807070707" pitchFamily="18" charset="2"/>
              <a:buChar char=""/>
            </a:pPr>
            <a:r>
              <a:rPr lang="fr-FR" sz="1600" dirty="0">
                <a:solidFill>
                  <a:srgbClr val="272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Augmentation des patients atteints de maladies chroniques</a:t>
            </a:r>
          </a:p>
          <a:p>
            <a:pPr marL="432000" lvl="1" indent="-144000" defTabSz="914400">
              <a:lnSpc>
                <a:spcPct val="150000"/>
              </a:lnSpc>
              <a:spcBef>
                <a:spcPts val="0"/>
              </a:spcBef>
              <a:buClr>
                <a:srgbClr val="0062AE"/>
              </a:buClr>
              <a:buSzPct val="85000"/>
              <a:buFont typeface="Wingdings 3" panose="05040102010807070707" pitchFamily="18" charset="2"/>
              <a:buChar char=""/>
            </a:pPr>
            <a:r>
              <a:rPr lang="fr-FR" sz="1600" dirty="0">
                <a:solidFill>
                  <a:srgbClr val="272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Vieillissement de la population</a:t>
            </a:r>
          </a:p>
          <a:p>
            <a:pPr marL="432000" lvl="1" indent="-144000" defTabSz="914400">
              <a:lnSpc>
                <a:spcPct val="150000"/>
              </a:lnSpc>
              <a:spcBef>
                <a:spcPts val="0"/>
              </a:spcBef>
              <a:buClr>
                <a:srgbClr val="0062AE"/>
              </a:buClr>
              <a:buSzPct val="85000"/>
              <a:buFont typeface="Wingdings 3" panose="05040102010807070707" pitchFamily="18" charset="2"/>
              <a:buChar char=""/>
            </a:pPr>
            <a:r>
              <a:rPr lang="fr-FR" sz="1600" dirty="0">
                <a:solidFill>
                  <a:srgbClr val="272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Virage ambulatoire</a:t>
            </a:r>
          </a:p>
          <a:p>
            <a:pPr marL="432000" lvl="1" indent="-144000" defTabSz="914400">
              <a:lnSpc>
                <a:spcPct val="150000"/>
              </a:lnSpc>
              <a:spcBef>
                <a:spcPts val="0"/>
              </a:spcBef>
              <a:buClr>
                <a:srgbClr val="0062AE"/>
              </a:buClr>
              <a:buSzPct val="85000"/>
              <a:buFont typeface="Wingdings 3" panose="05040102010807070707" pitchFamily="18" charset="2"/>
              <a:buChar char=""/>
            </a:pPr>
            <a:r>
              <a:rPr lang="fr-FR" sz="1600" dirty="0">
                <a:solidFill>
                  <a:srgbClr val="272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Progrès médicaux</a:t>
            </a:r>
          </a:p>
          <a:p>
            <a:pPr marL="288000" lvl="0" indent="-288000" defTabSz="914400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Clr>
                <a:srgbClr val="2C256B"/>
              </a:buClr>
              <a:buSzPct val="110000"/>
              <a:buFont typeface="Wingdings" panose="05000000000000000000" pitchFamily="2" charset="2"/>
              <a:buChar char=""/>
            </a:pPr>
            <a:r>
              <a:rPr lang="fr-FR" sz="1800" b="1" dirty="0">
                <a:solidFill>
                  <a:srgbClr val="2C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Contexte de démographie médicale en </a:t>
            </a:r>
            <a:r>
              <a:rPr lang="fr-FR" sz="1800" b="1" dirty="0" smtClean="0">
                <a:solidFill>
                  <a:srgbClr val="2C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tension (identification des communes)</a:t>
            </a:r>
            <a:endParaRPr lang="fr-FR" sz="1800" b="1" dirty="0">
              <a:solidFill>
                <a:srgbClr val="2C25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8000" lvl="0" indent="-288000" defTabSz="914400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Clr>
                <a:srgbClr val="2C256B"/>
              </a:buClr>
              <a:buSzPct val="110000"/>
              <a:buFont typeface="Wingdings" panose="05000000000000000000" pitchFamily="2" charset="2"/>
              <a:buChar char=""/>
            </a:pPr>
            <a:r>
              <a:rPr lang="fr-FR" sz="1800" b="1" dirty="0">
                <a:solidFill>
                  <a:srgbClr val="2C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Assurer la continuité des soins</a:t>
            </a:r>
          </a:p>
          <a:p>
            <a:pPr marL="288000" lvl="0" indent="-288000" defTabSz="914400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Clr>
                <a:srgbClr val="2C256B"/>
              </a:buClr>
              <a:buSzPct val="110000"/>
              <a:buFont typeface="Wingdings" panose="05000000000000000000" pitchFamily="2" charset="2"/>
              <a:buChar char=""/>
            </a:pPr>
            <a:r>
              <a:rPr lang="fr-FR" sz="1800" b="1" dirty="0">
                <a:solidFill>
                  <a:srgbClr val="2C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Optimiser la coordination « ville/hôpital »</a:t>
            </a:r>
          </a:p>
          <a:p>
            <a:pPr marL="288000" lvl="0" indent="-288000" defTabSz="914400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Clr>
                <a:srgbClr val="2C256B"/>
              </a:buClr>
              <a:buSzPct val="110000"/>
              <a:buFont typeface="Wingdings" panose="05000000000000000000" pitchFamily="2" charset="2"/>
              <a:buChar char=""/>
            </a:pPr>
            <a:r>
              <a:rPr lang="fr-FR" sz="1800" b="1" dirty="0">
                <a:solidFill>
                  <a:srgbClr val="2C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Diversifier l’exercice infirmier et proposer de nouvelles perspectives de carrières, par le développement des compétences vers un haut niveau de maîtrise</a:t>
            </a:r>
          </a:p>
          <a:p>
            <a:pPr marL="288000" lvl="0" indent="-288000" defTabSz="914400">
              <a:lnSpc>
                <a:spcPct val="100000"/>
              </a:lnSpc>
              <a:spcBef>
                <a:spcPts val="1500"/>
              </a:spcBef>
              <a:spcAft>
                <a:spcPts val="1000"/>
              </a:spcAft>
              <a:buClr>
                <a:srgbClr val="2C256B"/>
              </a:buClr>
              <a:buSzPct val="110000"/>
              <a:buFont typeface="Wingdings" panose="05000000000000000000" pitchFamily="2" charset="2"/>
              <a:buChar char=""/>
            </a:pPr>
            <a:r>
              <a:rPr lang="fr-FR" sz="1800" b="1" dirty="0">
                <a:solidFill>
                  <a:srgbClr val="2C25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Développer la recherche pour les auxiliaires médicaux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1220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491" y="114299"/>
            <a:ext cx="10515600" cy="1325563"/>
          </a:xfrm>
        </p:spPr>
        <p:txBody>
          <a:bodyPr/>
          <a:lstStyle/>
          <a:p>
            <a:r>
              <a:rPr lang="fr-FR" b="1" dirty="0" smtClean="0"/>
              <a:t>Le partage de compétences </a:t>
            </a:r>
            <a:r>
              <a:rPr lang="fr-FR" sz="1800" b="1" dirty="0" smtClean="0"/>
              <a:t>(1/3)</a:t>
            </a:r>
            <a:endParaRPr lang="fr-FR" sz="1800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07577" y="601436"/>
            <a:ext cx="5157787" cy="823912"/>
          </a:xfrm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Le protocole de coopération 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491" y="1447038"/>
            <a:ext cx="5401831" cy="4143474"/>
          </a:xfrm>
        </p:spPr>
        <p:txBody>
          <a:bodyPr/>
          <a:lstStyle/>
          <a:p>
            <a:r>
              <a:rPr lang="fr-FR" sz="2000" dirty="0" smtClean="0"/>
              <a:t>Dérogation aux compétences professionnelles depuis 2009 (HPST)</a:t>
            </a:r>
          </a:p>
          <a:p>
            <a:r>
              <a:rPr lang="fr-FR" sz="2000" dirty="0" smtClean="0"/>
              <a:t>Délégation d’actes ciblés à visée :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Préventive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Diagnostique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Thérapeutique</a:t>
            </a:r>
          </a:p>
          <a:p>
            <a:pPr marL="0" indent="0">
              <a:buNone/>
            </a:pPr>
            <a:r>
              <a:rPr lang="fr-FR" sz="2000" dirty="0" smtClean="0"/>
              <a:t>Délégation encadrée par des arbres décisionnels</a:t>
            </a:r>
            <a:endParaRPr lang="fr-FR" sz="2000" dirty="0"/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B050"/>
                </a:solidFill>
              </a:rPr>
              <a:t>Qui ? </a:t>
            </a:r>
            <a:r>
              <a:rPr lang="fr-FR" sz="2000" dirty="0" smtClean="0"/>
              <a:t>Entre un médecin et un professionnel de santé non médecin ou entre professions non médicales</a:t>
            </a:r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A l’initiative de professionnels de santé travaillant en équipe (MSP, centre de santé, CPTS, établissements de santé</a:t>
            </a:r>
          </a:p>
          <a:p>
            <a:pPr lvl="1"/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7601" y="615950"/>
            <a:ext cx="5183188" cy="823912"/>
          </a:xfrm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La pratique avancée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0443" y="1447038"/>
            <a:ext cx="5812868" cy="4143474"/>
          </a:xfrm>
        </p:spPr>
        <p:txBody>
          <a:bodyPr/>
          <a:lstStyle/>
          <a:p>
            <a:r>
              <a:rPr lang="fr-FR" sz="2000" dirty="0" smtClean="0"/>
              <a:t>Nouvelle pratique </a:t>
            </a:r>
            <a:r>
              <a:rPr lang="fr-FR" sz="2000" dirty="0"/>
              <a:t>dans un domaine de </a:t>
            </a:r>
            <a:r>
              <a:rPr lang="fr-FR" sz="2000" dirty="0" smtClean="0"/>
              <a:t>soins ouverte </a:t>
            </a:r>
            <a:r>
              <a:rPr lang="fr-FR" sz="2000" dirty="0"/>
              <a:t>aux </a:t>
            </a:r>
            <a:r>
              <a:rPr lang="fr-FR" sz="2000" dirty="0" smtClean="0"/>
              <a:t>infirmiers. </a:t>
            </a:r>
          </a:p>
          <a:p>
            <a:r>
              <a:rPr lang="fr-FR" sz="2000" dirty="0" smtClean="0"/>
              <a:t>Des compétences élargies en matière de 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Orientation, éducation, prévention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Evaluation et conclusion clinique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Prescription de produits de santé, d’examens complémentaires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Renouvellement et adaptation des prescriptions médicales</a:t>
            </a:r>
          </a:p>
          <a:p>
            <a:pPr marL="0" indent="0">
              <a:buNone/>
            </a:pPr>
            <a:r>
              <a:rPr lang="fr-FR" sz="2000" b="1" dirty="0" smtClean="0">
                <a:solidFill>
                  <a:srgbClr val="00B050"/>
                </a:solidFill>
              </a:rPr>
              <a:t>Qui ? </a:t>
            </a:r>
            <a:r>
              <a:rPr lang="fr-FR" sz="2000" dirty="0" smtClean="0"/>
              <a:t>Développé uniquement pour les infirmiers avec 3 ans d’exercice IDE</a:t>
            </a:r>
          </a:p>
          <a:p>
            <a:pPr marL="0" indent="0">
              <a:buNone/>
            </a:pPr>
            <a:endParaRPr lang="fr-FR" sz="1000" dirty="0" smtClean="0"/>
          </a:p>
          <a:p>
            <a:pPr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fr-FR" sz="2000" dirty="0" smtClean="0"/>
              <a:t>Travail en équipe, avec mise en œuvre d’un protocole d’organisation établit entre le médecin et l’IPA</a:t>
            </a:r>
          </a:p>
          <a:p>
            <a:pPr lvl="1"/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1271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491" y="41729"/>
            <a:ext cx="10515600" cy="1325563"/>
          </a:xfrm>
        </p:spPr>
        <p:txBody>
          <a:bodyPr/>
          <a:lstStyle/>
          <a:p>
            <a:r>
              <a:rPr lang="fr-FR" b="1" dirty="0" smtClean="0"/>
              <a:t>Le partage de compétences </a:t>
            </a:r>
            <a:r>
              <a:rPr lang="fr-FR" sz="1800" b="1" dirty="0" smtClean="0">
                <a:solidFill>
                  <a:prstClr val="black"/>
                </a:solidFill>
              </a:rPr>
              <a:t>(2/3</a:t>
            </a:r>
            <a:r>
              <a:rPr lang="fr-FR" sz="1800" b="1" dirty="0">
                <a:solidFill>
                  <a:prstClr val="black"/>
                </a:solidFill>
              </a:rPr>
              <a:t>)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3535" y="365124"/>
            <a:ext cx="5157787" cy="823912"/>
          </a:xfrm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Le protocole de coopération 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491" y="1227445"/>
            <a:ext cx="5401831" cy="4723412"/>
          </a:xfrm>
        </p:spPr>
        <p:txBody>
          <a:bodyPr/>
          <a:lstStyle/>
          <a:p>
            <a:r>
              <a:rPr lang="fr-FR" sz="2000" b="1" dirty="0" smtClean="0"/>
              <a:t>Objectifs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Réponse à des objectifs de santé publique et d’accès aux soins  (qualité et sécurité)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Nouvelles pratiques de prévention et de soins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Sécurisation de pratiques existantes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Préfiguration de l’évolution des compétences (profession socle et pratique avancée).</a:t>
            </a:r>
          </a:p>
          <a:p>
            <a:r>
              <a:rPr lang="fr-FR" sz="2000" b="1" dirty="0" smtClean="0"/>
              <a:t>Exercice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En équipe avec les médecins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Protocoles nationaux, après avis de l’HAS/ Protocoles locaux à l’usage d’une seule structure, sans avis de l’HAS (2021 – 2022) ; 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Sous supervision médicale ; 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Fondé sur le volontariat des équipes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Pérennité variable selon l’évolution des équipes et des compétences professionnelles : déclaration nominative (démarche simplifiée site Ministère).</a:t>
            </a:r>
          </a:p>
          <a:p>
            <a:pPr lvl="1"/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0443" y="365124"/>
            <a:ext cx="5183188" cy="823912"/>
          </a:xfrm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La pratique avancée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0443" y="1259419"/>
            <a:ext cx="5812868" cy="4691437"/>
          </a:xfrm>
        </p:spPr>
        <p:txBody>
          <a:bodyPr/>
          <a:lstStyle/>
          <a:p>
            <a:r>
              <a:rPr lang="fr-FR" sz="2000" b="1" dirty="0" smtClean="0"/>
              <a:t>Objectifs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Réponse à des objectifs de santé publique (PRS), d’accès aux soins et de qualité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Nouvelles modalités d’exercice professionnel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/>
              <a:t>A</a:t>
            </a:r>
            <a:r>
              <a:rPr lang="fr-FR" sz="1600" dirty="0" smtClean="0"/>
              <a:t>mélioration </a:t>
            </a:r>
            <a:r>
              <a:rPr lang="fr-FR" sz="1600" dirty="0"/>
              <a:t>de l’accès aux </a:t>
            </a:r>
            <a:r>
              <a:rPr lang="fr-FR" sz="1600" dirty="0" smtClean="0"/>
              <a:t>soins pour la personne malade, </a:t>
            </a:r>
            <a:r>
              <a:rPr lang="fr-FR" sz="1600" dirty="0"/>
              <a:t>une prise en charge diversifiée et une fluidification des parcours entre ville et hôpital </a:t>
            </a:r>
            <a:endParaRPr lang="fr-FR" sz="1600" dirty="0" smtClean="0"/>
          </a:p>
          <a:p>
            <a:pPr marL="457189" lvl="1" indent="0">
              <a:buClr>
                <a:srgbClr val="00B050"/>
              </a:buClr>
              <a:buNone/>
            </a:pPr>
            <a:endParaRPr lang="fr-FR" sz="1050" dirty="0" smtClean="0"/>
          </a:p>
          <a:p>
            <a:r>
              <a:rPr lang="fr-FR" sz="2000" b="1" dirty="0" smtClean="0"/>
              <a:t>Exercice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En équipe avec un ou des médecins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Dimension nationale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En autonomie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Fondé sur l’engagement personnel des professionnels ; 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Pérennité après validation du diplôme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fr-FR" sz="1600" dirty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fr-FR" sz="1600" dirty="0"/>
          </a:p>
        </p:txBody>
      </p:sp>
      <p:sp>
        <p:nvSpPr>
          <p:cNvPr id="7" name="Rectangle 6"/>
          <p:cNvSpPr/>
          <p:nvPr/>
        </p:nvSpPr>
        <p:spPr>
          <a:xfrm>
            <a:off x="5085850" y="5373680"/>
            <a:ext cx="4740321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000" dirty="0" smtClean="0">
                <a:ln w="0">
                  <a:solidFill>
                    <a:srgbClr val="00B050"/>
                  </a:solidFill>
                </a:ln>
                <a:solidFill>
                  <a:srgbClr val="00B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Consentement de la personne soignée </a:t>
            </a:r>
            <a:endParaRPr lang="fr-FR" sz="2000" dirty="0">
              <a:ln w="0">
                <a:solidFill>
                  <a:srgbClr val="00B050"/>
                </a:solidFill>
              </a:ln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056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9491" y="41729"/>
            <a:ext cx="10515600" cy="1325563"/>
          </a:xfrm>
        </p:spPr>
        <p:txBody>
          <a:bodyPr/>
          <a:lstStyle/>
          <a:p>
            <a:r>
              <a:rPr lang="fr-FR" b="1" dirty="0" smtClean="0"/>
              <a:t>Le partage de compétences</a:t>
            </a:r>
            <a:r>
              <a:rPr lang="fr-FR" sz="1800" b="1" dirty="0">
                <a:solidFill>
                  <a:prstClr val="black"/>
                </a:solidFill>
              </a:rPr>
              <a:t> </a:t>
            </a:r>
            <a:r>
              <a:rPr lang="fr-FR" sz="1800" b="1" dirty="0" smtClean="0">
                <a:solidFill>
                  <a:prstClr val="black"/>
                </a:solidFill>
              </a:rPr>
              <a:t>(</a:t>
            </a:r>
            <a:r>
              <a:rPr lang="fr-FR" sz="1800" b="1" dirty="0">
                <a:solidFill>
                  <a:prstClr val="black"/>
                </a:solidFill>
              </a:rPr>
              <a:t>3</a:t>
            </a:r>
            <a:r>
              <a:rPr lang="fr-FR" sz="1800" b="1" dirty="0" smtClean="0">
                <a:solidFill>
                  <a:prstClr val="black"/>
                </a:solidFill>
              </a:rPr>
              <a:t>/3</a:t>
            </a:r>
            <a:r>
              <a:rPr lang="fr-FR" sz="1800" b="1" dirty="0">
                <a:solidFill>
                  <a:prstClr val="black"/>
                </a:solidFill>
              </a:rPr>
              <a:t>)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73535" y="365124"/>
            <a:ext cx="5157787" cy="823912"/>
          </a:xfrm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Le protocole de coopération 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9491" y="1329043"/>
            <a:ext cx="5401831" cy="4723412"/>
          </a:xfrm>
        </p:spPr>
        <p:txBody>
          <a:bodyPr/>
          <a:lstStyle/>
          <a:p>
            <a:r>
              <a:rPr lang="fr-FR" sz="2000" b="1" dirty="0" smtClean="0"/>
              <a:t>Engagement de la responsabilité 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Personnelle du déléguant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Personnelle du délégué.</a:t>
            </a:r>
          </a:p>
          <a:p>
            <a:pPr marL="457189" lvl="1" indent="0">
              <a:buClr>
                <a:srgbClr val="00B050"/>
              </a:buClr>
              <a:buNone/>
            </a:pPr>
            <a:endParaRPr lang="fr-FR" sz="1600" dirty="0" smtClean="0"/>
          </a:p>
          <a:p>
            <a:r>
              <a:rPr lang="fr-FR" sz="2000" b="1" dirty="0" smtClean="0"/>
              <a:t>Formation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Par les délégants ou d’autres intervenants, ciblée sur les compétences à acquérir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Durée de formation est variable suivant l’acte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Investissement modéré.</a:t>
            </a:r>
          </a:p>
          <a:p>
            <a:pPr marL="457189" lvl="1" indent="0">
              <a:buClr>
                <a:srgbClr val="00B050"/>
              </a:buClr>
              <a:buNone/>
            </a:pPr>
            <a:endParaRPr lang="fr-FR" sz="1600" dirty="0"/>
          </a:p>
          <a:p>
            <a:r>
              <a:rPr lang="fr-FR" sz="2000" b="1" dirty="0" smtClean="0"/>
              <a:t>Modèle économique 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Fonction publique hospitalière : prime de coopération 100€ mensuel (non cumulative)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Soins primaires : possibilité de dérogation au code de la sécurité </a:t>
            </a:r>
            <a:r>
              <a:rPr lang="fr-FR" sz="1600" dirty="0" smtClean="0"/>
              <a:t>sociale.</a:t>
            </a:r>
            <a:endParaRPr lang="fr-FR" sz="1600" dirty="0" smtClean="0"/>
          </a:p>
          <a:p>
            <a:pPr lvl="1"/>
            <a:endParaRPr lang="fr-FR" sz="200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0443" y="365124"/>
            <a:ext cx="5183188" cy="823912"/>
          </a:xfrm>
        </p:spPr>
        <p:txBody>
          <a:bodyPr/>
          <a:lstStyle/>
          <a:p>
            <a:r>
              <a:rPr lang="fr-FR" dirty="0" smtClean="0">
                <a:solidFill>
                  <a:srgbClr val="00B050"/>
                </a:solidFill>
              </a:rPr>
              <a:t>La pratique avancée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0443" y="1346503"/>
            <a:ext cx="5812868" cy="4691437"/>
          </a:xfrm>
        </p:spPr>
        <p:txBody>
          <a:bodyPr/>
          <a:lstStyle/>
          <a:p>
            <a:r>
              <a:rPr lang="fr-FR" sz="2000" b="1" dirty="0" smtClean="0"/>
              <a:t>Engagement de la responsabilité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Personnelle du professionnel exerçant en pratique avancée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endParaRPr lang="fr-FR" sz="1600" dirty="0"/>
          </a:p>
          <a:p>
            <a:pPr marL="457189" lvl="1" indent="0">
              <a:buClr>
                <a:srgbClr val="00B050"/>
              </a:buClr>
              <a:buNone/>
            </a:pPr>
            <a:endParaRPr lang="fr-FR" sz="1600" dirty="0" smtClean="0"/>
          </a:p>
          <a:p>
            <a:r>
              <a:rPr lang="fr-FR" sz="2000" b="1" dirty="0" smtClean="0"/>
              <a:t>Formation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Universitaire de 2 ans, grade Master selon le référentiel national arrêté par le Ministère de l’enseignement supérieur de la recherche et de l’innovation (MESRI)</a:t>
            </a:r>
            <a:endParaRPr lang="fr-FR" sz="1600" dirty="0"/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Investissement important : temps /</a:t>
            </a:r>
            <a:r>
              <a:rPr lang="fr-FR" sz="1600" dirty="0" smtClean="0"/>
              <a:t>financier.</a:t>
            </a:r>
            <a:endParaRPr lang="fr-FR" sz="1600" dirty="0" smtClean="0"/>
          </a:p>
          <a:p>
            <a:pPr marL="457189" lvl="1" indent="0">
              <a:buClr>
                <a:srgbClr val="00B050"/>
              </a:buClr>
              <a:buNone/>
            </a:pPr>
            <a:endParaRPr lang="fr-FR" sz="1600" dirty="0"/>
          </a:p>
          <a:p>
            <a:pPr marL="457189" lvl="1" indent="0">
              <a:buClr>
                <a:srgbClr val="00B050"/>
              </a:buClr>
              <a:buNone/>
            </a:pPr>
            <a:endParaRPr lang="fr-FR" sz="1600" dirty="0" smtClean="0"/>
          </a:p>
          <a:p>
            <a:r>
              <a:rPr lang="fr-FR" sz="2000" b="1" dirty="0" smtClean="0"/>
              <a:t>Modèle économique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Fonction publique hospitalière : grille indiciaire spécifique ;</a:t>
            </a:r>
          </a:p>
          <a:p>
            <a:pPr lvl="1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Soins primaires : rémunération selon avenant à la </a:t>
            </a:r>
            <a:r>
              <a:rPr lang="fr-FR" sz="1600" dirty="0" smtClean="0"/>
              <a:t>convention.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6654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0993" y="84222"/>
            <a:ext cx="10515600" cy="777240"/>
          </a:xfrm>
        </p:spPr>
        <p:txBody>
          <a:bodyPr/>
          <a:lstStyle/>
          <a:p>
            <a:r>
              <a:rPr lang="fr-FR" sz="4000" b="1" dirty="0"/>
              <a:t>Les enjeux de la pratique </a:t>
            </a:r>
            <a:r>
              <a:rPr lang="fr-FR" sz="4000" b="1" dirty="0" smtClean="0"/>
              <a:t>avancée </a:t>
            </a:r>
            <a:r>
              <a:rPr lang="fr-FR" sz="4000" b="1" dirty="0"/>
              <a:t>infirmière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52520" y="3976273"/>
            <a:ext cx="6444031" cy="1780809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04784" marR="0" lvl="0" indent="-304784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Un développement approfondi des connaissances et </a:t>
            </a:r>
            <a:r>
              <a:rPr kumimoji="0" lang="fr-FR" altLang="fr-FR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des compétences pour l’exercice clinique à un niveau avancé, </a:t>
            </a:r>
            <a:r>
              <a:rPr kumimoji="0" lang="fr-FR" altLang="fr-F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Calibri" panose="020F0502020204030204" pitchFamily="34" charset="0"/>
              </a:rPr>
              <a:t>se distinguant de la pratique habituelle</a:t>
            </a:r>
          </a:p>
          <a:p>
            <a:pPr marL="304784" marR="0" lvl="0" indent="-304784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La combinaison des </a:t>
            </a:r>
            <a:r>
              <a:rPr kumimoji="0" lang="fr-FR" sz="1500" b="1" i="0" u="none" strike="noStrike" kern="0" cap="none" spc="0" normalizeH="0" baseline="0" noProof="0" dirty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deux dimensions </a:t>
            </a:r>
            <a:r>
              <a:rPr kumimoji="0" lang="fr-FR" sz="1500" b="0" i="0" u="none" strike="noStrike" kern="0" cap="none" spc="0" normalizeH="0" baseline="0" noProof="0" dirty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</a:rPr>
              <a:t>existantes dans le modèle anglo-saxon clinicienne et praticienne</a:t>
            </a:r>
            <a:endParaRPr kumimoji="0" lang="fr-FR" altLang="fr-FR" sz="1500" b="0" i="0" u="none" strike="noStrike" kern="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panose="020B0604020202020204"/>
              <a:ea typeface="+mn-ea"/>
              <a:cs typeface="Calibri" panose="020F0502020204030204" pitchFamily="34" charset="0"/>
            </a:endParaRPr>
          </a:p>
        </p:txBody>
      </p:sp>
      <p:sp>
        <p:nvSpPr>
          <p:cNvPr id="6" name="ZoneTexte 12"/>
          <p:cNvSpPr txBox="1">
            <a:spLocks noChangeArrowheads="1"/>
          </p:cNvSpPr>
          <p:nvPr/>
        </p:nvSpPr>
        <p:spPr bwMode="auto">
          <a:xfrm>
            <a:off x="7117653" y="666801"/>
            <a:ext cx="4861441" cy="522194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04784" marR="0" lvl="0" indent="-30478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 travail en équipe dans laquelle le médecin oriente les patients vers l’infirmier en pratique avancée (IPA) ;</a:t>
            </a:r>
          </a:p>
          <a:p>
            <a:pPr marL="304784" marR="0" lvl="0" indent="-30478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Le choix de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délimiter l’exercice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à des domaines d’intervention ciblés en fonction des besoins de santé de la population et non d’une spécialité médicale :</a:t>
            </a:r>
          </a:p>
          <a:p>
            <a:pPr marL="1015949" marR="0" lvl="2" indent="-30478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Pathologies chroniques stabilisées, prévention et </a:t>
            </a:r>
            <a:r>
              <a:rPr kumimoji="0" lang="fr-FR" sz="1400" b="0" i="1" u="none" strike="noStrike" kern="0" cap="none" spc="0" normalizeH="0" baseline="0" noProof="0" dirty="0" err="1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polypathologies</a:t>
            </a: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courantes en soins primaires</a:t>
            </a:r>
          </a:p>
          <a:p>
            <a:pPr marL="1015949" marR="0" lvl="2" indent="-30478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Oncologie et hémato-oncologie</a:t>
            </a:r>
          </a:p>
          <a:p>
            <a:pPr marL="1015949" marR="0" lvl="2" indent="-30478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Maladie rénale chronique, dialyse, transplantation rénale</a:t>
            </a:r>
          </a:p>
          <a:p>
            <a:pPr marL="1015949" marR="0" lvl="2" indent="-30478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1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Psychiatrie et santé mentale</a:t>
            </a:r>
          </a:p>
          <a:p>
            <a:pPr marL="1015949" marR="0" lvl="2" indent="-30478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fr-FR" sz="1400" b="0" i="1" u="none" strike="noStrike" kern="0" cap="none" spc="0" normalizeH="0" baseline="0" noProof="0" dirty="0" smtClean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Urgences </a:t>
            </a:r>
            <a:endParaRPr kumimoji="0" lang="fr-FR" sz="1400" b="0" i="1" u="none" strike="noStrike" kern="0" cap="none" spc="0" normalizeH="0" baseline="0" noProof="0" dirty="0">
              <a:ln>
                <a:noFill/>
              </a:ln>
              <a:solidFill>
                <a:srgbClr val="0C419A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67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 diplôme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d’Etat délivré après une formation de deux ans valant grade master 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permettant de développer une expertise approfondie sur le domaine souhaité ;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Trois années d’exercice infirmier minimum préalables ;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Obligation d’enregistrement auprès de </a:t>
            </a:r>
            <a:r>
              <a:rPr kumimoji="0" lang="fr-FR" sz="1400" b="1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l’Ordre infirmier</a:t>
            </a:r>
            <a:r>
              <a:rPr kumimoji="0" lang="fr-FR" sz="1400" b="0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</p:txBody>
      </p:sp>
      <p:pic>
        <p:nvPicPr>
          <p:cNvPr id="8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997" y="969818"/>
            <a:ext cx="6886236" cy="2723223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40118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490" y="75248"/>
            <a:ext cx="4489219" cy="1310207"/>
          </a:xfrm>
        </p:spPr>
        <p:txBody>
          <a:bodyPr/>
          <a:lstStyle/>
          <a:p>
            <a:r>
              <a:rPr lang="fr-FR" b="1" dirty="0">
                <a:solidFill>
                  <a:schemeClr val="tx2"/>
                </a:solidFill>
              </a:rPr>
              <a:t>Les principes et </a:t>
            </a:r>
            <a:r>
              <a:rPr lang="fr-FR" b="1" dirty="0" smtClean="0">
                <a:solidFill>
                  <a:schemeClr val="tx2"/>
                </a:solidFill>
              </a:rPr>
              <a:t/>
            </a:r>
            <a:br>
              <a:rPr lang="fr-FR" b="1" dirty="0" smtClean="0">
                <a:solidFill>
                  <a:schemeClr val="tx2"/>
                </a:solidFill>
              </a:rPr>
            </a:br>
            <a:r>
              <a:rPr lang="fr-FR" b="1" dirty="0" smtClean="0">
                <a:solidFill>
                  <a:schemeClr val="tx2"/>
                </a:solidFill>
              </a:rPr>
              <a:t>les compétences</a:t>
            </a:r>
            <a:endParaRPr lang="fr-FR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" y="1264921"/>
            <a:ext cx="4032019" cy="4034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oneTexte 5"/>
          <p:cNvSpPr txBox="1"/>
          <p:nvPr/>
        </p:nvSpPr>
        <p:spPr>
          <a:xfrm>
            <a:off x="4213107" y="3273930"/>
            <a:ext cx="7714328" cy="251607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07974" indent="-507974" defTabSz="121917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500" kern="0" dirty="0">
                <a:solidFill>
                  <a:srgbClr val="0C419A"/>
                </a:solidFill>
                <a:latin typeface="Arial" panose="020B0604020202020204"/>
              </a:rPr>
              <a:t>Entretien, anamnèse, examen clinique ;</a:t>
            </a:r>
          </a:p>
          <a:p>
            <a:pPr marL="507974" indent="-507974" defTabSz="121917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500" kern="0" dirty="0">
                <a:solidFill>
                  <a:srgbClr val="0C419A"/>
                </a:solidFill>
                <a:latin typeface="Arial" panose="020B0604020202020204"/>
              </a:rPr>
              <a:t>Actes d’évaluation et de conclusion cliniques, actes de surveillance cliniques/paracliniques pour adapter le suivi du patient en fonction résultats des actes techniques, des examens complémentaires ;</a:t>
            </a:r>
          </a:p>
          <a:p>
            <a:pPr marL="507974" indent="-507974" defTabSz="121917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500" kern="0" dirty="0">
                <a:solidFill>
                  <a:srgbClr val="0C419A"/>
                </a:solidFill>
                <a:latin typeface="Arial" panose="020B0604020202020204"/>
              </a:rPr>
              <a:t>Actes techniques et demande d’actes de suivi et de prévention ;</a:t>
            </a:r>
          </a:p>
          <a:p>
            <a:pPr marL="507974" indent="-507974" defTabSz="121917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500" kern="0" dirty="0">
                <a:solidFill>
                  <a:srgbClr val="0C419A"/>
                </a:solidFill>
                <a:latin typeface="Arial" panose="020B0604020202020204"/>
              </a:rPr>
              <a:t>Prescriptions : médicaments, DM, examens de biologie ;</a:t>
            </a:r>
          </a:p>
          <a:p>
            <a:pPr marL="507974" indent="-507974" defTabSz="1219170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fr-FR" sz="1500" kern="0" dirty="0">
                <a:solidFill>
                  <a:srgbClr val="0C419A"/>
                </a:solidFill>
                <a:latin typeface="Arial" panose="020B0604020202020204"/>
              </a:rPr>
              <a:t>Activités d’orientation, d’éducation, de prévention et de dépistage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142767" y="158378"/>
            <a:ext cx="7855527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rgbClr val="21215A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507974" marR="0" lvl="0" indent="-507974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L’IPA participe à la prise en charge globale d’un patient </a:t>
            </a:r>
            <a:r>
              <a:rPr kumimoji="0" lang="fr-FR" sz="15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dont le suivi lui est confié </a:t>
            </a: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</a:t>
            </a:r>
          </a:p>
          <a:p>
            <a:pPr marL="507974" marR="0" lvl="0" indent="-507974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 conduite diagnostic et les choix thérapeutiques </a:t>
            </a:r>
            <a:r>
              <a:rPr kumimoji="0" lang="fr-FR" sz="15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sont définis par ce médecin </a:t>
            </a: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;</a:t>
            </a:r>
          </a:p>
          <a:p>
            <a:pPr marL="507974" marR="0" lvl="0" indent="-507974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L’établissement </a:t>
            </a:r>
            <a:r>
              <a:rPr kumimoji="0" lang="fr-FR" sz="15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d’un protocole d’organisation </a:t>
            </a: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entre IPA et médecin ;</a:t>
            </a:r>
          </a:p>
          <a:p>
            <a:pPr marL="507974" marR="0" lvl="0" indent="-507974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alt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Information et </a:t>
            </a:r>
            <a:r>
              <a:rPr kumimoji="0" lang="fr-FR" altLang="fr-FR" sz="1500" b="1" i="1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recueil de l’accord du patient par le médecin </a:t>
            </a:r>
            <a:r>
              <a:rPr kumimoji="0" lang="fr-FR" alt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avec document versé au dossier médical ;</a:t>
            </a:r>
          </a:p>
          <a:p>
            <a:pPr marL="507974" marR="0" lvl="0" indent="-507974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Mise à disposition du </a:t>
            </a:r>
            <a:r>
              <a:rPr kumimoji="0" lang="fr-FR" sz="15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dossier médical </a:t>
            </a: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du patient ;</a:t>
            </a:r>
          </a:p>
          <a:p>
            <a:pPr marL="507974" marR="0" lvl="0" indent="-507974" defTabSz="121917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500" b="1" i="1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Retour au médecin </a:t>
            </a:r>
            <a:r>
              <a:rPr kumimoji="0" lang="fr-FR" sz="1500" b="0" i="0" u="none" strike="noStrike" kern="0" cap="none" spc="0" normalizeH="0" baseline="0" noProof="0" dirty="0">
                <a:ln>
                  <a:noFill/>
                </a:ln>
                <a:solidFill>
                  <a:srgbClr val="0C419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lorsque l’IPA constate une situation dépassant ses compétences </a:t>
            </a:r>
          </a:p>
        </p:txBody>
      </p:sp>
    </p:spTree>
    <p:extLst>
      <p:ext uri="{BB962C8B-B14F-4D97-AF65-F5344CB8AC3E}">
        <p14:creationId xmlns:p14="http://schemas.microsoft.com/office/powerpoint/2010/main" val="42026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63417" y="98897"/>
            <a:ext cx="7296336" cy="777240"/>
          </a:xfrm>
        </p:spPr>
        <p:txBody>
          <a:bodyPr/>
          <a:lstStyle/>
          <a:p>
            <a:r>
              <a:rPr lang="fr-FR" sz="4000" b="1" dirty="0">
                <a:solidFill>
                  <a:schemeClr val="tx2"/>
                </a:solidFill>
              </a:rPr>
              <a:t>La formation en pratique avancée</a:t>
            </a:r>
            <a:endParaRPr lang="fr-FR" sz="4000" b="1" dirty="0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6899572" y="72309"/>
            <a:ext cx="5263576" cy="30802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67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Accès </a:t>
            </a:r>
          </a:p>
          <a:p>
            <a:pPr marL="228594" indent="-228594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1467" dirty="0">
                <a:latin typeface="Arial" panose="020B0604020202020204" pitchFamily="34" charset="0"/>
                <a:cs typeface="Arial" panose="020B0604020202020204" pitchFamily="34" charset="0"/>
              </a:rPr>
              <a:t>Diplôme d’Etat </a:t>
            </a:r>
            <a:r>
              <a:rPr lang="fr-FR" sz="1467" dirty="0" smtClean="0">
                <a:latin typeface="Arial" panose="020B0604020202020204" pitchFamily="34" charset="0"/>
                <a:cs typeface="Arial" panose="020B0604020202020204" pitchFamily="34" charset="0"/>
              </a:rPr>
              <a:t>infirmier (justifier de 3 années d’exercice professionnel)</a:t>
            </a:r>
            <a:endParaRPr lang="fr-FR" sz="146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594" indent="-228594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1467" dirty="0">
                <a:latin typeface="Arial" panose="020B0604020202020204" pitchFamily="34" charset="0"/>
                <a:cs typeface="Arial" panose="020B0604020202020204" pitchFamily="34" charset="0"/>
              </a:rPr>
              <a:t>Formation initiale ou continue</a:t>
            </a:r>
          </a:p>
          <a:p>
            <a:pPr marL="228594" indent="-228594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1467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des acquis professionnels (VAP) ou Validation des Etudes supérieures (VES) </a:t>
            </a:r>
            <a:r>
              <a:rPr lang="fr-FR" sz="1467" dirty="0">
                <a:latin typeface="Arial" panose="020B0604020202020204" pitchFamily="34" charset="0"/>
                <a:cs typeface="Arial" panose="020B0604020202020204" pitchFamily="34" charset="0"/>
              </a:rPr>
              <a:t>: passage en deuxième année </a:t>
            </a:r>
            <a:r>
              <a:rPr lang="fr-FR" sz="1467" dirty="0" smtClean="0">
                <a:latin typeface="Arial" panose="020B0604020202020204" pitchFamily="34" charset="0"/>
                <a:cs typeface="Arial" panose="020B0604020202020204" pitchFamily="34" charset="0"/>
              </a:rPr>
              <a:t>directement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iplôme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d'Etat d'infirmier en pratique </a:t>
            </a:r>
            <a:r>
              <a:rPr lang="fr-FR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avancée (grade master) délivré </a:t>
            </a:r>
            <a:r>
              <a:rPr lang="fr-FR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 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 établissements d'enseignement supérieur accrédités ou </a:t>
            </a:r>
            <a:r>
              <a:rPr lang="fr-FR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</a:t>
            </a:r>
            <a:r>
              <a:rPr lang="fr-FR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-accrédités </a:t>
            </a:r>
            <a:r>
              <a:rPr lang="fr-FR" sz="1400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(Université La Réunion en cours d’accréditation)</a:t>
            </a:r>
            <a:endParaRPr lang="fr-FR" sz="1467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504771"/>
              </p:ext>
            </p:extLst>
          </p:nvPr>
        </p:nvGraphicFramePr>
        <p:xfrm>
          <a:off x="215900" y="745368"/>
          <a:ext cx="5560292" cy="4090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546">
                  <a:extLst>
                    <a:ext uri="{9D8B030D-6E8A-4147-A177-3AD203B41FA5}">
                      <a16:colId xmlns:a16="http://schemas.microsoft.com/office/drawing/2014/main" val="897883484"/>
                    </a:ext>
                  </a:extLst>
                </a:gridCol>
                <a:gridCol w="3037789">
                  <a:extLst>
                    <a:ext uri="{9D8B030D-6E8A-4147-A177-3AD203B41FA5}">
                      <a16:colId xmlns:a16="http://schemas.microsoft.com/office/drawing/2014/main" val="181519951"/>
                    </a:ext>
                  </a:extLst>
                </a:gridCol>
                <a:gridCol w="1367957">
                  <a:extLst>
                    <a:ext uri="{9D8B030D-6E8A-4147-A177-3AD203B41FA5}">
                      <a16:colId xmlns:a16="http://schemas.microsoft.com/office/drawing/2014/main" val="1472573878"/>
                    </a:ext>
                  </a:extLst>
                </a:gridCol>
              </a:tblGrid>
              <a:tr h="62574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Organisation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Stages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539894"/>
                  </a:ext>
                </a:extLst>
              </a:tr>
              <a:tr h="200239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dirty="0" smtClean="0"/>
                        <a:t>1</a:t>
                      </a:r>
                      <a:r>
                        <a:rPr lang="fr-FR" baseline="30000" dirty="0" smtClean="0"/>
                        <a:t>ère</a:t>
                      </a:r>
                      <a:r>
                        <a:rPr lang="fr-FR" dirty="0" smtClean="0"/>
                        <a:t> année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fr-FR" sz="1500" dirty="0" smtClean="0"/>
                        <a:t>2 semestres</a:t>
                      </a:r>
                      <a:endParaRPr lang="fr-FR" sz="1500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b="1" dirty="0" smtClean="0">
                          <a:solidFill>
                            <a:prstClr val="black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Commune aux mentions permettant de poser les bases de l’exercice infirmier en pratique avancée </a:t>
                      </a:r>
                    </a:p>
                    <a:p>
                      <a:pPr marL="990575" lvl="1" indent="-380990">
                        <a:lnSpc>
                          <a:spcPct val="11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 smtClean="0">
                          <a:solidFill>
                            <a:prstClr val="black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Sciences infirmières et pratique avancée</a:t>
                      </a:r>
                    </a:p>
                    <a:p>
                      <a:pPr marL="990575" lvl="1" indent="-380990">
                        <a:lnSpc>
                          <a:spcPct val="11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 smtClean="0">
                          <a:solidFill>
                            <a:prstClr val="black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Responsabilité, éthique, déontologie</a:t>
                      </a:r>
                    </a:p>
                    <a:p>
                      <a:pPr marL="990575" lvl="1" indent="-380990">
                        <a:lnSpc>
                          <a:spcPct val="11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 smtClean="0">
                          <a:solidFill>
                            <a:prstClr val="black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Clinique, santé publique</a:t>
                      </a:r>
                    </a:p>
                    <a:p>
                      <a:pPr marL="990575" lvl="1" indent="-380990">
                        <a:lnSpc>
                          <a:spcPct val="115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fr-FR" sz="1600" dirty="0" smtClean="0">
                          <a:solidFill>
                            <a:prstClr val="black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Recherche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 mois</a:t>
                      </a:r>
                      <a:endParaRPr lang="fr-F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171691978"/>
                  </a:ext>
                </a:extLst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462903"/>
              </p:ext>
            </p:extLst>
          </p:nvPr>
        </p:nvGraphicFramePr>
        <p:xfrm>
          <a:off x="6013944" y="3266947"/>
          <a:ext cx="6156038" cy="2077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2958">
                  <a:extLst>
                    <a:ext uri="{9D8B030D-6E8A-4147-A177-3AD203B41FA5}">
                      <a16:colId xmlns:a16="http://schemas.microsoft.com/office/drawing/2014/main" val="897883484"/>
                    </a:ext>
                  </a:extLst>
                </a:gridCol>
                <a:gridCol w="2778850">
                  <a:extLst>
                    <a:ext uri="{9D8B030D-6E8A-4147-A177-3AD203B41FA5}">
                      <a16:colId xmlns:a16="http://schemas.microsoft.com/office/drawing/2014/main" val="181519951"/>
                    </a:ext>
                  </a:extLst>
                </a:gridCol>
                <a:gridCol w="2534230">
                  <a:extLst>
                    <a:ext uri="{9D8B030D-6E8A-4147-A177-3AD203B41FA5}">
                      <a16:colId xmlns:a16="http://schemas.microsoft.com/office/drawing/2014/main" val="1472573878"/>
                    </a:ext>
                  </a:extLst>
                </a:gridCol>
              </a:tblGrid>
              <a:tr h="449338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Organisation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Stages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997539894"/>
                  </a:ext>
                </a:extLst>
              </a:tr>
              <a:tr h="143788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2ème année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800" dirty="0" smtClean="0">
                          <a:solidFill>
                            <a:prstClr val="black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Enseignements en lien avec la mention choisie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fr-FR" sz="1600" dirty="0" smtClean="0">
                          <a:solidFill>
                            <a:prstClr val="black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fr-FR" sz="1600" baseline="30000" dirty="0" smtClean="0">
                          <a:solidFill>
                            <a:prstClr val="black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ème</a:t>
                      </a:r>
                      <a:r>
                        <a:rPr lang="fr-FR" sz="1600" dirty="0" smtClean="0">
                          <a:solidFill>
                            <a:prstClr val="black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et 4</a:t>
                      </a:r>
                      <a:r>
                        <a:rPr lang="fr-FR" sz="1600" baseline="30000" dirty="0" smtClean="0">
                          <a:solidFill>
                            <a:prstClr val="black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ème</a:t>
                      </a:r>
                      <a:r>
                        <a:rPr lang="fr-FR" sz="1600" dirty="0" smtClean="0">
                          <a:solidFill>
                            <a:prstClr val="black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semestre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prstClr val="black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 mois minimum + Mémoire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>
                          <a:solidFill>
                            <a:prstClr val="black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(4</a:t>
                      </a:r>
                      <a:r>
                        <a:rPr lang="fr-FR" sz="1800" baseline="30000" dirty="0" smtClean="0">
                          <a:solidFill>
                            <a:prstClr val="black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ème</a:t>
                      </a:r>
                      <a:r>
                        <a:rPr lang="fr-FR" sz="1800" dirty="0" smtClean="0">
                          <a:solidFill>
                            <a:prstClr val="black"/>
                          </a:solidFill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semestre)</a:t>
                      </a:r>
                    </a:p>
                    <a:p>
                      <a:pPr algn="ctr"/>
                      <a:endParaRPr lang="fr-FR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171691978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75132" y="5196041"/>
            <a:ext cx="117012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b="1" i="1" dirty="0"/>
              <a:t>Encadrement de l’exercice infirmier en cours de formation </a:t>
            </a:r>
            <a:r>
              <a:rPr lang="fr-FR" i="1" dirty="0" smtClean="0"/>
              <a:t>IPA </a:t>
            </a:r>
          </a:p>
          <a:p>
            <a:pPr algn="just"/>
            <a:r>
              <a:rPr lang="fr-FR" b="1" i="1" dirty="0" smtClean="0"/>
              <a:t>en </a:t>
            </a:r>
            <a:r>
              <a:rPr lang="fr-FR" b="1" i="1" dirty="0"/>
              <a:t>présence d'un infirmier en pratique </a:t>
            </a:r>
            <a:r>
              <a:rPr lang="fr-FR" i="1" dirty="0"/>
              <a:t>avancée déjà diplômé </a:t>
            </a:r>
            <a:r>
              <a:rPr lang="fr-FR" i="1" dirty="0" smtClean="0"/>
              <a:t>et/ou </a:t>
            </a:r>
            <a:r>
              <a:rPr lang="fr-FR" b="1" i="1" dirty="0" smtClean="0"/>
              <a:t>d’un médecin dans la spécialité pour le 2</a:t>
            </a:r>
            <a:r>
              <a:rPr lang="fr-FR" b="1" i="1" baseline="30000" dirty="0" smtClean="0"/>
              <a:t>ème</a:t>
            </a:r>
            <a:r>
              <a:rPr lang="fr-FR" b="1" i="1" dirty="0" smtClean="0"/>
              <a:t> stage .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32996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.oZbb0sXNdu8BCibsgsU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2. Slide 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3. Sub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Slide Numb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5. Sourc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NAME" val="1. On-page tracker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PLATE_INTITULE_OFFIC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6" id="{25DB2D80-B418-C445-B794-8EFE4AC572D3}" vid="{D7C109EF-1FF6-B140-BAA4-C929A0D91960}"/>
    </a:ext>
  </a:extLst>
</a:theme>
</file>

<file path=ppt/theme/theme3.xml><?xml version="1.0" encoding="utf-8"?>
<a:theme xmlns:a="http://schemas.openxmlformats.org/drawingml/2006/main" name="APHP">
  <a:themeElements>
    <a:clrScheme name="APHP">
      <a:dk1>
        <a:srgbClr val="272D31"/>
      </a:dk1>
      <a:lt1>
        <a:sysClr val="window" lastClr="FFFFFF"/>
      </a:lt1>
      <a:dk2>
        <a:srgbClr val="D2D9DA"/>
      </a:dk2>
      <a:lt2>
        <a:srgbClr val="F1F4F5"/>
      </a:lt2>
      <a:accent1>
        <a:srgbClr val="FFD419"/>
      </a:accent1>
      <a:accent2>
        <a:srgbClr val="C01662"/>
      </a:accent2>
      <a:accent3>
        <a:srgbClr val="36BDE8"/>
      </a:accent3>
      <a:accent4>
        <a:srgbClr val="0062AE"/>
      </a:accent4>
      <a:accent5>
        <a:srgbClr val="2C256B"/>
      </a:accent5>
      <a:accent6>
        <a:srgbClr val="D3D800"/>
      </a:accent6>
      <a:hlink>
        <a:srgbClr val="272D31"/>
      </a:hlink>
      <a:folHlink>
        <a:srgbClr val="272D31"/>
      </a:folHlink>
    </a:clrScheme>
    <a:fontScheme name="APHP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tualité GH avril 2018" id="{83CD10B5-A146-434D-A361-8CE17F87EC31}" vid="{F333C1BB-6CA1-49DC-ABEF-ACB2C6CF30C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1278</Words>
  <Application>Microsoft Office PowerPoint</Application>
  <PresentationFormat>Grand écran</PresentationFormat>
  <Paragraphs>169</Paragraphs>
  <Slides>10</Slides>
  <Notes>4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3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22" baseType="lpstr">
      <vt:lpstr>Arial</vt:lpstr>
      <vt:lpstr>Calibri</vt:lpstr>
      <vt:lpstr>Calibri Light</vt:lpstr>
      <vt:lpstr>Montserrat</vt:lpstr>
      <vt:lpstr>Open Sans</vt:lpstr>
      <vt:lpstr>Segoe UI</vt:lpstr>
      <vt:lpstr>Wingdings</vt:lpstr>
      <vt:lpstr>Wingdings 3</vt:lpstr>
      <vt:lpstr>Thème Office</vt:lpstr>
      <vt:lpstr>TEMPLATE_INTITULE_OFFICIEL</vt:lpstr>
      <vt:lpstr>APHP</vt:lpstr>
      <vt:lpstr>think-cell Slide</vt:lpstr>
      <vt:lpstr>Présentation PowerPoint</vt:lpstr>
      <vt:lpstr>La pratique avancée  </vt:lpstr>
      <vt:lpstr>Les enjeux et le système de santé</vt:lpstr>
      <vt:lpstr>Le partage de compétences (1/3)</vt:lpstr>
      <vt:lpstr>Le partage de compétences (2/3)</vt:lpstr>
      <vt:lpstr>Le partage de compétences (3/3)</vt:lpstr>
      <vt:lpstr>Les enjeux de la pratique avancée infirmière</vt:lpstr>
      <vt:lpstr>Les principes et  les compétences</vt:lpstr>
      <vt:lpstr>La formation en pratique avancée</vt:lpstr>
      <vt:lpstr>L’exercice en pratique avancée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Vincent CATAPOULE</dc:creator>
  <cp:lastModifiedBy>Denise PELLASSY-TARBOURIECH</cp:lastModifiedBy>
  <cp:revision>48</cp:revision>
  <dcterms:created xsi:type="dcterms:W3CDTF">2022-06-21T08:57:54Z</dcterms:created>
  <dcterms:modified xsi:type="dcterms:W3CDTF">2022-11-28T13:08:37Z</dcterms:modified>
</cp:coreProperties>
</file>