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309" r:id="rId3"/>
    <p:sldId id="338" r:id="rId4"/>
    <p:sldId id="384" r:id="rId5"/>
    <p:sldId id="279" r:id="rId6"/>
    <p:sldId id="281" r:id="rId7"/>
    <p:sldId id="359" r:id="rId8"/>
    <p:sldId id="360" r:id="rId9"/>
    <p:sldId id="385" r:id="rId10"/>
    <p:sldId id="363" r:id="rId11"/>
    <p:sldId id="364" r:id="rId12"/>
    <p:sldId id="366" r:id="rId13"/>
    <p:sldId id="280" r:id="rId14"/>
    <p:sldId id="258" r:id="rId15"/>
    <p:sldId id="371" r:id="rId16"/>
    <p:sldId id="372" r:id="rId17"/>
    <p:sldId id="373" r:id="rId18"/>
    <p:sldId id="374" r:id="rId19"/>
    <p:sldId id="375" r:id="rId20"/>
    <p:sldId id="377" r:id="rId21"/>
    <p:sldId id="378" r:id="rId22"/>
    <p:sldId id="379" r:id="rId23"/>
    <p:sldId id="380" r:id="rId24"/>
    <p:sldId id="381" r:id="rId25"/>
    <p:sldId id="382" r:id="rId26"/>
    <p:sldId id="383" r:id="rId27"/>
    <p:sldId id="267" r:id="rId28"/>
    <p:sldId id="271" r:id="rId29"/>
    <p:sldId id="346" r:id="rId30"/>
    <p:sldId id="268" r:id="rId31"/>
    <p:sldId id="353" r:id="rId32"/>
    <p:sldId id="274" r:id="rId33"/>
    <p:sldId id="351" r:id="rId34"/>
    <p:sldId id="348" r:id="rId35"/>
    <p:sldId id="277" r:id="rId36"/>
    <p:sldId id="278" r:id="rId37"/>
    <p:sldId id="275" r:id="rId38"/>
    <p:sldId id="349" r:id="rId39"/>
    <p:sldId id="386" r:id="rId40"/>
  </p:sldIdLst>
  <p:sldSz cx="9144000" cy="6858000" type="screen4x3"/>
  <p:notesSz cx="6810375" cy="9942513"/>
  <p:custDataLst>
    <p:tags r:id="rId43"/>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émence le Cotillec" initials="ClC" lastIdx="1" clrIdx="0">
    <p:extLst/>
  </p:cmAuthor>
  <p:cmAuthor id="2" name="ekeryer" initials="e" lastIdx="5" clrIdx="1">
    <p:extLst>
      <p:ext uri="{19B8F6BF-5375-455C-9EA6-DF929625EA0E}">
        <p15:presenceInfo xmlns:p15="http://schemas.microsoft.com/office/powerpoint/2012/main" userId="ekeryer" providerId="None"/>
      </p:ext>
    </p:extLst>
  </p:cmAuthor>
  <p:cmAuthor id="3" name="Léa REICHERT" initials="LR" lastIdx="1" clrIdx="2">
    <p:extLst>
      <p:ext uri="{19B8F6BF-5375-455C-9EA6-DF929625EA0E}">
        <p15:presenceInfo xmlns:p15="http://schemas.microsoft.com/office/powerpoint/2012/main" userId="Léa REICHER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B50"/>
    <a:srgbClr val="B21E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3" autoAdjust="0"/>
    <p:restoredTop sz="94517" autoAdjust="0"/>
  </p:normalViewPr>
  <p:slideViewPr>
    <p:cSldViewPr>
      <p:cViewPr varScale="1">
        <p:scale>
          <a:sx n="104" d="100"/>
          <a:sy n="104" d="100"/>
        </p:scale>
        <p:origin x="2364" y="10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50" d="100"/>
          <a:sy n="50" d="100"/>
        </p:scale>
        <p:origin x="-2672" y="-64"/>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6760E2-71B6-4A9E-899D-2B335577839E}" type="doc">
      <dgm:prSet loTypeId="urn:microsoft.com/office/officeart/2009/3/layout/IncreasingArrowsProcess" loCatId="process" qsTypeId="urn:microsoft.com/office/officeart/2005/8/quickstyle/simple1" qsCatId="simple" csTypeId="urn:microsoft.com/office/officeart/2005/8/colors/colorful2" csCatId="colorful" phldr="1"/>
      <dgm:spPr/>
      <dgm:t>
        <a:bodyPr/>
        <a:lstStyle/>
        <a:p>
          <a:endParaRPr lang="fr-FR"/>
        </a:p>
      </dgm:t>
    </dgm:pt>
    <dgm:pt modelId="{4E9A9B40-3979-4D1B-B671-9BFCE4252E3D}">
      <dgm:prSet phldrT="[Texte]"/>
      <dgm:spPr/>
      <dgm:t>
        <a:bodyPr/>
        <a:lstStyle/>
        <a:p>
          <a:r>
            <a:rPr lang="fr-FR" dirty="0" smtClean="0"/>
            <a:t>Elaboration</a:t>
          </a:r>
          <a:endParaRPr lang="fr-FR" dirty="0"/>
        </a:p>
      </dgm:t>
    </dgm:pt>
    <dgm:pt modelId="{73E7290A-F60C-49B8-86E9-CEE0C0141196}" type="parTrans" cxnId="{2026521F-7AFB-4639-9DCF-12BCC23ABDBF}">
      <dgm:prSet/>
      <dgm:spPr/>
      <dgm:t>
        <a:bodyPr/>
        <a:lstStyle/>
        <a:p>
          <a:endParaRPr lang="fr-FR"/>
        </a:p>
      </dgm:t>
    </dgm:pt>
    <dgm:pt modelId="{85B4A7A1-0B85-439E-8289-AE5A170A60CF}" type="sibTrans" cxnId="{2026521F-7AFB-4639-9DCF-12BCC23ABDBF}">
      <dgm:prSet/>
      <dgm:spPr/>
      <dgm:t>
        <a:bodyPr/>
        <a:lstStyle/>
        <a:p>
          <a:endParaRPr lang="fr-FR"/>
        </a:p>
      </dgm:t>
    </dgm:pt>
    <dgm:pt modelId="{AB1F891F-BF48-4F84-82CB-70BD474AA387}">
      <dgm:prSet phldrT="[Texte]"/>
      <dgm:spPr/>
      <dgm:t>
        <a:bodyPr/>
        <a:lstStyle/>
        <a:p>
          <a:r>
            <a:rPr lang="fr-FR" dirty="0" smtClean="0"/>
            <a:t>Identification des questionnements lors des entretiens stratégiques</a:t>
          </a:r>
        </a:p>
        <a:p>
          <a:r>
            <a:rPr lang="fr-FR" dirty="0" smtClean="0"/>
            <a:t>Reprise des principales questions du référentiel</a:t>
          </a:r>
          <a:endParaRPr lang="fr-FR" dirty="0"/>
        </a:p>
      </dgm:t>
    </dgm:pt>
    <dgm:pt modelId="{C3482A67-B584-44B4-834B-052BE865DB5C}" type="parTrans" cxnId="{1C98F1E1-4A04-4173-BBB6-7E0C82EFA0A5}">
      <dgm:prSet/>
      <dgm:spPr/>
      <dgm:t>
        <a:bodyPr/>
        <a:lstStyle/>
        <a:p>
          <a:endParaRPr lang="fr-FR"/>
        </a:p>
      </dgm:t>
    </dgm:pt>
    <dgm:pt modelId="{EC86542C-6958-4CE2-B85A-B7738FF67096}" type="sibTrans" cxnId="{1C98F1E1-4A04-4173-BBB6-7E0C82EFA0A5}">
      <dgm:prSet/>
      <dgm:spPr/>
      <dgm:t>
        <a:bodyPr/>
        <a:lstStyle/>
        <a:p>
          <a:endParaRPr lang="fr-FR"/>
        </a:p>
      </dgm:t>
    </dgm:pt>
    <dgm:pt modelId="{A1DEA74F-5F73-4D9D-9639-8438FB437B73}">
      <dgm:prSet phldrT="[Texte]"/>
      <dgm:spPr/>
      <dgm:t>
        <a:bodyPr/>
        <a:lstStyle/>
        <a:p>
          <a:r>
            <a:rPr lang="fr-FR" dirty="0" smtClean="0"/>
            <a:t>Diffusion	</a:t>
          </a:r>
          <a:endParaRPr lang="fr-FR" dirty="0"/>
        </a:p>
      </dgm:t>
    </dgm:pt>
    <dgm:pt modelId="{984D1DA5-E308-46C0-9DFA-E51C6AAF7046}" type="parTrans" cxnId="{F3CC5E52-ABF9-450E-8A08-A06D0551F5BD}">
      <dgm:prSet/>
      <dgm:spPr/>
      <dgm:t>
        <a:bodyPr/>
        <a:lstStyle/>
        <a:p>
          <a:endParaRPr lang="fr-FR"/>
        </a:p>
      </dgm:t>
    </dgm:pt>
    <dgm:pt modelId="{C9D27F10-35A7-44C1-9E4F-974565DA5865}" type="sibTrans" cxnId="{F3CC5E52-ABF9-450E-8A08-A06D0551F5BD}">
      <dgm:prSet/>
      <dgm:spPr/>
      <dgm:t>
        <a:bodyPr/>
        <a:lstStyle/>
        <a:p>
          <a:endParaRPr lang="fr-FR"/>
        </a:p>
      </dgm:t>
    </dgm:pt>
    <dgm:pt modelId="{F372C91B-B7E9-469E-926C-E0B6E3B22EEE}">
      <dgm:prSet phldrT="[Texte]"/>
      <dgm:spPr/>
      <dgm:t>
        <a:bodyPr/>
        <a:lstStyle/>
        <a:p>
          <a:r>
            <a:rPr lang="fr-FR" dirty="0" smtClean="0"/>
            <a:t>Mobilisation des membres du comité de pilotage et de l’instance d’évaluation</a:t>
          </a:r>
        </a:p>
        <a:p>
          <a:r>
            <a:rPr lang="fr-FR" dirty="0" smtClean="0"/>
            <a:t>Réponses apportées au questionnaire par internet</a:t>
          </a:r>
        </a:p>
        <a:p>
          <a:r>
            <a:rPr lang="fr-FR" dirty="0" smtClean="0"/>
            <a:t>Relance effectuée par la DSP</a:t>
          </a:r>
          <a:endParaRPr lang="fr-FR" dirty="0"/>
        </a:p>
      </dgm:t>
    </dgm:pt>
    <dgm:pt modelId="{154EA1A0-8FFC-4C1E-AAB2-D30F7BC10158}" type="parTrans" cxnId="{E5EEECEF-CB18-4A3C-A0E6-550B543498F8}">
      <dgm:prSet/>
      <dgm:spPr/>
      <dgm:t>
        <a:bodyPr/>
        <a:lstStyle/>
        <a:p>
          <a:endParaRPr lang="fr-FR"/>
        </a:p>
      </dgm:t>
    </dgm:pt>
    <dgm:pt modelId="{FE6A4598-EAE6-4C45-BC58-B9C8CD855882}" type="sibTrans" cxnId="{E5EEECEF-CB18-4A3C-A0E6-550B543498F8}">
      <dgm:prSet/>
      <dgm:spPr/>
      <dgm:t>
        <a:bodyPr/>
        <a:lstStyle/>
        <a:p>
          <a:endParaRPr lang="fr-FR"/>
        </a:p>
      </dgm:t>
    </dgm:pt>
    <dgm:pt modelId="{1A254D40-6E4D-4B67-A78F-6EC5F879641F}">
      <dgm:prSet phldrT="[Texte]"/>
      <dgm:spPr/>
      <dgm:t>
        <a:bodyPr/>
        <a:lstStyle/>
        <a:p>
          <a:r>
            <a:rPr lang="fr-FR" dirty="0" smtClean="0"/>
            <a:t>Traitement</a:t>
          </a:r>
          <a:endParaRPr lang="fr-FR" dirty="0"/>
        </a:p>
      </dgm:t>
    </dgm:pt>
    <dgm:pt modelId="{9A0CB257-5B77-4204-951C-35EB28F189F3}" type="parTrans" cxnId="{0819DE14-F7ED-40C5-BDE5-488C79218569}">
      <dgm:prSet/>
      <dgm:spPr/>
      <dgm:t>
        <a:bodyPr/>
        <a:lstStyle/>
        <a:p>
          <a:endParaRPr lang="fr-FR"/>
        </a:p>
      </dgm:t>
    </dgm:pt>
    <dgm:pt modelId="{CFBAB285-9D0B-47B2-95DD-2ACF0CE8C8F7}" type="sibTrans" cxnId="{0819DE14-F7ED-40C5-BDE5-488C79218569}">
      <dgm:prSet/>
      <dgm:spPr/>
      <dgm:t>
        <a:bodyPr/>
        <a:lstStyle/>
        <a:p>
          <a:endParaRPr lang="fr-FR"/>
        </a:p>
      </dgm:t>
    </dgm:pt>
    <dgm:pt modelId="{59026BD5-C6AC-47CF-9C52-B98BD31E04BE}">
      <dgm:prSet phldrT="[Texte]"/>
      <dgm:spPr/>
      <dgm:t>
        <a:bodyPr/>
        <a:lstStyle/>
        <a:p>
          <a:r>
            <a:rPr lang="fr-FR" dirty="0" smtClean="0"/>
            <a:t>Exploitation des résultats</a:t>
          </a:r>
        </a:p>
        <a:p>
          <a:r>
            <a:rPr lang="fr-FR" dirty="0" smtClean="0"/>
            <a:t>Identification des principaux enseignements à intégrer dans les suites de la démarche (élaboration du PRS2).</a:t>
          </a:r>
          <a:endParaRPr lang="fr-FR" dirty="0"/>
        </a:p>
      </dgm:t>
    </dgm:pt>
    <dgm:pt modelId="{B4BCAADC-C0F5-4E5B-80F1-5C050F286DAB}" type="parTrans" cxnId="{17A6A336-507E-4C80-8052-8B875C7EC1AD}">
      <dgm:prSet/>
      <dgm:spPr/>
      <dgm:t>
        <a:bodyPr/>
        <a:lstStyle/>
        <a:p>
          <a:endParaRPr lang="fr-FR"/>
        </a:p>
      </dgm:t>
    </dgm:pt>
    <dgm:pt modelId="{3967745E-6EC6-4568-913B-25B83CA408E0}" type="sibTrans" cxnId="{17A6A336-507E-4C80-8052-8B875C7EC1AD}">
      <dgm:prSet/>
      <dgm:spPr/>
      <dgm:t>
        <a:bodyPr/>
        <a:lstStyle/>
        <a:p>
          <a:endParaRPr lang="fr-FR"/>
        </a:p>
      </dgm:t>
    </dgm:pt>
    <dgm:pt modelId="{83E4B8B1-648C-4C12-9A0C-1355A85D4D7F}" type="pres">
      <dgm:prSet presAssocID="{E46760E2-71B6-4A9E-899D-2B335577839E}" presName="Name0" presStyleCnt="0">
        <dgm:presLayoutVars>
          <dgm:chMax val="5"/>
          <dgm:chPref val="5"/>
          <dgm:dir/>
          <dgm:animLvl val="lvl"/>
        </dgm:presLayoutVars>
      </dgm:prSet>
      <dgm:spPr/>
      <dgm:t>
        <a:bodyPr/>
        <a:lstStyle/>
        <a:p>
          <a:endParaRPr lang="fr-FR"/>
        </a:p>
      </dgm:t>
    </dgm:pt>
    <dgm:pt modelId="{07B1930C-0D2F-4D95-8CB1-9D8665201AD5}" type="pres">
      <dgm:prSet presAssocID="{4E9A9B40-3979-4D1B-B671-9BFCE4252E3D}" presName="parentText1" presStyleLbl="node1" presStyleIdx="0" presStyleCnt="3">
        <dgm:presLayoutVars>
          <dgm:chMax/>
          <dgm:chPref val="3"/>
          <dgm:bulletEnabled val="1"/>
        </dgm:presLayoutVars>
      </dgm:prSet>
      <dgm:spPr/>
      <dgm:t>
        <a:bodyPr/>
        <a:lstStyle/>
        <a:p>
          <a:endParaRPr lang="fr-FR"/>
        </a:p>
      </dgm:t>
    </dgm:pt>
    <dgm:pt modelId="{08F01526-E0EF-4AED-9679-C6FD491C8D99}" type="pres">
      <dgm:prSet presAssocID="{4E9A9B40-3979-4D1B-B671-9BFCE4252E3D}" presName="childText1" presStyleLbl="solidAlignAcc1" presStyleIdx="0" presStyleCnt="3">
        <dgm:presLayoutVars>
          <dgm:chMax val="0"/>
          <dgm:chPref val="0"/>
          <dgm:bulletEnabled val="1"/>
        </dgm:presLayoutVars>
      </dgm:prSet>
      <dgm:spPr/>
      <dgm:t>
        <a:bodyPr/>
        <a:lstStyle/>
        <a:p>
          <a:endParaRPr lang="fr-FR"/>
        </a:p>
      </dgm:t>
    </dgm:pt>
    <dgm:pt modelId="{FF93DD89-61FD-4E60-B6CC-473175EA64F8}" type="pres">
      <dgm:prSet presAssocID="{A1DEA74F-5F73-4D9D-9639-8438FB437B73}" presName="parentText2" presStyleLbl="node1" presStyleIdx="1" presStyleCnt="3">
        <dgm:presLayoutVars>
          <dgm:chMax/>
          <dgm:chPref val="3"/>
          <dgm:bulletEnabled val="1"/>
        </dgm:presLayoutVars>
      </dgm:prSet>
      <dgm:spPr/>
      <dgm:t>
        <a:bodyPr/>
        <a:lstStyle/>
        <a:p>
          <a:endParaRPr lang="fr-FR"/>
        </a:p>
      </dgm:t>
    </dgm:pt>
    <dgm:pt modelId="{535AA04E-D140-40B2-9535-F7928D9E8027}" type="pres">
      <dgm:prSet presAssocID="{A1DEA74F-5F73-4D9D-9639-8438FB437B73}" presName="childText2" presStyleLbl="solidAlignAcc1" presStyleIdx="1" presStyleCnt="3">
        <dgm:presLayoutVars>
          <dgm:chMax val="0"/>
          <dgm:chPref val="0"/>
          <dgm:bulletEnabled val="1"/>
        </dgm:presLayoutVars>
      </dgm:prSet>
      <dgm:spPr/>
      <dgm:t>
        <a:bodyPr/>
        <a:lstStyle/>
        <a:p>
          <a:endParaRPr lang="fr-FR"/>
        </a:p>
      </dgm:t>
    </dgm:pt>
    <dgm:pt modelId="{55B76ED5-A176-49F3-98C7-9EEC457B7FC6}" type="pres">
      <dgm:prSet presAssocID="{1A254D40-6E4D-4B67-A78F-6EC5F879641F}" presName="parentText3" presStyleLbl="node1" presStyleIdx="2" presStyleCnt="3">
        <dgm:presLayoutVars>
          <dgm:chMax/>
          <dgm:chPref val="3"/>
          <dgm:bulletEnabled val="1"/>
        </dgm:presLayoutVars>
      </dgm:prSet>
      <dgm:spPr/>
      <dgm:t>
        <a:bodyPr/>
        <a:lstStyle/>
        <a:p>
          <a:endParaRPr lang="fr-FR"/>
        </a:p>
      </dgm:t>
    </dgm:pt>
    <dgm:pt modelId="{7DE8CE48-7155-4A0E-80EB-BCB3280579DD}" type="pres">
      <dgm:prSet presAssocID="{1A254D40-6E4D-4B67-A78F-6EC5F879641F}" presName="childText3" presStyleLbl="solidAlignAcc1" presStyleIdx="2" presStyleCnt="3">
        <dgm:presLayoutVars>
          <dgm:chMax val="0"/>
          <dgm:chPref val="0"/>
          <dgm:bulletEnabled val="1"/>
        </dgm:presLayoutVars>
      </dgm:prSet>
      <dgm:spPr/>
      <dgm:t>
        <a:bodyPr/>
        <a:lstStyle/>
        <a:p>
          <a:endParaRPr lang="fr-FR"/>
        </a:p>
      </dgm:t>
    </dgm:pt>
  </dgm:ptLst>
  <dgm:cxnLst>
    <dgm:cxn modelId="{D098D6F1-FDE9-4FBE-8EE1-7CD0CC23C1FD}" type="presOf" srcId="{1A254D40-6E4D-4B67-A78F-6EC5F879641F}" destId="{55B76ED5-A176-49F3-98C7-9EEC457B7FC6}" srcOrd="0" destOrd="0" presId="urn:microsoft.com/office/officeart/2009/3/layout/IncreasingArrowsProcess"/>
    <dgm:cxn modelId="{E5EEECEF-CB18-4A3C-A0E6-550B543498F8}" srcId="{A1DEA74F-5F73-4D9D-9639-8438FB437B73}" destId="{F372C91B-B7E9-469E-926C-E0B6E3B22EEE}" srcOrd="0" destOrd="0" parTransId="{154EA1A0-8FFC-4C1E-AAB2-D30F7BC10158}" sibTransId="{FE6A4598-EAE6-4C45-BC58-B9C8CD855882}"/>
    <dgm:cxn modelId="{F3CC5E52-ABF9-450E-8A08-A06D0551F5BD}" srcId="{E46760E2-71B6-4A9E-899D-2B335577839E}" destId="{A1DEA74F-5F73-4D9D-9639-8438FB437B73}" srcOrd="1" destOrd="0" parTransId="{984D1DA5-E308-46C0-9DFA-E51C6AAF7046}" sibTransId="{C9D27F10-35A7-44C1-9E4F-974565DA5865}"/>
    <dgm:cxn modelId="{B52E7C46-B912-411E-BBAD-64A1E5341803}" type="presOf" srcId="{59026BD5-C6AC-47CF-9C52-B98BD31E04BE}" destId="{7DE8CE48-7155-4A0E-80EB-BCB3280579DD}" srcOrd="0" destOrd="0" presId="urn:microsoft.com/office/officeart/2009/3/layout/IncreasingArrowsProcess"/>
    <dgm:cxn modelId="{2026521F-7AFB-4639-9DCF-12BCC23ABDBF}" srcId="{E46760E2-71B6-4A9E-899D-2B335577839E}" destId="{4E9A9B40-3979-4D1B-B671-9BFCE4252E3D}" srcOrd="0" destOrd="0" parTransId="{73E7290A-F60C-49B8-86E9-CEE0C0141196}" sibTransId="{85B4A7A1-0B85-439E-8289-AE5A170A60CF}"/>
    <dgm:cxn modelId="{55618920-3B94-444D-A6E4-0654C37AC541}" type="presOf" srcId="{F372C91B-B7E9-469E-926C-E0B6E3B22EEE}" destId="{535AA04E-D140-40B2-9535-F7928D9E8027}" srcOrd="0" destOrd="0" presId="urn:microsoft.com/office/officeart/2009/3/layout/IncreasingArrowsProcess"/>
    <dgm:cxn modelId="{C4F387F7-FEAC-4C7E-9AB5-A43C03CC5BEB}" type="presOf" srcId="{A1DEA74F-5F73-4D9D-9639-8438FB437B73}" destId="{FF93DD89-61FD-4E60-B6CC-473175EA64F8}" srcOrd="0" destOrd="0" presId="urn:microsoft.com/office/officeart/2009/3/layout/IncreasingArrowsProcess"/>
    <dgm:cxn modelId="{614EE17E-0B50-4E6D-91AD-9AF17DB3802E}" type="presOf" srcId="{AB1F891F-BF48-4F84-82CB-70BD474AA387}" destId="{08F01526-E0EF-4AED-9679-C6FD491C8D99}" srcOrd="0" destOrd="0" presId="urn:microsoft.com/office/officeart/2009/3/layout/IncreasingArrowsProcess"/>
    <dgm:cxn modelId="{B51E1FDB-C6EC-44BA-AC64-79CB35656BB7}" type="presOf" srcId="{4E9A9B40-3979-4D1B-B671-9BFCE4252E3D}" destId="{07B1930C-0D2F-4D95-8CB1-9D8665201AD5}" srcOrd="0" destOrd="0" presId="urn:microsoft.com/office/officeart/2009/3/layout/IncreasingArrowsProcess"/>
    <dgm:cxn modelId="{17A6A336-507E-4C80-8052-8B875C7EC1AD}" srcId="{1A254D40-6E4D-4B67-A78F-6EC5F879641F}" destId="{59026BD5-C6AC-47CF-9C52-B98BD31E04BE}" srcOrd="0" destOrd="0" parTransId="{B4BCAADC-C0F5-4E5B-80F1-5C050F286DAB}" sibTransId="{3967745E-6EC6-4568-913B-25B83CA408E0}"/>
    <dgm:cxn modelId="{2740C360-72C3-4B71-961F-37C8C5F4931A}" type="presOf" srcId="{E46760E2-71B6-4A9E-899D-2B335577839E}" destId="{83E4B8B1-648C-4C12-9A0C-1355A85D4D7F}" srcOrd="0" destOrd="0" presId="urn:microsoft.com/office/officeart/2009/3/layout/IncreasingArrowsProcess"/>
    <dgm:cxn modelId="{1C98F1E1-4A04-4173-BBB6-7E0C82EFA0A5}" srcId="{4E9A9B40-3979-4D1B-B671-9BFCE4252E3D}" destId="{AB1F891F-BF48-4F84-82CB-70BD474AA387}" srcOrd="0" destOrd="0" parTransId="{C3482A67-B584-44B4-834B-052BE865DB5C}" sibTransId="{EC86542C-6958-4CE2-B85A-B7738FF67096}"/>
    <dgm:cxn modelId="{0819DE14-F7ED-40C5-BDE5-488C79218569}" srcId="{E46760E2-71B6-4A9E-899D-2B335577839E}" destId="{1A254D40-6E4D-4B67-A78F-6EC5F879641F}" srcOrd="2" destOrd="0" parTransId="{9A0CB257-5B77-4204-951C-35EB28F189F3}" sibTransId="{CFBAB285-9D0B-47B2-95DD-2ACF0CE8C8F7}"/>
    <dgm:cxn modelId="{E99A318C-1845-474D-BFCB-732EDCF72F77}" type="presParOf" srcId="{83E4B8B1-648C-4C12-9A0C-1355A85D4D7F}" destId="{07B1930C-0D2F-4D95-8CB1-9D8665201AD5}" srcOrd="0" destOrd="0" presId="urn:microsoft.com/office/officeart/2009/3/layout/IncreasingArrowsProcess"/>
    <dgm:cxn modelId="{07FBC8A5-0ADD-4315-85AD-CC5EBC317D41}" type="presParOf" srcId="{83E4B8B1-648C-4C12-9A0C-1355A85D4D7F}" destId="{08F01526-E0EF-4AED-9679-C6FD491C8D99}" srcOrd="1" destOrd="0" presId="urn:microsoft.com/office/officeart/2009/3/layout/IncreasingArrowsProcess"/>
    <dgm:cxn modelId="{D91AD377-D69C-4923-AA05-AA55CEAEF909}" type="presParOf" srcId="{83E4B8B1-648C-4C12-9A0C-1355A85D4D7F}" destId="{FF93DD89-61FD-4E60-B6CC-473175EA64F8}" srcOrd="2" destOrd="0" presId="urn:microsoft.com/office/officeart/2009/3/layout/IncreasingArrowsProcess"/>
    <dgm:cxn modelId="{B78C5BA7-BA09-4DFD-A481-7CD803AB72EB}" type="presParOf" srcId="{83E4B8B1-648C-4C12-9A0C-1355A85D4D7F}" destId="{535AA04E-D140-40B2-9535-F7928D9E8027}" srcOrd="3" destOrd="0" presId="urn:microsoft.com/office/officeart/2009/3/layout/IncreasingArrowsProcess"/>
    <dgm:cxn modelId="{2C910F37-CA88-4B5F-950C-C87C2393274D}" type="presParOf" srcId="{83E4B8B1-648C-4C12-9A0C-1355A85D4D7F}" destId="{55B76ED5-A176-49F3-98C7-9EEC457B7FC6}" srcOrd="4" destOrd="0" presId="urn:microsoft.com/office/officeart/2009/3/layout/IncreasingArrowsProcess"/>
    <dgm:cxn modelId="{EAD04C93-A555-409C-B13B-C940FC19E5BB}" type="presParOf" srcId="{83E4B8B1-648C-4C12-9A0C-1355A85D4D7F}" destId="{7DE8CE48-7155-4A0E-80EB-BCB3280579DD}"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51162" cy="497126"/>
          </a:xfrm>
          <a:prstGeom prst="rect">
            <a:avLst/>
          </a:prstGeom>
        </p:spPr>
        <p:txBody>
          <a:bodyPr vert="horz" lIns="91568" tIns="45784" rIns="91568" bIns="45784" rtlCol="0"/>
          <a:lstStyle>
            <a:lvl1pPr algn="l">
              <a:defRPr sz="1200"/>
            </a:lvl1pPr>
          </a:lstStyle>
          <a:p>
            <a:endParaRPr lang="fr-FR"/>
          </a:p>
        </p:txBody>
      </p:sp>
      <p:sp>
        <p:nvSpPr>
          <p:cNvPr id="3" name="Espace réservé de la date 2"/>
          <p:cNvSpPr>
            <a:spLocks noGrp="1"/>
          </p:cNvSpPr>
          <p:nvPr>
            <p:ph type="dt" sz="quarter" idx="1"/>
          </p:nvPr>
        </p:nvSpPr>
        <p:spPr>
          <a:xfrm>
            <a:off x="3857637" y="1"/>
            <a:ext cx="2951162" cy="497126"/>
          </a:xfrm>
          <a:prstGeom prst="rect">
            <a:avLst/>
          </a:prstGeom>
        </p:spPr>
        <p:txBody>
          <a:bodyPr vert="horz" lIns="91568" tIns="45784" rIns="91568" bIns="45784" rtlCol="0"/>
          <a:lstStyle>
            <a:lvl1pPr algn="r">
              <a:defRPr sz="1200"/>
            </a:lvl1pPr>
          </a:lstStyle>
          <a:p>
            <a:fld id="{52F94455-38CB-4686-8472-07E8D7C09371}" type="datetimeFigureOut">
              <a:rPr lang="fr-FR" smtClean="0"/>
              <a:pPr/>
              <a:t>29/03/2017</a:t>
            </a:fld>
            <a:endParaRPr lang="fr-FR"/>
          </a:p>
        </p:txBody>
      </p:sp>
      <p:sp>
        <p:nvSpPr>
          <p:cNvPr id="4" name="Espace réservé du pied de page 3"/>
          <p:cNvSpPr>
            <a:spLocks noGrp="1"/>
          </p:cNvSpPr>
          <p:nvPr>
            <p:ph type="ftr" sz="quarter" idx="2"/>
          </p:nvPr>
        </p:nvSpPr>
        <p:spPr>
          <a:xfrm>
            <a:off x="1" y="9443662"/>
            <a:ext cx="2951162" cy="497126"/>
          </a:xfrm>
          <a:prstGeom prst="rect">
            <a:avLst/>
          </a:prstGeom>
        </p:spPr>
        <p:txBody>
          <a:bodyPr vert="horz" lIns="91568" tIns="45784" rIns="91568" bIns="4578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7637" y="9443662"/>
            <a:ext cx="2951162" cy="497126"/>
          </a:xfrm>
          <a:prstGeom prst="rect">
            <a:avLst/>
          </a:prstGeom>
        </p:spPr>
        <p:txBody>
          <a:bodyPr vert="horz" lIns="91568" tIns="45784" rIns="91568" bIns="45784" rtlCol="0" anchor="b"/>
          <a:lstStyle>
            <a:lvl1pPr algn="r">
              <a:defRPr sz="1200"/>
            </a:lvl1pPr>
          </a:lstStyle>
          <a:p>
            <a:fld id="{F30BCBEA-40DA-4950-B274-48DAFF8298FF}" type="slidenum">
              <a:rPr lang="fr-FR" smtClean="0"/>
              <a:pPr/>
              <a:t>‹N°›</a:t>
            </a:fld>
            <a:endParaRPr lang="fr-FR"/>
          </a:p>
        </p:txBody>
      </p:sp>
    </p:spTree>
    <p:extLst>
      <p:ext uri="{BB962C8B-B14F-4D97-AF65-F5344CB8AC3E}">
        <p14:creationId xmlns:p14="http://schemas.microsoft.com/office/powerpoint/2010/main" val="3285134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51162" cy="497126"/>
          </a:xfrm>
          <a:prstGeom prst="rect">
            <a:avLst/>
          </a:prstGeom>
        </p:spPr>
        <p:txBody>
          <a:bodyPr vert="horz" lIns="91568" tIns="45784" rIns="91568" bIns="45784" rtlCol="0"/>
          <a:lstStyle>
            <a:lvl1pPr algn="l">
              <a:defRPr sz="1200"/>
            </a:lvl1pPr>
          </a:lstStyle>
          <a:p>
            <a:endParaRPr lang="fr-FR"/>
          </a:p>
        </p:txBody>
      </p:sp>
      <p:sp>
        <p:nvSpPr>
          <p:cNvPr id="3" name="Espace réservé de la date 2"/>
          <p:cNvSpPr>
            <a:spLocks noGrp="1"/>
          </p:cNvSpPr>
          <p:nvPr>
            <p:ph type="dt" idx="1"/>
          </p:nvPr>
        </p:nvSpPr>
        <p:spPr>
          <a:xfrm>
            <a:off x="3857637" y="1"/>
            <a:ext cx="2951162" cy="497126"/>
          </a:xfrm>
          <a:prstGeom prst="rect">
            <a:avLst/>
          </a:prstGeom>
        </p:spPr>
        <p:txBody>
          <a:bodyPr vert="horz" lIns="91568" tIns="45784" rIns="91568" bIns="45784" rtlCol="0"/>
          <a:lstStyle>
            <a:lvl1pPr algn="r">
              <a:defRPr sz="1200"/>
            </a:lvl1pPr>
          </a:lstStyle>
          <a:p>
            <a:fld id="{0DDABD70-594A-4AAF-BB98-897CB271A221}" type="datetimeFigureOut">
              <a:rPr lang="fr-FR" smtClean="0"/>
              <a:pPr/>
              <a:t>29/03/2017</a:t>
            </a:fld>
            <a:endParaRPr lang="fr-FR"/>
          </a:p>
        </p:txBody>
      </p:sp>
      <p:sp>
        <p:nvSpPr>
          <p:cNvPr id="4" name="Espace réservé de l'image des diapositives 3"/>
          <p:cNvSpPr>
            <a:spLocks noGrp="1" noRot="1" noChangeAspect="1"/>
          </p:cNvSpPr>
          <p:nvPr>
            <p:ph type="sldImg" idx="2"/>
          </p:nvPr>
        </p:nvSpPr>
        <p:spPr>
          <a:xfrm>
            <a:off x="919163" y="746125"/>
            <a:ext cx="4972050" cy="3729038"/>
          </a:xfrm>
          <a:prstGeom prst="rect">
            <a:avLst/>
          </a:prstGeom>
          <a:noFill/>
          <a:ln w="12700">
            <a:solidFill>
              <a:prstClr val="black"/>
            </a:solidFill>
          </a:ln>
        </p:spPr>
        <p:txBody>
          <a:bodyPr vert="horz" lIns="91568" tIns="45784" rIns="91568" bIns="45784" rtlCol="0" anchor="ctr"/>
          <a:lstStyle/>
          <a:p>
            <a:endParaRPr lang="fr-FR"/>
          </a:p>
        </p:txBody>
      </p:sp>
      <p:sp>
        <p:nvSpPr>
          <p:cNvPr id="5" name="Espace réservé des commentaires 4"/>
          <p:cNvSpPr>
            <a:spLocks noGrp="1"/>
          </p:cNvSpPr>
          <p:nvPr>
            <p:ph type="body" sz="quarter" idx="3"/>
          </p:nvPr>
        </p:nvSpPr>
        <p:spPr>
          <a:xfrm>
            <a:off x="681038" y="4722693"/>
            <a:ext cx="5448300" cy="4474131"/>
          </a:xfrm>
          <a:prstGeom prst="rect">
            <a:avLst/>
          </a:prstGeom>
        </p:spPr>
        <p:txBody>
          <a:bodyPr vert="horz" lIns="91568" tIns="45784" rIns="91568" bIns="45784"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43662"/>
            <a:ext cx="2951162" cy="497126"/>
          </a:xfrm>
          <a:prstGeom prst="rect">
            <a:avLst/>
          </a:prstGeom>
        </p:spPr>
        <p:txBody>
          <a:bodyPr vert="horz" lIns="91568" tIns="45784" rIns="91568" bIns="457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7" y="9443662"/>
            <a:ext cx="2951162" cy="497126"/>
          </a:xfrm>
          <a:prstGeom prst="rect">
            <a:avLst/>
          </a:prstGeom>
        </p:spPr>
        <p:txBody>
          <a:bodyPr vert="horz" lIns="91568" tIns="45784" rIns="91568" bIns="45784" rtlCol="0" anchor="b"/>
          <a:lstStyle>
            <a:lvl1pPr algn="r">
              <a:defRPr sz="1200"/>
            </a:lvl1pPr>
          </a:lstStyle>
          <a:p>
            <a:fld id="{8B8AAF3A-0B1F-4705-9D82-21329DC2642A}" type="slidenum">
              <a:rPr lang="fr-FR" smtClean="0"/>
              <a:pPr/>
              <a:t>‹N°›</a:t>
            </a:fld>
            <a:endParaRPr lang="fr-FR"/>
          </a:p>
        </p:txBody>
      </p:sp>
    </p:spTree>
    <p:extLst>
      <p:ext uri="{BB962C8B-B14F-4D97-AF65-F5344CB8AC3E}">
        <p14:creationId xmlns:p14="http://schemas.microsoft.com/office/powerpoint/2010/main" val="3291256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endParaRPr lang="fr-FR" dirty="0"/>
          </a:p>
        </p:txBody>
      </p:sp>
      <p:sp>
        <p:nvSpPr>
          <p:cNvPr id="4" name="Espace réservé du numéro de diapositive 3"/>
          <p:cNvSpPr>
            <a:spLocks noGrp="1"/>
          </p:cNvSpPr>
          <p:nvPr>
            <p:ph type="sldNum" sz="quarter" idx="10"/>
          </p:nvPr>
        </p:nvSpPr>
        <p:spPr/>
        <p:txBody>
          <a:bodyPr/>
          <a:lstStyle/>
          <a:p>
            <a:fld id="{8B8AAF3A-0B1F-4705-9D82-21329DC2642A}" type="slidenum">
              <a:rPr lang="fr-FR" smtClean="0"/>
              <a:pPr/>
              <a:t>1</a:t>
            </a:fld>
            <a:endParaRPr lang="fr-FR"/>
          </a:p>
        </p:txBody>
      </p:sp>
    </p:spTree>
    <p:extLst>
      <p:ext uri="{BB962C8B-B14F-4D97-AF65-F5344CB8AC3E}">
        <p14:creationId xmlns:p14="http://schemas.microsoft.com/office/powerpoint/2010/main" val="11417822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0" y="2130425"/>
            <a:ext cx="9144000" cy="1470025"/>
          </a:xfrm>
          <a:solidFill>
            <a:srgbClr val="B21E3F"/>
          </a:solidFill>
        </p:spPr>
        <p:txBody>
          <a:bodyPr>
            <a:normAutofit/>
          </a:bodyPr>
          <a:lstStyle>
            <a:lvl1pPr algn="ctr">
              <a:defRPr sz="2400" b="1">
                <a:solidFill>
                  <a:schemeClr val="bg1"/>
                </a:solidFill>
              </a:defRPr>
            </a:lvl1pPr>
          </a:lstStyle>
          <a:p>
            <a:endParaRPr lang="fr-BE" dirty="0"/>
          </a:p>
        </p:txBody>
      </p:sp>
      <p:sp>
        <p:nvSpPr>
          <p:cNvPr id="3" name="Sous-titre 2"/>
          <p:cNvSpPr>
            <a:spLocks noGrp="1"/>
          </p:cNvSpPr>
          <p:nvPr>
            <p:ph type="subTitle" idx="1"/>
          </p:nvPr>
        </p:nvSpPr>
        <p:spPr>
          <a:xfrm>
            <a:off x="1371600" y="3886200"/>
            <a:ext cx="6400800" cy="910952"/>
          </a:xfrm>
        </p:spPr>
        <p:txBody>
          <a:bodyPr>
            <a:normAutofit/>
          </a:bodyPr>
          <a:lstStyle>
            <a:lvl1pPr marL="0" indent="0" algn="ctr">
              <a:buNone/>
              <a:defRPr sz="2000" b="1">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BE" dirty="0"/>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dirty="0"/>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pic>
        <p:nvPicPr>
          <p:cNvPr id="10" name="Image 9"/>
          <p:cNvPicPr/>
          <p:nvPr userDrawn="1"/>
        </p:nvPicPr>
        <p:blipFill>
          <a:blip r:embed="rId2" cstate="print">
            <a:extLst>
              <a:ext uri="{28A0092B-C50C-407E-A947-70E740481C1C}">
                <a14:useLocalDpi xmlns:a14="http://schemas.microsoft.com/office/drawing/2010/main" val="0"/>
              </a:ext>
            </a:extLst>
          </a:blip>
          <a:stretch>
            <a:fillRect/>
          </a:stretch>
        </p:blipFill>
        <p:spPr>
          <a:xfrm>
            <a:off x="3053067" y="806497"/>
            <a:ext cx="3037867" cy="580003"/>
          </a:xfrm>
          <a:prstGeom prst="rect">
            <a:avLst/>
          </a:prstGeom>
        </p:spPr>
      </p:pic>
      <p:pic>
        <p:nvPicPr>
          <p:cNvPr id="11" name="Image 10"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483768" y="5013176"/>
            <a:ext cx="1853239" cy="1065880"/>
          </a:xfrm>
          <a:prstGeom prst="rect">
            <a:avLst/>
          </a:prstGeom>
          <a:noFill/>
          <a:ln>
            <a:noFill/>
          </a:ln>
        </p:spPr>
      </p:pic>
      <p:pic>
        <p:nvPicPr>
          <p:cNvPr id="12" name="Image 11" descr="Afficher l'image d'origine"/>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346988" y="4783408"/>
            <a:ext cx="1206212" cy="1527583"/>
          </a:xfrm>
          <a:prstGeom prst="rect">
            <a:avLst/>
          </a:prstGeom>
          <a:noFill/>
          <a:ln>
            <a:noFill/>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936104"/>
          </a:xfrm>
        </p:spPr>
        <p:txBody>
          <a:bodyPr>
            <a:normAutofit/>
          </a:bodyPr>
          <a:lstStyle>
            <a:lvl1pPr algn="l">
              <a:defRPr sz="2800" b="1">
                <a:solidFill>
                  <a:schemeClr val="tx1">
                    <a:lumMod val="65000"/>
                    <a:lumOff val="35000"/>
                  </a:schemeClr>
                </a:solidFill>
              </a:defRPr>
            </a:lvl1pPr>
          </a:lstStyle>
          <a:p>
            <a:endParaRPr lang="fr-BE" dirty="0"/>
          </a:p>
        </p:txBody>
      </p:sp>
      <p:sp>
        <p:nvSpPr>
          <p:cNvPr id="3" name="Espace réservé du contenu 2"/>
          <p:cNvSpPr>
            <a:spLocks noGrp="1"/>
          </p:cNvSpPr>
          <p:nvPr>
            <p:ph idx="1" hasCustomPrompt="1"/>
          </p:nvPr>
        </p:nvSpPr>
        <p:spPr>
          <a:xfrm>
            <a:off x="179512" y="1196752"/>
            <a:ext cx="8784976" cy="5142868"/>
          </a:xfrm>
        </p:spPr>
        <p:txBody>
          <a:bodyPr>
            <a:normAutofit/>
          </a:bodyPr>
          <a:lstStyle>
            <a:lvl1pPr marL="355600" indent="-355600">
              <a:buFont typeface="+mj-lt"/>
              <a:buAutoNum type="arabicPeriod"/>
              <a:defRPr sz="2400" b="1"/>
            </a:lvl1pPr>
            <a:lvl2pPr marL="914400" indent="-457200">
              <a:buFont typeface="+mj-lt"/>
              <a:buAutoNum type="arabicPeriod"/>
              <a:defRPr sz="2000" b="1"/>
            </a:lvl2pPr>
          </a:lstStyle>
          <a:p>
            <a:pPr lvl="0"/>
            <a:r>
              <a:rPr lang="fr-FR" dirty="0" smtClean="0"/>
              <a:t>Deuxième niveau</a:t>
            </a:r>
          </a:p>
          <a:p>
            <a:pPr lvl="1"/>
            <a:endParaRPr lang="fr-FR" dirty="0" smtClean="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Connecteur droit 8"/>
          <p:cNvCxnSpPr/>
          <p:nvPr userDrawn="1"/>
        </p:nvCxnSpPr>
        <p:spPr>
          <a:xfrm>
            <a:off x="179512" y="1052736"/>
            <a:ext cx="8784976" cy="0"/>
          </a:xfrm>
          <a:prstGeom prst="line">
            <a:avLst/>
          </a:prstGeom>
          <a:ln w="19050">
            <a:solidFill>
              <a:srgbClr val="B21E3F"/>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179512" y="116632"/>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2" name="Connecteur droit 11"/>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5" name="Image 14"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936104"/>
          </a:xfrm>
        </p:spPr>
        <p:txBody>
          <a:bodyPr>
            <a:normAutofit/>
          </a:bodyPr>
          <a:lstStyle>
            <a:lvl1pPr algn="l">
              <a:defRPr sz="2800" b="1">
                <a:solidFill>
                  <a:schemeClr val="tx1">
                    <a:lumMod val="65000"/>
                    <a:lumOff val="35000"/>
                  </a:schemeClr>
                </a:solidFill>
              </a:defRPr>
            </a:lvl1pPr>
          </a:lstStyle>
          <a:p>
            <a:endParaRPr lang="fr-BE" dirty="0"/>
          </a:p>
        </p:txBody>
      </p:sp>
      <p:sp>
        <p:nvSpPr>
          <p:cNvPr id="3" name="Espace réservé du contenu 2"/>
          <p:cNvSpPr>
            <a:spLocks noGrp="1"/>
          </p:cNvSpPr>
          <p:nvPr>
            <p:ph idx="1" hasCustomPrompt="1"/>
          </p:nvPr>
        </p:nvSpPr>
        <p:spPr>
          <a:xfrm>
            <a:off x="179512" y="1196752"/>
            <a:ext cx="8784976" cy="5142868"/>
          </a:xfrm>
        </p:spPr>
        <p:txBody>
          <a:bodyPr/>
          <a:lstStyle>
            <a:lvl1pPr marL="273050" indent="-273050" algn="just">
              <a:buFont typeface="Wingdings" panose="05000000000000000000" pitchFamily="2" charset="2"/>
              <a:buChar char="§"/>
              <a:defRPr sz="1800"/>
            </a:lvl1pPr>
            <a:lvl2pPr marL="723900" indent="-266700" algn="just">
              <a:defRPr sz="1600"/>
            </a:lvl2pPr>
            <a:lvl3pPr algn="just">
              <a:defRPr sz="1600"/>
            </a:lvl3pPr>
          </a:lstStyle>
          <a:p>
            <a:pPr lvl="0"/>
            <a:r>
              <a:rPr lang="fr-FR" dirty="0" smtClean="0"/>
              <a:t>Deuxième niveau</a:t>
            </a:r>
          </a:p>
          <a:p>
            <a:pPr lvl="1"/>
            <a:endParaRPr lang="fr-FR" dirty="0" smtClean="0"/>
          </a:p>
          <a:p>
            <a:pPr lvl="2"/>
            <a:endParaRPr lang="fr-FR" dirty="0" smtClean="0"/>
          </a:p>
          <a:p>
            <a:pPr lvl="1"/>
            <a:endParaRPr lang="fr-FR" dirty="0" smtClean="0"/>
          </a:p>
          <a:p>
            <a:pPr lvl="1"/>
            <a:endParaRPr lang="fr-FR" dirty="0" smtClean="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Connecteur droit 8"/>
          <p:cNvCxnSpPr/>
          <p:nvPr userDrawn="1"/>
        </p:nvCxnSpPr>
        <p:spPr>
          <a:xfrm>
            <a:off x="179512" y="1052736"/>
            <a:ext cx="8784976" cy="0"/>
          </a:xfrm>
          <a:prstGeom prst="line">
            <a:avLst/>
          </a:prstGeom>
          <a:ln w="19050">
            <a:solidFill>
              <a:srgbClr val="B21E3F"/>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179512" y="116632"/>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2" name="Connecteur droit 11"/>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4" name="Image 13"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extLst>
      <p:ext uri="{BB962C8B-B14F-4D97-AF65-F5344CB8AC3E}">
        <p14:creationId xmlns:p14="http://schemas.microsoft.com/office/powerpoint/2010/main" val="124453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2204865"/>
            <a:ext cx="7772400" cy="936104"/>
          </a:xfrm>
          <a:solidFill>
            <a:schemeClr val="tx1">
              <a:lumMod val="65000"/>
              <a:lumOff val="35000"/>
            </a:schemeClr>
          </a:solidFill>
        </p:spPr>
        <p:txBody>
          <a:bodyPr anchor="ctr" anchorCtr="0">
            <a:normAutofit/>
          </a:bodyPr>
          <a:lstStyle>
            <a:lvl1pPr algn="ctr">
              <a:defRPr sz="2800" b="1" cap="none" baseline="0">
                <a:solidFill>
                  <a:schemeClr val="bg1"/>
                </a:solidFill>
              </a:defRPr>
            </a:lvl1pPr>
          </a:lstStyle>
          <a:p>
            <a:r>
              <a:rPr lang="fr-FR" dirty="0" smtClean="0"/>
              <a:t>Cliquez pour modifier le style du titre</a:t>
            </a:r>
            <a:endParaRPr lang="fr-BE" dirty="0"/>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30091" y="6497571"/>
            <a:ext cx="1334397" cy="2437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ZoneTexte 8"/>
          <p:cNvSpPr txBox="1"/>
          <p:nvPr userDrawn="1"/>
        </p:nvSpPr>
        <p:spPr>
          <a:xfrm>
            <a:off x="209416" y="6433591"/>
            <a:ext cx="1043608" cy="307777"/>
          </a:xfrm>
          <a:prstGeom prst="rect">
            <a:avLst/>
          </a:prstGeom>
          <a:noFill/>
        </p:spPr>
        <p:txBody>
          <a:bodyPr wrap="square" rtlCol="0">
            <a:spAutoFit/>
          </a:bodyPr>
          <a:lstStyle/>
          <a:p>
            <a:r>
              <a:rPr lang="fr-FR" sz="1400" dirty="0" smtClean="0"/>
              <a:t>Page </a:t>
            </a:r>
            <a:fld id="{369E5B39-50B3-41B2-93D3-C361B7BBEECB}" type="slidenum">
              <a:rPr lang="fr-FR" sz="1400" smtClean="0"/>
              <a:pPr/>
              <a:t>‹N°›</a:t>
            </a:fld>
            <a:endParaRPr lang="fr-FR" sz="1400" dirty="0"/>
          </a:p>
        </p:txBody>
      </p:sp>
      <p:cxnSp>
        <p:nvCxnSpPr>
          <p:cNvPr id="10" name="Connecteur droit 9"/>
          <p:cNvCxnSpPr/>
          <p:nvPr userDrawn="1"/>
        </p:nvCxnSpPr>
        <p:spPr>
          <a:xfrm>
            <a:off x="179512" y="6339620"/>
            <a:ext cx="8784976" cy="0"/>
          </a:xfrm>
          <a:prstGeom prst="line">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3" name="Image 12" descr="Afficher l'image d'origine"/>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60232" y="6447645"/>
            <a:ext cx="650758" cy="374280"/>
          </a:xfrm>
          <a:prstGeom prst="rect">
            <a:avLst/>
          </a:prstGeom>
          <a:noFill/>
          <a:ln>
            <a:noFill/>
          </a:ln>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29/03/2017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t 6" hidden="1"/>
          <p:cNvGraphicFramePr>
            <a:graphicFrameLocks noChangeAspect="1"/>
          </p:cNvGraphicFramePr>
          <p:nvPr userDrawn="1">
            <p:custDataLst>
              <p:tags r:id="rId15"/>
            </p:custDataLst>
            <p:extLst>
              <p:ext uri="{D42A27DB-BD31-4B8C-83A1-F6EECF244321}">
                <p14:modId xmlns:p14="http://schemas.microsoft.com/office/powerpoint/2010/main" val="406480724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61" name="Diapositive think-cell" r:id="rId16" imgW="360" imgH="360" progId="">
                  <p:embed/>
                </p:oleObj>
              </mc:Choice>
              <mc:Fallback>
                <p:oleObj name="Diapositive think-cell" r:id="rId16" imgW="360" imgH="360" progId="">
                  <p:embed/>
                  <p:pic>
                    <p:nvPicPr>
                      <p:cNvPr id="0" name="Picture 18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29/03/2017</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800" dirty="0" smtClean="0"/>
              <a:t>Évaluation du Projet Régional de Santé </a:t>
            </a:r>
            <a:br>
              <a:rPr lang="fr-FR" sz="2800" dirty="0" smtClean="0"/>
            </a:br>
            <a:r>
              <a:rPr lang="fr-FR" sz="2800" dirty="0" smtClean="0"/>
              <a:t>Réunion – Mayotte </a:t>
            </a:r>
            <a:endParaRPr lang="fr-FR" sz="2800" dirty="0"/>
          </a:p>
        </p:txBody>
      </p:sp>
    </p:spTree>
    <p:extLst>
      <p:ext uri="{BB962C8B-B14F-4D97-AF65-F5344CB8AC3E}">
        <p14:creationId xmlns:p14="http://schemas.microsoft.com/office/powerpoint/2010/main" val="2022958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539552" y="1142592"/>
            <a:ext cx="8352928" cy="84624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Des priorités d’intervention de l’ARS diversement appropriées.</a:t>
            </a:r>
            <a:endParaRPr lang="fr-FR" sz="1600" b="1" dirty="0"/>
          </a:p>
        </p:txBody>
      </p:sp>
      <p:sp>
        <p:nvSpPr>
          <p:cNvPr id="4" name="ZoneTexte 3"/>
          <p:cNvSpPr txBox="1"/>
          <p:nvPr/>
        </p:nvSpPr>
        <p:spPr>
          <a:xfrm>
            <a:off x="2339751" y="2420888"/>
            <a:ext cx="3960441" cy="2862322"/>
          </a:xfrm>
          <a:prstGeom prst="rect">
            <a:avLst/>
          </a:prstGeom>
          <a:noFill/>
        </p:spPr>
        <p:txBody>
          <a:bodyPr wrap="square" rtlCol="0">
            <a:spAutoFit/>
          </a:bodyPr>
          <a:lstStyle/>
          <a:p>
            <a:pPr algn="just"/>
            <a:endParaRPr lang="fr-FR" sz="1600" b="1" dirty="0" smtClean="0"/>
          </a:p>
          <a:p>
            <a:pPr algn="just"/>
            <a:endParaRPr lang="fr-FR" sz="1600" b="1" dirty="0" smtClean="0"/>
          </a:p>
          <a:p>
            <a:r>
              <a:rPr lang="fr-FR" sz="1600" dirty="0" smtClean="0"/>
              <a:t>La thématique de </a:t>
            </a:r>
            <a:r>
              <a:rPr lang="fr-FR" sz="1600" b="1" dirty="0" smtClean="0"/>
              <a:t>l’accès aux soins a été identifiée comme une politique prioritaire portée par l’ARS.</a:t>
            </a:r>
          </a:p>
          <a:p>
            <a:endParaRPr lang="fr-FR" sz="1600" b="1" dirty="0"/>
          </a:p>
          <a:p>
            <a:r>
              <a:rPr lang="fr-FR" sz="1600" b="1" dirty="0" smtClean="0"/>
              <a:t>En revanche, les efforts menés afin de favoriser le décloisonnement sont peu valorisés par les répondants.</a:t>
            </a:r>
          </a:p>
          <a:p>
            <a:pPr algn="just"/>
            <a:endParaRPr lang="fr-FR" sz="1600" b="1" dirty="0" smtClean="0"/>
          </a:p>
          <a:p>
            <a:pPr marL="285750" indent="-285750" algn="just">
              <a:buFont typeface="Arial" panose="020B0604020202020204" pitchFamily="34" charset="0"/>
              <a:buChar char="•"/>
            </a:pPr>
            <a:endParaRPr lang="fr-FR" sz="1600" b="1" dirty="0" smtClean="0"/>
          </a:p>
        </p:txBody>
      </p:sp>
      <p:pic>
        <p:nvPicPr>
          <p:cNvPr id="6" name="Image 5"/>
          <p:cNvPicPr>
            <a:picLocks noChangeAspect="1"/>
          </p:cNvPicPr>
          <p:nvPr/>
        </p:nvPicPr>
        <p:blipFill>
          <a:blip r:embed="rId2"/>
          <a:stretch>
            <a:fillRect/>
          </a:stretch>
        </p:blipFill>
        <p:spPr>
          <a:xfrm>
            <a:off x="412013" y="2564904"/>
            <a:ext cx="1955619" cy="3024337"/>
          </a:xfrm>
          <a:prstGeom prst="rect">
            <a:avLst/>
          </a:prstGeom>
        </p:spPr>
      </p:pic>
      <p:pic>
        <p:nvPicPr>
          <p:cNvPr id="7" name="Image 6"/>
          <p:cNvPicPr>
            <a:picLocks noChangeAspect="1"/>
          </p:cNvPicPr>
          <p:nvPr/>
        </p:nvPicPr>
        <p:blipFill>
          <a:blip r:embed="rId3"/>
          <a:stretch>
            <a:fillRect/>
          </a:stretch>
        </p:blipFill>
        <p:spPr>
          <a:xfrm>
            <a:off x="6588224" y="2924944"/>
            <a:ext cx="2023102" cy="3384376"/>
          </a:xfrm>
          <a:prstGeom prst="rect">
            <a:avLst/>
          </a:prstGeom>
        </p:spPr>
      </p:pic>
      <p:sp>
        <p:nvSpPr>
          <p:cNvPr id="8" name="Rectangle à coins arrondis 7"/>
          <p:cNvSpPr/>
          <p:nvPr/>
        </p:nvSpPr>
        <p:spPr>
          <a:xfrm>
            <a:off x="215514" y="2564904"/>
            <a:ext cx="1980221" cy="1296144"/>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b="1" dirty="0" smtClean="0"/>
              <a:t>Considérez vous que l’accès aux soins soit prioritaire dans la politique régionale de santé ?</a:t>
            </a:r>
            <a:endParaRPr lang="fr-FR" sz="1400" b="1" dirty="0"/>
          </a:p>
        </p:txBody>
      </p:sp>
      <p:sp>
        <p:nvSpPr>
          <p:cNvPr id="9" name="Rectangle à coins arrondis 8"/>
          <p:cNvSpPr/>
          <p:nvPr/>
        </p:nvSpPr>
        <p:spPr>
          <a:xfrm>
            <a:off x="6472378" y="2902544"/>
            <a:ext cx="1980221" cy="1534567"/>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b="1" dirty="0" smtClean="0"/>
              <a:t>Considérez vous que le décloisonnement entre les secteurs sanitaire et médico-social a été une des priorités de la politique régionale ?</a:t>
            </a:r>
            <a:endParaRPr lang="fr-FR" sz="1400" b="1" dirty="0"/>
          </a:p>
        </p:txBody>
      </p:sp>
    </p:spTree>
    <p:extLst>
      <p:ext uri="{BB962C8B-B14F-4D97-AF65-F5344CB8AC3E}">
        <p14:creationId xmlns:p14="http://schemas.microsoft.com/office/powerpoint/2010/main" val="38277907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539552" y="1142592"/>
            <a:ext cx="8352928" cy="84624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Des impacts mesurés du PRS.</a:t>
            </a:r>
            <a:endParaRPr lang="fr-FR" sz="1600" b="1" dirty="0"/>
          </a:p>
        </p:txBody>
      </p:sp>
      <p:sp>
        <p:nvSpPr>
          <p:cNvPr id="4" name="ZoneTexte 3"/>
          <p:cNvSpPr txBox="1"/>
          <p:nvPr/>
        </p:nvSpPr>
        <p:spPr>
          <a:xfrm>
            <a:off x="386915" y="2078695"/>
            <a:ext cx="8577573" cy="2062103"/>
          </a:xfrm>
          <a:prstGeom prst="rect">
            <a:avLst/>
          </a:prstGeom>
          <a:noFill/>
        </p:spPr>
        <p:txBody>
          <a:bodyPr wrap="square" rtlCol="0">
            <a:spAutoFit/>
          </a:bodyPr>
          <a:lstStyle/>
          <a:p>
            <a:pPr marL="285750" indent="-285750">
              <a:buFont typeface="Arial" panose="020B0604020202020204" pitchFamily="34" charset="0"/>
              <a:buChar char="•"/>
            </a:pPr>
            <a:r>
              <a:rPr lang="fr-FR" sz="1400" b="1" dirty="0"/>
              <a:t>Des impacts du PRS jugés faibles, à l’exception de la réponse apportée aux urgences et à la veille sanitaire, ainsi que du renforcement de la démarche </a:t>
            </a:r>
            <a:r>
              <a:rPr lang="fr-FR" sz="1400" b="1" dirty="0" smtClean="0"/>
              <a:t>qualité</a:t>
            </a:r>
          </a:p>
          <a:p>
            <a:pPr marL="285750" indent="-285750">
              <a:buFont typeface="Arial" panose="020B0604020202020204" pitchFamily="34" charset="0"/>
              <a:buChar char="•"/>
            </a:pPr>
            <a:endParaRPr lang="fr-FR" sz="1400" dirty="0"/>
          </a:p>
          <a:p>
            <a:pPr marL="285750" indent="-285750">
              <a:buFont typeface="Arial" panose="020B0604020202020204" pitchFamily="34" charset="0"/>
              <a:buChar char="•"/>
            </a:pPr>
            <a:r>
              <a:rPr lang="fr-FR" sz="1400" b="1" dirty="0"/>
              <a:t>Un regard plus négatif sur le développement de la prévention et la coordination des politiques publiques.</a:t>
            </a:r>
          </a:p>
          <a:p>
            <a:endParaRPr lang="fr-FR" dirty="0" smtClean="0"/>
          </a:p>
          <a:p>
            <a:pPr marL="285750" indent="-285750">
              <a:buFont typeface="Arial" panose="020B0604020202020204" pitchFamily="34" charset="0"/>
              <a:buChar char="•"/>
            </a:pPr>
            <a:endParaRPr lang="fr-FR" b="1" dirty="0" smtClean="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graphicFrame>
        <p:nvGraphicFramePr>
          <p:cNvPr id="3" name="Tableau 2"/>
          <p:cNvGraphicFramePr>
            <a:graphicFrameLocks noGrp="1"/>
          </p:cNvGraphicFramePr>
          <p:nvPr>
            <p:extLst/>
          </p:nvPr>
        </p:nvGraphicFramePr>
        <p:xfrm>
          <a:off x="539552" y="3271629"/>
          <a:ext cx="8178800" cy="2990850"/>
        </p:xfrm>
        <a:graphic>
          <a:graphicData uri="http://schemas.openxmlformats.org/drawingml/2006/table">
            <a:tbl>
              <a:tblPr>
                <a:tableStyleId>{F5AB1C69-6EDB-4FF4-983F-18BD219EF322}</a:tableStyleId>
              </a:tblPr>
              <a:tblGrid>
                <a:gridCol w="4041738"/>
                <a:gridCol w="1753962"/>
                <a:gridCol w="762592"/>
                <a:gridCol w="762592"/>
                <a:gridCol w="857916"/>
              </a:tblGrid>
              <a:tr h="184150">
                <a:tc gridSpan="5">
                  <a:txBody>
                    <a:bodyPr/>
                    <a:lstStyle/>
                    <a:p>
                      <a:pPr algn="ctr" fontAlgn="b"/>
                      <a:r>
                        <a:rPr lang="fr-FR" sz="1100" b="1" u="none" strike="noStrike" dirty="0">
                          <a:effectLst/>
                        </a:rPr>
                        <a:t>Evaluation de l'impact </a:t>
                      </a:r>
                      <a:r>
                        <a:rPr lang="fr-FR" sz="1100" b="1" u="none" strike="noStrike" dirty="0" smtClean="0">
                          <a:effectLst/>
                        </a:rPr>
                        <a:t>du PRS sur </a:t>
                      </a:r>
                      <a:r>
                        <a:rPr lang="fr-FR" sz="1100" b="1" u="none" strike="noStrike" dirty="0">
                          <a:effectLst/>
                        </a:rPr>
                        <a:t>la thématique</a:t>
                      </a:r>
                      <a:endParaRPr lang="fr-FR" sz="1100" b="1" i="0" u="none" strike="noStrike" dirty="0">
                        <a:solidFill>
                          <a:srgbClr val="000000"/>
                        </a:solidFill>
                        <a:effectLst/>
                        <a:latin typeface="Calibri" panose="020F0502020204030204" pitchFamily="34" charset="0"/>
                      </a:endParaRPr>
                    </a:p>
                  </a:txBody>
                  <a:tcPr marL="6350" marR="6350" marT="6350" marB="0" anchor="b">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84150">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200" b="1" u="none" strike="noStrike">
                          <a:effectLst/>
                        </a:rPr>
                        <a:t>Significatif</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a:effectLst/>
                        </a:rPr>
                        <a:t>Faible</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a:effectLst/>
                        </a:rPr>
                        <a:t>Nul </a:t>
                      </a:r>
                      <a:endParaRPr lang="fr-FR"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fr-FR" sz="1200" b="1" u="none" strike="noStrike" dirty="0">
                          <a:effectLst/>
                        </a:rPr>
                        <a:t>Je ne sais pas</a:t>
                      </a:r>
                      <a:endParaRPr lang="fr-FR" sz="1200" b="1" i="0" u="none" strike="noStrike" dirty="0">
                        <a:solidFill>
                          <a:srgbClr val="000000"/>
                        </a:solidFill>
                        <a:effectLst/>
                        <a:latin typeface="Calibri" panose="020F0502020204030204" pitchFamily="34" charset="0"/>
                      </a:endParaRPr>
                    </a:p>
                  </a:txBody>
                  <a:tcPr marL="6350" marR="6350" marT="6350" marB="0" anchor="b"/>
                </a:tc>
              </a:tr>
              <a:tr h="184150">
                <a:tc>
                  <a:txBody>
                    <a:bodyPr/>
                    <a:lstStyle/>
                    <a:p>
                      <a:pPr algn="l" fontAlgn="b"/>
                      <a:r>
                        <a:rPr lang="fr-FR" sz="1200" u="none" strike="noStrike">
                          <a:effectLst/>
                        </a:rPr>
                        <a:t>Le décloisonnement des secteurs soins/médico-social/social</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14,6%</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46,3%</a:t>
                      </a:r>
                      <a:endParaRPr lang="fr-FR" sz="1100" b="0" i="0" u="none" strike="noStrike">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22,0%</a:t>
                      </a:r>
                      <a:endParaRPr lang="fr-FR" sz="1100" b="0" i="0" u="none" strike="noStrike" dirty="0">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des liens entre médecine de ville et hôpital</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46,3%</a:t>
                      </a:r>
                      <a:endParaRPr lang="fr-FR" sz="1100" b="0" i="0" u="none" strike="noStrike">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12,2%</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24,4%</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Le développement de la prévention et de la </a:t>
                      </a:r>
                      <a:r>
                        <a:rPr lang="fr-FR" sz="1200" u="none" strike="noStrike" dirty="0" smtClean="0">
                          <a:effectLst/>
                        </a:rPr>
                        <a:t>promotion </a:t>
                      </a:r>
                      <a:r>
                        <a:rPr lang="fr-FR" sz="1200" u="none" strike="noStrike" dirty="0">
                          <a:effectLst/>
                        </a:rPr>
                        <a:t>de la santé</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33,3%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51,3%</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2,6%</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12,8%</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Une amélioration des réponses adéquates aux urgences et à la veille sanitaire</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dirty="0">
                          <a:effectLst/>
                        </a:rPr>
                        <a:t>43,9%</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29,3%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2,4%</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24,4%</a:t>
                      </a:r>
                      <a:endParaRPr lang="fr-FR" sz="1100" b="0" i="0" u="none" strike="noStrike" dirty="0">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La réduction des inégalités territoriales en matières d'accès aux soins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17,1%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56,1%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22,0%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 la capacité d'observation</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31,7%</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26,8%</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36,6%</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r>
              <a:tr h="184150">
                <a:tc>
                  <a:txBody>
                    <a:bodyPr/>
                    <a:lstStyle/>
                    <a:p>
                      <a:pPr algn="l" fontAlgn="b"/>
                      <a:r>
                        <a:rPr lang="fr-FR" sz="1200" u="none" strike="noStrike">
                          <a:effectLst/>
                        </a:rPr>
                        <a:t>Un développement de la démocratie sanitaire et une participation accrue des usagers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30,0%</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47,5%</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7,5%</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15,0%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a:effectLst/>
                        </a:rPr>
                        <a:t>Le renforcement de la démarche qualité dans les établissements et services</a:t>
                      </a:r>
                      <a:endParaRPr lang="fr-FR" sz="1200" b="0" i="0" u="none" strike="noStrike">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dirty="0">
                          <a:effectLst/>
                        </a:rPr>
                        <a:t>39,0%</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34,1%</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4,9%</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a:effectLst/>
                        </a:rPr>
                        <a:t>22,0%</a:t>
                      </a:r>
                      <a:endParaRPr lang="fr-FR" sz="1100" b="0" i="0" u="none" strike="noStrike">
                        <a:solidFill>
                          <a:srgbClr val="000000"/>
                        </a:solidFill>
                        <a:effectLst/>
                        <a:latin typeface="Calibri" panose="020F0502020204030204" pitchFamily="34" charset="0"/>
                      </a:endParaRPr>
                    </a:p>
                  </a:txBody>
                  <a:tcPr marL="6350" marR="6350" marT="6350" marB="0" anchor="ctr"/>
                </a:tc>
              </a:tr>
              <a:tr h="184150">
                <a:tc>
                  <a:txBody>
                    <a:bodyPr/>
                    <a:lstStyle/>
                    <a:p>
                      <a:pPr algn="l" fontAlgn="b"/>
                      <a:r>
                        <a:rPr lang="fr-FR" sz="1200" u="none" strike="noStrike" dirty="0">
                          <a:effectLst/>
                        </a:rPr>
                        <a:t>La coordination des politiques publiques</a:t>
                      </a:r>
                      <a:endParaRPr lang="fr-FR" sz="1200" b="0" i="0" u="none" strike="noStrike" dirty="0">
                        <a:solidFill>
                          <a:srgbClr val="000000"/>
                        </a:solidFill>
                        <a:effectLst/>
                        <a:latin typeface="Calibri" panose="020F0502020204030204" pitchFamily="34" charset="0"/>
                      </a:endParaRPr>
                    </a:p>
                  </a:txBody>
                  <a:tcPr marL="6350" marR="6350" marT="6350" marB="0"/>
                </a:tc>
                <a:tc>
                  <a:txBody>
                    <a:bodyPr/>
                    <a:lstStyle/>
                    <a:p>
                      <a:pPr algn="ctr" fontAlgn="b"/>
                      <a:r>
                        <a:rPr lang="fr-FR" sz="1100" u="none" strike="noStrike">
                          <a:effectLst/>
                        </a:rPr>
                        <a:t>19,5%</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48,8%</a:t>
                      </a:r>
                      <a:endParaRPr lang="fr-FR" sz="1100" b="0" i="0" u="none" strike="noStrike" dirty="0">
                        <a:solidFill>
                          <a:srgbClr val="000000"/>
                        </a:solidFill>
                        <a:effectLst/>
                        <a:latin typeface="Calibri" panose="020F0502020204030204" pitchFamily="34" charset="0"/>
                      </a:endParaRPr>
                    </a:p>
                  </a:txBody>
                  <a:tcPr marL="6350" marR="6350" marT="6350" marB="0" anchor="ctr">
                    <a:solidFill>
                      <a:schemeClr val="accent3">
                        <a:lumMod val="60000"/>
                        <a:lumOff val="40000"/>
                      </a:schemeClr>
                    </a:solidFill>
                  </a:tcPr>
                </a:tc>
                <a:tc>
                  <a:txBody>
                    <a:bodyPr/>
                    <a:lstStyle/>
                    <a:p>
                      <a:pPr algn="ctr" fontAlgn="b"/>
                      <a:r>
                        <a:rPr lang="fr-FR" sz="1100" u="none" strike="noStrike">
                          <a:effectLst/>
                        </a:rPr>
                        <a:t>7,3%</a:t>
                      </a:r>
                      <a:endParaRPr lang="fr-FR" sz="1100" b="0" i="0" u="none" strike="noStrike">
                        <a:solidFill>
                          <a:srgbClr val="000000"/>
                        </a:solidFill>
                        <a:effectLst/>
                        <a:latin typeface="Calibri" panose="020F0502020204030204" pitchFamily="34" charset="0"/>
                      </a:endParaRPr>
                    </a:p>
                  </a:txBody>
                  <a:tcPr marL="6350" marR="6350" marT="6350" marB="0" anchor="ctr"/>
                </a:tc>
                <a:tc>
                  <a:txBody>
                    <a:bodyPr/>
                    <a:lstStyle/>
                    <a:p>
                      <a:pPr algn="ctr" fontAlgn="b"/>
                      <a:r>
                        <a:rPr lang="fr-FR" sz="1100" u="none" strike="noStrike" dirty="0">
                          <a:effectLst/>
                        </a:rPr>
                        <a:t>24,4%</a:t>
                      </a:r>
                      <a:endParaRPr lang="fr-FR" sz="1100" b="0" i="0" u="none" strike="noStrike" dirty="0">
                        <a:solidFill>
                          <a:srgbClr val="000000"/>
                        </a:solidFill>
                        <a:effectLst/>
                        <a:latin typeface="Calibri" panose="020F0502020204030204" pitchFamily="34" charset="0"/>
                      </a:endParaRPr>
                    </a:p>
                  </a:txBody>
                  <a:tcPr marL="6350" marR="6350" marT="6350" marB="0" anchor="ctr"/>
                </a:tc>
              </a:tr>
            </a:tbl>
          </a:graphicData>
        </a:graphic>
      </p:graphicFrame>
    </p:spTree>
    <p:extLst>
      <p:ext uri="{BB962C8B-B14F-4D97-AF65-F5344CB8AC3E}">
        <p14:creationId xmlns:p14="http://schemas.microsoft.com/office/powerpoint/2010/main" val="722028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Synthèse de l’enquête</a:t>
            </a:r>
            <a:endParaRPr lang="fr-FR" dirty="0"/>
          </a:p>
        </p:txBody>
      </p:sp>
      <p:sp>
        <p:nvSpPr>
          <p:cNvPr id="5" name="Pentagone 4"/>
          <p:cNvSpPr/>
          <p:nvPr/>
        </p:nvSpPr>
        <p:spPr>
          <a:xfrm>
            <a:off x="683568" y="1916832"/>
            <a:ext cx="4680520" cy="780759"/>
          </a:xfrm>
          <a:prstGeom prst="homePlat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smtClean="0"/>
              <a:t>… doit reposer sur une méthodologie plus claire et plus lisible</a:t>
            </a:r>
            <a:endParaRPr lang="fr-FR" dirty="0"/>
          </a:p>
        </p:txBody>
      </p:sp>
      <p:sp>
        <p:nvSpPr>
          <p:cNvPr id="6" name="Pentagone 5"/>
          <p:cNvSpPr/>
          <p:nvPr/>
        </p:nvSpPr>
        <p:spPr>
          <a:xfrm>
            <a:off x="1475656" y="3188410"/>
            <a:ext cx="4680520" cy="792088"/>
          </a:xfrm>
          <a:prstGeom prst="homePlat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dirty="0" smtClean="0"/>
              <a:t>…est connu par les acteurs</a:t>
            </a:r>
            <a:endParaRPr lang="fr-FR" dirty="0"/>
          </a:p>
        </p:txBody>
      </p:sp>
      <p:sp>
        <p:nvSpPr>
          <p:cNvPr id="7" name="Pentagone 6"/>
          <p:cNvSpPr/>
          <p:nvPr/>
        </p:nvSpPr>
        <p:spPr>
          <a:xfrm>
            <a:off x="2411760" y="4263932"/>
            <a:ext cx="4680520" cy="812892"/>
          </a:xfrm>
          <a:prstGeom prst="homePlat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fr-FR" dirty="0" smtClean="0"/>
              <a:t>…est avant tout une source d’informations</a:t>
            </a:r>
            <a:endParaRPr lang="fr-FR" dirty="0"/>
          </a:p>
        </p:txBody>
      </p:sp>
      <p:sp>
        <p:nvSpPr>
          <p:cNvPr id="8" name="Pentagone 7"/>
          <p:cNvSpPr/>
          <p:nvPr/>
        </p:nvSpPr>
        <p:spPr>
          <a:xfrm>
            <a:off x="3563888" y="5394020"/>
            <a:ext cx="4680520" cy="761414"/>
          </a:xfrm>
          <a:prstGeom prst="homePlat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r-FR" dirty="0" smtClean="0"/>
              <a:t>… est considéré comme peu impactant.</a:t>
            </a:r>
            <a:endParaRPr lang="fr-FR" dirty="0"/>
          </a:p>
        </p:txBody>
      </p:sp>
      <p:sp>
        <p:nvSpPr>
          <p:cNvPr id="3" name="ZoneTexte 2"/>
          <p:cNvSpPr txBox="1"/>
          <p:nvPr/>
        </p:nvSpPr>
        <p:spPr>
          <a:xfrm>
            <a:off x="606797" y="1448732"/>
            <a:ext cx="1751570" cy="461665"/>
          </a:xfrm>
          <a:prstGeom prst="rect">
            <a:avLst/>
          </a:prstGeom>
          <a:noFill/>
        </p:spPr>
        <p:txBody>
          <a:bodyPr wrap="none" rtlCol="0">
            <a:spAutoFit/>
          </a:bodyPr>
          <a:lstStyle/>
          <a:p>
            <a:r>
              <a:rPr lang="fr-FR" sz="2400" dirty="0" smtClean="0">
                <a:effectLst>
                  <a:outerShdw blurRad="38100" dist="38100" dir="2700000" algn="tl">
                    <a:srgbClr val="000000">
                      <a:alpha val="43137"/>
                    </a:srgbClr>
                  </a:outerShdw>
                </a:effectLst>
              </a:rPr>
              <a:t>Un PRS qui…</a:t>
            </a:r>
            <a:endParaRPr lang="fr-F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121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dirty="0" smtClean="0"/>
              <a:t>Résultats de l’évaluation du </a:t>
            </a:r>
            <a:r>
              <a:rPr lang="fr-FR" dirty="0" err="1" smtClean="0"/>
              <a:t>process</a:t>
            </a:r>
            <a:r>
              <a:rPr lang="fr-FR" dirty="0" smtClean="0"/>
              <a:t> du PRS1</a:t>
            </a:r>
            <a:endParaRPr lang="fr-FR" dirty="0"/>
          </a:p>
        </p:txBody>
      </p:sp>
    </p:spTree>
    <p:extLst>
      <p:ext uri="{BB962C8B-B14F-4D97-AF65-F5344CB8AC3E}">
        <p14:creationId xmlns:p14="http://schemas.microsoft.com/office/powerpoint/2010/main" val="33920083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s’est construit en se fondant sur des travaux qui lui étaient antérieurs</a:t>
            </a:r>
            <a:endParaRPr lang="fr-FR" dirty="0"/>
          </a:p>
        </p:txBody>
      </p:sp>
      <p:sp>
        <p:nvSpPr>
          <p:cNvPr id="3" name="Espace réservé du contenu 2"/>
          <p:cNvSpPr>
            <a:spLocks noGrp="1"/>
          </p:cNvSpPr>
          <p:nvPr>
            <p:ph idx="1"/>
          </p:nvPr>
        </p:nvSpPr>
        <p:spPr>
          <a:xfrm>
            <a:off x="827585" y="1844824"/>
            <a:ext cx="8136903" cy="4494796"/>
          </a:xfrm>
        </p:spPr>
        <p:txBody>
          <a:bodyPr>
            <a:noAutofit/>
          </a:bodyPr>
          <a:lstStyle/>
          <a:p>
            <a:pPr marL="342900" indent="-342900">
              <a:buFont typeface="Wingdings" panose="05000000000000000000" pitchFamily="2" charset="2"/>
              <a:buChar char="§"/>
            </a:pPr>
            <a:r>
              <a:rPr lang="fr-FR" sz="1800" b="0" dirty="0" smtClean="0"/>
              <a:t>Un travail très important de préparation au sein de l’agence a été réalisé afin de fonder la concertation sur des premiers constats partagés….</a:t>
            </a:r>
          </a:p>
          <a:p>
            <a:pPr marL="901700" lvl="1" indent="-342900">
              <a:buFont typeface="Arial" panose="020B0604020202020204" pitchFamily="34" charset="0"/>
              <a:buChar char="•"/>
            </a:pPr>
            <a:endParaRPr lang="fr-FR" sz="1200" b="0" dirty="0" smtClean="0"/>
          </a:p>
          <a:p>
            <a:pPr marL="342900" indent="-342900">
              <a:buFont typeface="Wingdings" panose="05000000000000000000" pitchFamily="2" charset="2"/>
              <a:buChar char="§"/>
            </a:pPr>
            <a:r>
              <a:rPr lang="fr-FR" sz="1800" b="0" dirty="0" smtClean="0"/>
              <a:t>…. Cette concaténation a été poursuivie par la mobilisation de données issues de partenaires extérieurs </a:t>
            </a:r>
          </a:p>
          <a:p>
            <a:pPr marL="342900" indent="-342900">
              <a:buFont typeface="Wingdings" panose="05000000000000000000" pitchFamily="2" charset="2"/>
              <a:buChar char="§"/>
            </a:pPr>
            <a:endParaRPr lang="fr-FR" sz="1800" b="0" dirty="0" smtClean="0"/>
          </a:p>
          <a:p>
            <a:pPr marL="342900" indent="-342900">
              <a:buFont typeface="Wingdings" panose="05000000000000000000" pitchFamily="2" charset="2"/>
              <a:buChar char="§"/>
            </a:pPr>
            <a:r>
              <a:rPr lang="fr-FR" sz="1800" b="0" dirty="0"/>
              <a:t>Cet exercice de diagnostic a pu montrer des limites aussi bien dans la construction du document que dans son déploiement :</a:t>
            </a:r>
          </a:p>
          <a:p>
            <a:pPr marL="901700" lvl="1" indent="-342900" algn="just">
              <a:buFont typeface="Arial" panose="020B0604020202020204" pitchFamily="34" charset="0"/>
              <a:buChar char="•"/>
            </a:pPr>
            <a:r>
              <a:rPr lang="fr-FR" sz="1400" b="0" dirty="0"/>
              <a:t>A Mayotte, le contexte est marqué par une </a:t>
            </a:r>
            <a:r>
              <a:rPr lang="fr-FR" sz="1400" dirty="0"/>
              <a:t>difficulté à quantifier les publics cibles </a:t>
            </a:r>
            <a:r>
              <a:rPr lang="fr-FR" sz="1400" b="0" dirty="0"/>
              <a:t>des politiques de santé </a:t>
            </a:r>
          </a:p>
          <a:p>
            <a:pPr marL="901700" lvl="1" indent="-342900" algn="just">
              <a:buFont typeface="Arial" panose="020B0604020202020204" pitchFamily="34" charset="0"/>
              <a:buChar char="•"/>
            </a:pPr>
            <a:r>
              <a:rPr lang="fr-FR" sz="1400" b="0" dirty="0" smtClean="0"/>
              <a:t>Certaines </a:t>
            </a:r>
            <a:r>
              <a:rPr lang="fr-FR" sz="1400" dirty="0"/>
              <a:t>données </a:t>
            </a:r>
            <a:r>
              <a:rPr lang="fr-FR" sz="1400" b="0" dirty="0"/>
              <a:t>quantitatives, qui fondaient par la suite la programmation, ont pu paraître </a:t>
            </a:r>
            <a:r>
              <a:rPr lang="fr-FR" sz="1400" dirty="0"/>
              <a:t>erronées</a:t>
            </a:r>
          </a:p>
          <a:p>
            <a:pPr marL="901700" lvl="1" indent="-342900" algn="just">
              <a:buFont typeface="Arial" panose="020B0604020202020204" pitchFamily="34" charset="0"/>
              <a:buChar char="•"/>
            </a:pPr>
            <a:r>
              <a:rPr lang="fr-FR" sz="1400" b="0" dirty="0" smtClean="0"/>
              <a:t>La </a:t>
            </a:r>
            <a:r>
              <a:rPr lang="fr-FR" sz="1400" dirty="0"/>
              <a:t>transition </a:t>
            </a:r>
            <a:r>
              <a:rPr lang="fr-FR" sz="1400" b="0" dirty="0"/>
              <a:t>avec les documents programmatiques précédents a parfois pu </a:t>
            </a:r>
            <a:r>
              <a:rPr lang="fr-FR" sz="1400" dirty="0"/>
              <a:t>manquer de lisibilité </a:t>
            </a:r>
            <a:endParaRPr lang="fr-FR" sz="1400" b="0" dirty="0"/>
          </a:p>
          <a:p>
            <a:pPr marL="901700" lvl="1" indent="-342900" algn="just">
              <a:buFont typeface="Arial" panose="020B0604020202020204" pitchFamily="34" charset="0"/>
              <a:buChar char="•"/>
            </a:pPr>
            <a:endParaRPr lang="fr-FR" sz="1400" b="0" dirty="0"/>
          </a:p>
          <a:p>
            <a:pPr marL="901700" lvl="1" indent="-342900" algn="just">
              <a:buFont typeface="Arial" panose="020B0604020202020204" pitchFamily="34" charset="0"/>
              <a:buChar char="•"/>
            </a:pPr>
            <a:r>
              <a:rPr lang="fr-FR" sz="1400" b="0" dirty="0"/>
              <a:t>Le diagnostic, pour aussi étayé qu’il soit, n’écarte pas parfois la nécessité de refaire un travail de bilan afin de relancer une dynamique entre les acteurs concernés.</a:t>
            </a:r>
          </a:p>
          <a:p>
            <a:pPr marL="342900" indent="-342900">
              <a:buFont typeface="Wingdings" panose="05000000000000000000" pitchFamily="2" charset="2"/>
              <a:buChar char="§"/>
            </a:pPr>
            <a:endParaRPr lang="fr-FR" sz="1800" b="0" dirty="0" smtClean="0"/>
          </a:p>
          <a:p>
            <a:pPr marL="342900" indent="-342900">
              <a:buFont typeface="Wingdings" panose="05000000000000000000" pitchFamily="2" charset="2"/>
              <a:buChar char="§"/>
            </a:pPr>
            <a:endParaRPr lang="fr-FR" sz="1600" b="0" dirty="0" smtClean="0"/>
          </a:p>
          <a:p>
            <a:pPr marL="558800" lvl="1" indent="0">
              <a:buNone/>
            </a:pPr>
            <a:endParaRPr lang="fr-FR" sz="1100" b="0" dirty="0" smtClean="0"/>
          </a:p>
        </p:txBody>
      </p:sp>
      <p:sp>
        <p:nvSpPr>
          <p:cNvPr id="4"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construction du PRS s'est appuyée sur des études de besoin </a:t>
            </a:r>
            <a:r>
              <a:rPr lang="fr-FR" sz="1200" dirty="0" smtClean="0"/>
              <a:t>?</a:t>
            </a:r>
          </a:p>
          <a:p>
            <a:pPr algn="ctr"/>
            <a:r>
              <a:rPr lang="fr-FR" sz="1200" dirty="0"/>
              <a:t>Dans quelle mesure le PRS s’est-il mis en place en lien avec les études et documents directeurs réalisés </a:t>
            </a:r>
            <a:r>
              <a:rPr lang="fr-FR" sz="1200" dirty="0" smtClean="0"/>
              <a:t>précédemment ? </a:t>
            </a:r>
            <a:endParaRPr lang="fr-FR" sz="1200" dirty="0"/>
          </a:p>
        </p:txBody>
      </p:sp>
    </p:spTree>
    <p:extLst>
      <p:ext uri="{BB962C8B-B14F-4D97-AF65-F5344CB8AC3E}">
        <p14:creationId xmlns:p14="http://schemas.microsoft.com/office/powerpoint/2010/main" val="273077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left)">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492896"/>
            <a:ext cx="8784976" cy="5142868"/>
          </a:xfrm>
        </p:spPr>
        <p:txBody>
          <a:bodyPr>
            <a:normAutofit/>
          </a:bodyPr>
          <a:lstStyle/>
          <a:p>
            <a:pPr algn="just">
              <a:buClr>
                <a:srgbClr val="669900"/>
              </a:buClr>
              <a:buFont typeface="Wingdings" panose="05000000000000000000" pitchFamily="2" charset="2"/>
              <a:buChar char="Ü"/>
            </a:pPr>
            <a:r>
              <a:rPr lang="fr-FR" sz="2000" dirty="0" smtClean="0"/>
              <a:t>Un diagnostic existant déjà très fourni dont les données </a:t>
            </a:r>
            <a:r>
              <a:rPr lang="fr-FR" sz="2000" dirty="0" err="1" smtClean="0"/>
              <a:t>quali</a:t>
            </a:r>
            <a:r>
              <a:rPr lang="fr-FR" sz="2000" dirty="0" smtClean="0"/>
              <a:t> pourraient être actualisées.</a:t>
            </a:r>
          </a:p>
          <a:p>
            <a:pPr algn="just">
              <a:buClr>
                <a:srgbClr val="669900"/>
              </a:buClr>
              <a:buFont typeface="Wingdings" panose="05000000000000000000" pitchFamily="2" charset="2"/>
              <a:buChar char="Ü"/>
            </a:pPr>
            <a:endParaRPr lang="fr-FR" sz="2000" dirty="0" smtClean="0"/>
          </a:p>
          <a:p>
            <a:pPr algn="just">
              <a:buClr>
                <a:srgbClr val="669900"/>
              </a:buClr>
              <a:buFont typeface="Wingdings" panose="05000000000000000000" pitchFamily="2" charset="2"/>
              <a:buChar char="Ü"/>
            </a:pPr>
            <a:r>
              <a:rPr lang="fr-FR" sz="2000" dirty="0" smtClean="0"/>
              <a:t>En revanche, il est important que chaque action du PRS2 puisse débuter par un état des lieux, aussi synthétique soit-il, afin de les mettre en perspective (certains usagers du PRS concentrent leur lecture sur une ou deux actions qui les concerne).</a:t>
            </a:r>
          </a:p>
          <a:p>
            <a:pPr algn="just">
              <a:buClr>
                <a:srgbClr val="669900"/>
              </a:buClr>
              <a:buFont typeface="Wingdings" panose="05000000000000000000" pitchFamily="2" charset="2"/>
              <a:buChar char="Ü"/>
            </a:pPr>
            <a:endParaRPr lang="fr-FR" sz="2000" dirty="0" smtClean="0"/>
          </a:p>
          <a:p>
            <a:pPr algn="just">
              <a:buClr>
                <a:srgbClr val="669900"/>
              </a:buClr>
              <a:buFont typeface="Wingdings" panose="05000000000000000000" pitchFamily="2" charset="2"/>
              <a:buChar char="Ü"/>
            </a:pPr>
            <a:r>
              <a:rPr lang="fr-FR" sz="2000" dirty="0" smtClean="0"/>
              <a:t>La transition entre le PRS 1 et le PRS2 doit faire œuvre de pédagogie en explicitant, autant que possible, pourquoi certains objectifs seraient appelés à disparaître dans le nouveau document stratégique.</a:t>
            </a:r>
            <a:endParaRPr lang="fr-FR" sz="20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548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souci permanent de </a:t>
            </a:r>
            <a:r>
              <a:rPr lang="fr-FR" dirty="0" err="1" smtClean="0"/>
              <a:t>co</a:t>
            </a:r>
            <a:r>
              <a:rPr lang="fr-FR" dirty="0" smtClean="0"/>
              <a:t>-construction mais une ingénierie très lourde et qui a pu entraîner une dispersion de l’information</a:t>
            </a:r>
            <a:endParaRPr lang="fr-FR"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buFont typeface="Wingdings" panose="05000000000000000000" pitchFamily="2" charset="2"/>
              <a:buChar char="§"/>
            </a:pPr>
            <a:r>
              <a:rPr lang="fr-FR" sz="1800" b="0" dirty="0" smtClean="0"/>
              <a:t>Un cadre méthodologique posé au niveau national mais parfaitement approprié au niveau local</a:t>
            </a:r>
          </a:p>
          <a:p>
            <a:pPr marL="901700" lvl="1" indent="-342900" algn="just">
              <a:buFont typeface="Arial" panose="020B0604020202020204" pitchFamily="34" charset="0"/>
              <a:buChar char="•"/>
            </a:pPr>
            <a:r>
              <a:rPr lang="fr-FR" sz="1400" b="0" dirty="0" smtClean="0"/>
              <a:t>Le cadre méthodologique émanait du niveau national. La DSP a ensuite apporté un appui très important à la production du document. </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Un premier travail a été initié en interne, avec une présentation de la méthodologie en séminaire des cadres. </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Puis, l’élaboration </a:t>
            </a:r>
            <a:r>
              <a:rPr lang="fr-FR" sz="1400" b="0" dirty="0"/>
              <a:t>du PRS </a:t>
            </a:r>
            <a:r>
              <a:rPr lang="fr-FR" sz="1400" b="0" dirty="0" smtClean="0"/>
              <a:t>a envisagé de suivre </a:t>
            </a:r>
            <a:r>
              <a:rPr lang="fr-FR" sz="1400" dirty="0" smtClean="0"/>
              <a:t>la </a:t>
            </a:r>
            <a:r>
              <a:rPr lang="fr-FR" sz="1400" dirty="0"/>
              <a:t>méthode </a:t>
            </a:r>
            <a:r>
              <a:rPr lang="fr-FR" sz="1400" dirty="0" smtClean="0"/>
              <a:t>DELPHI. </a:t>
            </a:r>
            <a:r>
              <a:rPr lang="fr-FR" sz="1400" b="0" dirty="0" smtClean="0"/>
              <a:t>La méthode a été abandonnée.</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Des chefs de projet ont été nommés (1 par domaine stratégique) qui étaient relativement libres dans leur animation pour aboutir des propositions. Les référents thématiques disposaient également de </a:t>
            </a:r>
            <a:r>
              <a:rPr lang="fr-FR" sz="1400" dirty="0" smtClean="0"/>
              <a:t>feuilles de route spécifiques </a:t>
            </a:r>
            <a:r>
              <a:rPr lang="fr-FR" sz="1400" b="0" dirty="0" smtClean="0"/>
              <a:t>(mais </a:t>
            </a:r>
            <a:r>
              <a:rPr lang="fr-FR" sz="1400" dirty="0" smtClean="0"/>
              <a:t>qui auraient pu être plus encadrantes)</a:t>
            </a:r>
          </a:p>
          <a:p>
            <a:pPr marL="901700" lvl="1" indent="-342900" algn="just">
              <a:buFont typeface="Arial" panose="020B0604020202020204" pitchFamily="34" charset="0"/>
              <a:buChar char="•"/>
            </a:pPr>
            <a:endParaRPr lang="fr-FR" sz="1400" dirty="0" smtClean="0"/>
          </a:p>
          <a:p>
            <a:pPr marL="901700" lvl="1" indent="-342900" algn="just">
              <a:buFont typeface="Arial" panose="020B0604020202020204" pitchFamily="34" charset="0"/>
              <a:buChar char="•"/>
            </a:pPr>
            <a:r>
              <a:rPr lang="fr-FR" sz="1400" b="0" dirty="0" smtClean="0"/>
              <a:t>Les </a:t>
            </a:r>
            <a:r>
              <a:rPr lang="fr-FR" sz="1400" b="0" dirty="0"/>
              <a:t>référents devaient rendre un bilan périodique mais cette </a:t>
            </a:r>
            <a:r>
              <a:rPr lang="fr-FR" sz="1400" dirty="0"/>
              <a:t>dynamique s’est vite essoufflée</a:t>
            </a:r>
            <a:r>
              <a:rPr lang="fr-FR" sz="1400" b="0" dirty="0"/>
              <a:t>. </a:t>
            </a:r>
            <a:endParaRPr lang="fr-FR" sz="1400" b="0" dirty="0" smtClean="0"/>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Un </a:t>
            </a:r>
            <a:r>
              <a:rPr lang="fr-FR" sz="1400" b="0" dirty="0" err="1" smtClean="0"/>
              <a:t>sharepoint</a:t>
            </a:r>
            <a:r>
              <a:rPr lang="fr-FR" sz="1400" b="0" dirty="0" smtClean="0"/>
              <a:t> a été mis en place. </a:t>
            </a:r>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méthodologie a été suffisamment </a:t>
            </a:r>
            <a:r>
              <a:rPr lang="fr-FR" sz="1200" dirty="0" err="1"/>
              <a:t>co</a:t>
            </a:r>
            <a:r>
              <a:rPr lang="fr-FR" sz="1200" dirty="0"/>
              <a:t>-construite ? </a:t>
            </a:r>
            <a:r>
              <a:rPr lang="fr-FR" sz="1200" dirty="0" smtClean="0"/>
              <a:t> Quelle représentativité des participants des groupes ? </a:t>
            </a:r>
            <a:endParaRPr lang="fr-FR" sz="1200" dirty="0"/>
          </a:p>
        </p:txBody>
      </p:sp>
      <p:sp>
        <p:nvSpPr>
          <p:cNvPr id="7"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260064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wipe(down)">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wipe(down)">
                                      <p:cBhvr>
                                        <p:cTn id="3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souci permanent de </a:t>
            </a:r>
            <a:r>
              <a:rPr lang="fr-FR" dirty="0" err="1" smtClean="0"/>
              <a:t>co</a:t>
            </a:r>
            <a:r>
              <a:rPr lang="fr-FR" dirty="0" smtClean="0"/>
              <a:t>-construction mais une ingénierie très lourde et qui a pu entraîner une dispersion de l’information</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lnSpcReduction="20000"/>
          </a:bodyPr>
          <a:lstStyle/>
          <a:p>
            <a:pPr marL="342900" indent="-342900" algn="just">
              <a:buFont typeface="Wingdings" panose="05000000000000000000" pitchFamily="2" charset="2"/>
              <a:buChar char="§"/>
            </a:pPr>
            <a:endParaRPr lang="fr-FR" sz="1800" b="0" dirty="0" smtClean="0"/>
          </a:p>
          <a:p>
            <a:pPr marL="901700" lvl="1" indent="-342900" algn="just">
              <a:buFont typeface="Arial" panose="020B0604020202020204" pitchFamily="34" charset="0"/>
              <a:buChar char="•"/>
            </a:pPr>
            <a:r>
              <a:rPr lang="fr-FR" sz="1500" b="0" dirty="0"/>
              <a:t>Les participants des groupes de travail ont fait l’objet d’une validation directe par la Direction générale. </a:t>
            </a:r>
            <a:r>
              <a:rPr lang="fr-FR" sz="1500" b="0" dirty="0" smtClean="0"/>
              <a:t>Cela </a:t>
            </a:r>
            <a:r>
              <a:rPr lang="fr-FR" sz="1500" b="0" dirty="0"/>
              <a:t>a permis de </a:t>
            </a:r>
            <a:r>
              <a:rPr lang="fr-FR" sz="1500" dirty="0"/>
              <a:t>poser les bonnes ressources au bon endroit </a:t>
            </a:r>
            <a:endParaRPr lang="fr-FR" sz="1500" dirty="0" smtClean="0"/>
          </a:p>
          <a:p>
            <a:pPr marL="901700" lvl="1" indent="-342900" algn="just">
              <a:buFont typeface="Arial" panose="020B0604020202020204" pitchFamily="34" charset="0"/>
              <a:buChar char="•"/>
            </a:pPr>
            <a:endParaRPr lang="fr-FR" sz="1500" b="0" dirty="0"/>
          </a:p>
          <a:p>
            <a:pPr marL="901700" lvl="1" indent="-342900" algn="just">
              <a:buFont typeface="Arial" panose="020B0604020202020204" pitchFamily="34" charset="0"/>
              <a:buChar char="•"/>
            </a:pPr>
            <a:r>
              <a:rPr lang="fr-FR" sz="1400" b="0" dirty="0" smtClean="0"/>
              <a:t>La </a:t>
            </a:r>
            <a:r>
              <a:rPr lang="fr-FR" sz="1400" b="0" dirty="0"/>
              <a:t>plupart des modifications au PRS demandées par des membres de la CSA ont été directement apportées sur le document. </a:t>
            </a:r>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500" b="0" dirty="0" smtClean="0"/>
              <a:t>Un travail de </a:t>
            </a:r>
            <a:r>
              <a:rPr lang="fr-FR" sz="1500" b="0" dirty="0" err="1" smtClean="0"/>
              <a:t>co</a:t>
            </a:r>
            <a:r>
              <a:rPr lang="fr-FR" sz="1500" b="0" dirty="0" smtClean="0"/>
              <a:t>-construction qui n’a pas complètement abouti</a:t>
            </a:r>
          </a:p>
          <a:p>
            <a:pPr marL="342900" indent="-342900" algn="just">
              <a:buFont typeface="Wingdings" panose="05000000000000000000" pitchFamily="2" charset="2"/>
              <a:buChar char="§"/>
            </a:pPr>
            <a:endParaRPr lang="fr-FR" sz="1800" b="0" dirty="0"/>
          </a:p>
          <a:p>
            <a:pPr marL="901700" lvl="1" indent="-342900" algn="just">
              <a:buFont typeface="Arial" panose="020B0604020202020204" pitchFamily="34" charset="0"/>
              <a:buChar char="•"/>
            </a:pPr>
            <a:r>
              <a:rPr lang="fr-FR" sz="1400" b="0" dirty="0" smtClean="0"/>
              <a:t>Principale limite de l’exercice mais sur laquelle l’ARS disposait de peu de marges de manœuvre,   </a:t>
            </a:r>
            <a:r>
              <a:rPr lang="fr-FR" sz="1400" b="0" dirty="0"/>
              <a:t>la reprise des </a:t>
            </a:r>
            <a:r>
              <a:rPr lang="fr-FR" sz="1400" dirty="0"/>
              <a:t>cadres de réflexion nationaux n’était pas toujours adaptée aux spécificités du </a:t>
            </a:r>
            <a:r>
              <a:rPr lang="fr-FR" sz="1400" dirty="0" smtClean="0"/>
              <a:t>territoire et notamment à Mayotte</a:t>
            </a:r>
          </a:p>
          <a:p>
            <a:pPr marL="901700" lvl="1" indent="-342900" algn="just">
              <a:buFont typeface="Arial" panose="020B0604020202020204" pitchFamily="34" charset="0"/>
              <a:buChar char="•"/>
            </a:pPr>
            <a:endParaRPr lang="fr-FR" sz="1400" b="0" dirty="0"/>
          </a:p>
          <a:p>
            <a:pPr marL="901700" lvl="1" indent="-342900" algn="just">
              <a:buFont typeface="Arial" panose="020B0604020202020204" pitchFamily="34" charset="0"/>
              <a:buChar char="•"/>
            </a:pPr>
            <a:r>
              <a:rPr lang="fr-FR" sz="1400" dirty="0" smtClean="0"/>
              <a:t>Le </a:t>
            </a:r>
            <a:r>
              <a:rPr lang="fr-FR" sz="1400" dirty="0"/>
              <a:t>temps alloué </a:t>
            </a:r>
            <a:r>
              <a:rPr lang="fr-FR" sz="1400" b="0" dirty="0"/>
              <a:t>aux </a:t>
            </a:r>
            <a:r>
              <a:rPr lang="fr-FR" sz="1400" b="0" dirty="0" smtClean="0"/>
              <a:t>ateliers </a:t>
            </a:r>
            <a:r>
              <a:rPr lang="fr-FR" sz="1400" b="0" dirty="0"/>
              <a:t>et la masse d’informations qui a pu être remontée (parfois avec difficulté) </a:t>
            </a:r>
            <a:r>
              <a:rPr lang="fr-FR" sz="1400" dirty="0"/>
              <a:t>rendait impossible un suivi </a:t>
            </a:r>
            <a:r>
              <a:rPr lang="fr-FR" sz="1400" b="0" dirty="0"/>
              <a:t>structuré et approfondi des productions et de leur homogénéité</a:t>
            </a:r>
            <a:r>
              <a:rPr lang="fr-FR" sz="1400" b="0" dirty="0" smtClean="0"/>
              <a:t>.</a:t>
            </a:r>
            <a:endParaRPr lang="fr-FR" sz="1400" b="0" dirty="0"/>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Si </a:t>
            </a:r>
            <a:r>
              <a:rPr lang="fr-FR" sz="1400" b="0" dirty="0"/>
              <a:t>les partenaires institutionnels (départements, rectorat, </a:t>
            </a:r>
            <a:r>
              <a:rPr lang="fr-FR" sz="1400" b="0" dirty="0" smtClean="0"/>
              <a:t>DJSCS</a:t>
            </a:r>
            <a:r>
              <a:rPr lang="fr-FR" sz="1400" b="0" dirty="0"/>
              <a:t>) ont pu participer aux groupes de travail, </a:t>
            </a:r>
            <a:r>
              <a:rPr lang="fr-FR" sz="1400" dirty="0"/>
              <a:t>aucun comité de pilotage regroupant les principaux financeurs </a:t>
            </a:r>
            <a:r>
              <a:rPr lang="fr-FR" sz="1400" b="0" dirty="0"/>
              <a:t>n’a été mis en </a:t>
            </a:r>
            <a:r>
              <a:rPr lang="fr-FR" sz="1400" b="0" dirty="0" smtClean="0"/>
              <a:t>place. </a:t>
            </a:r>
          </a:p>
          <a:p>
            <a:pPr marL="901700" lvl="1" indent="-342900" algn="just">
              <a:buFont typeface="Arial" panose="020B0604020202020204" pitchFamily="34" charset="0"/>
              <a:buChar char="•"/>
            </a:pPr>
            <a:endParaRPr lang="fr-FR" sz="1400" b="0" dirty="0" smtClean="0"/>
          </a:p>
          <a:p>
            <a:pPr marL="901700" lvl="1" indent="-342900" algn="just">
              <a:buFont typeface="Arial" panose="020B0604020202020204" pitchFamily="34" charset="0"/>
              <a:buChar char="•"/>
            </a:pPr>
            <a:r>
              <a:rPr lang="fr-FR" sz="1400" b="0" dirty="0" smtClean="0"/>
              <a:t>Il </a:t>
            </a:r>
            <a:r>
              <a:rPr lang="fr-FR" sz="1400" b="0" dirty="0"/>
              <a:t>a manqué une communication </a:t>
            </a:r>
            <a:r>
              <a:rPr lang="fr-FR" sz="1400" b="0" dirty="0" smtClean="0"/>
              <a:t>étayée sur l’importance de définir : des </a:t>
            </a:r>
            <a:r>
              <a:rPr lang="fr-FR" sz="1400" b="0" dirty="0"/>
              <a:t>indicateurs (notamment pour le SOS et le PPS), un calendrier, des niveaux d'alerte. </a:t>
            </a:r>
          </a:p>
          <a:p>
            <a:pPr marL="558800" lvl="1" indent="0" algn="just">
              <a:buNone/>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la méthodologie a été suffisamment </a:t>
            </a:r>
            <a:r>
              <a:rPr lang="fr-FR" sz="1200" dirty="0" err="1"/>
              <a:t>co</a:t>
            </a:r>
            <a:r>
              <a:rPr lang="fr-FR" sz="1200" dirty="0"/>
              <a:t>-construite ? </a:t>
            </a:r>
            <a:r>
              <a:rPr lang="fr-FR" sz="1200" dirty="0" smtClean="0"/>
              <a:t> Quelle représentativité des participants des groupes ? </a:t>
            </a:r>
            <a:endParaRPr lang="fr-FR" sz="1200" dirty="0"/>
          </a:p>
        </p:txBody>
      </p:sp>
      <p:sp>
        <p:nvSpPr>
          <p:cNvPr id="7"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3893893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left)">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wipe(left)">
                                      <p:cBhvr>
                                        <p:cTn id="15" dur="500"/>
                                        <p:tgtEl>
                                          <p:spTgt spid="3">
                                            <p:txEl>
                                              <p:pRg st="5" end="5"/>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wipe(left)">
                                      <p:cBhvr>
                                        <p:cTn id="18" dur="500"/>
                                        <p:tgtEl>
                                          <p:spTgt spid="3">
                                            <p:txEl>
                                              <p:pRg st="7" end="7"/>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wipe(left)">
                                      <p:cBhvr>
                                        <p:cTn id="21" dur="500"/>
                                        <p:tgtEl>
                                          <p:spTgt spid="3">
                                            <p:txEl>
                                              <p:pRg st="9" end="9"/>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3">
                                            <p:txEl>
                                              <p:pRg st="11" end="11"/>
                                            </p:txEl>
                                          </p:spTgt>
                                        </p:tgtEl>
                                        <p:attrNameLst>
                                          <p:attrName>style.visibility</p:attrName>
                                        </p:attrNameLst>
                                      </p:cBhvr>
                                      <p:to>
                                        <p:strVal val="visible"/>
                                      </p:to>
                                    </p:set>
                                    <p:animEffect transition="in" filter="wipe(left)">
                                      <p:cBhvr>
                                        <p:cTn id="24" dur="500"/>
                                        <p:tgtEl>
                                          <p:spTgt spid="3">
                                            <p:txEl>
                                              <p:pRg st="11" end="11"/>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wipe(left)">
                                      <p:cBhvr>
                                        <p:cTn id="2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191446" y="2102556"/>
            <a:ext cx="8784976" cy="5142868"/>
          </a:xfrm>
        </p:spPr>
        <p:txBody>
          <a:bodyPr>
            <a:normAutofit/>
          </a:bodyPr>
          <a:lstStyle/>
          <a:p>
            <a:pPr algn="just">
              <a:buClr>
                <a:srgbClr val="669900"/>
              </a:buClr>
              <a:buFont typeface="Wingdings" panose="05000000000000000000" pitchFamily="2" charset="2"/>
              <a:buChar char="Ü"/>
            </a:pPr>
            <a:r>
              <a:rPr lang="fr-FR" sz="1200" dirty="0" smtClean="0"/>
              <a:t>Une </a:t>
            </a:r>
            <a:r>
              <a:rPr lang="fr-FR" sz="1200" dirty="0"/>
              <a:t>méthode </a:t>
            </a:r>
            <a:r>
              <a:rPr lang="fr-FR" sz="1200" b="0" dirty="0"/>
              <a:t>de mobilisation de l’écosystème qui doit être </a:t>
            </a:r>
            <a:r>
              <a:rPr lang="fr-FR" sz="1200" b="0" dirty="0" smtClean="0"/>
              <a:t>conservée </a:t>
            </a:r>
            <a:r>
              <a:rPr lang="fr-FR" sz="1200" b="0" dirty="0"/>
              <a:t>car, par son ouverture et la responsabilisation des institutions à désigner les participants, elle </a:t>
            </a:r>
            <a:r>
              <a:rPr lang="fr-FR" sz="1200" dirty="0"/>
              <a:t>permet de poser les bonnes ressources au bon </a:t>
            </a:r>
            <a:r>
              <a:rPr lang="fr-FR" sz="1200" dirty="0" smtClean="0"/>
              <a:t>endroit.</a:t>
            </a:r>
          </a:p>
          <a:p>
            <a:pPr algn="just">
              <a:buClr>
                <a:srgbClr val="669900"/>
              </a:buClr>
              <a:buFont typeface="Wingdings" panose="05000000000000000000" pitchFamily="2" charset="2"/>
              <a:buChar char="Ü"/>
            </a:pPr>
            <a:r>
              <a:rPr lang="fr-FR" sz="1200" dirty="0" smtClean="0"/>
              <a:t>En revanche la méthode de concertation, une fois choisie ne doit plus être modifiée. </a:t>
            </a:r>
            <a:endParaRPr lang="fr-FR" sz="1200" dirty="0"/>
          </a:p>
          <a:p>
            <a:pPr algn="just">
              <a:buClr>
                <a:srgbClr val="669900"/>
              </a:buClr>
              <a:buFont typeface="Wingdings" panose="05000000000000000000" pitchFamily="2" charset="2"/>
              <a:buChar char="Ü"/>
            </a:pPr>
            <a:r>
              <a:rPr lang="fr-FR" sz="1200" dirty="0" smtClean="0"/>
              <a:t>S’il est opportun de mettre en place des outils de type collaboratif, il est absolument indispensable de former/informer régulièrement leurs utilisateurs et de les alimenter en continu.</a:t>
            </a:r>
          </a:p>
          <a:p>
            <a:pPr algn="just">
              <a:buClr>
                <a:srgbClr val="669900"/>
              </a:buClr>
              <a:buFont typeface="Wingdings" panose="05000000000000000000" pitchFamily="2" charset="2"/>
              <a:buChar char="Ü"/>
            </a:pPr>
            <a:r>
              <a:rPr lang="fr-FR" sz="1200" dirty="0" smtClean="0"/>
              <a:t>C’est </a:t>
            </a:r>
            <a:r>
              <a:rPr lang="fr-FR" sz="1200" dirty="0"/>
              <a:t>davantage la production des groupes qui doit faire l’objet d’une interrogation : </a:t>
            </a:r>
            <a:r>
              <a:rPr lang="fr-FR" sz="1200" b="0" dirty="0"/>
              <a:t>l’enjeu consiste à trouver un équilibre entre concertation large et nécessité d’arbitrage : tandis que certains acteurs soulignaient l’aspect chronophage de l’exercice et souhaitaient une prise de décision plus efficiente, avec un arbitrage renforcé de la part de l’ARS, d’autres au contraire ont exprimé leur souhait d’une concertation </a:t>
            </a:r>
            <a:r>
              <a:rPr lang="fr-FR" sz="1200" b="0" dirty="0" smtClean="0"/>
              <a:t>moins directive.</a:t>
            </a:r>
          </a:p>
          <a:p>
            <a:pPr algn="just">
              <a:buClr>
                <a:srgbClr val="669900"/>
              </a:buClr>
              <a:buFont typeface="Wingdings" panose="05000000000000000000" pitchFamily="2" charset="2"/>
              <a:buChar char="Ü"/>
            </a:pPr>
            <a:r>
              <a:rPr lang="fr-FR" sz="1200" b="0" dirty="0" smtClean="0"/>
              <a:t>En outre, la commande doit être aussi précise que possible : les animateurs doivent tous partir d’une même trame et s’appuyer sur les mêmes méthodes d’animation.  La formulation des actions, la part du diagnostic dans leur présentation, leur contenu…. Tout doit se concentrer dans un cadre très homogène. Le suivi des productions doit par ailleurs être constant. </a:t>
            </a:r>
          </a:p>
          <a:p>
            <a:pPr algn="just">
              <a:buClr>
                <a:srgbClr val="669900"/>
              </a:buClr>
              <a:buFont typeface="Wingdings" panose="05000000000000000000" pitchFamily="2" charset="2"/>
              <a:buChar char="Ü"/>
            </a:pPr>
            <a:r>
              <a:rPr lang="fr-FR" sz="1200" b="0" dirty="0" smtClean="0"/>
              <a:t>Par </a:t>
            </a:r>
            <a:r>
              <a:rPr lang="fr-FR" sz="1200" b="0" dirty="0" err="1" smtClean="0"/>
              <a:t>aillleurs</a:t>
            </a:r>
            <a:r>
              <a:rPr lang="fr-FR" sz="1200" b="0" dirty="0" smtClean="0"/>
              <a:t>, il est important, pour remobiliser des personnes qui ont déjà pu participer aux travaux du précédent PRS ou qui sont actives pour la rédaction concomitante d’autres documents stratégiques : 1° de bien s’articuler avec les temps de réunion déjà prévus, 2° de </a:t>
            </a:r>
            <a:r>
              <a:rPr lang="fr-FR" sz="1200" dirty="0" smtClean="0"/>
              <a:t>proposer des formes d’ateliers moins protocolaires et plus attractives</a:t>
            </a:r>
            <a:r>
              <a:rPr lang="fr-FR" sz="1200" b="0" dirty="0" smtClean="0"/>
              <a:t>.</a:t>
            </a:r>
            <a:endParaRPr lang="fr-FR" sz="1200" dirty="0" smtClean="0"/>
          </a:p>
          <a:p>
            <a:pPr algn="just">
              <a:buClr>
                <a:srgbClr val="669900"/>
              </a:buClr>
              <a:buFont typeface="Wingdings" panose="05000000000000000000" pitchFamily="2" charset="2"/>
              <a:buChar char="Ü"/>
            </a:pPr>
            <a:r>
              <a:rPr lang="fr-FR" sz="1200" dirty="0" smtClean="0"/>
              <a:t>Cette </a:t>
            </a:r>
            <a:r>
              <a:rPr lang="fr-FR" sz="1200" dirty="0"/>
              <a:t>production des groupes de travail ne doit pas s’arrêter aux propositions d’actions mais, afin de gagner en opérationnalité, elle doit aboutir à une identification d’indicateurs et de priorisation </a:t>
            </a:r>
            <a:r>
              <a:rPr lang="fr-FR" sz="1200" dirty="0" smtClean="0"/>
              <a:t>et </a:t>
            </a:r>
            <a:r>
              <a:rPr lang="fr-FR" sz="1200" dirty="0"/>
              <a:t>positionner l’Agence en situation d’arbitrage.</a:t>
            </a:r>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423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7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7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7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7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7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7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dense et dont la projection en matière d’opérationnalité ou de transversalité n’est pas toujours avérée</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lnSpcReduction="10000"/>
          </a:bodyPr>
          <a:lstStyle/>
          <a:p>
            <a:pPr marL="342900" indent="-342900" algn="just">
              <a:buFont typeface="Wingdings" panose="05000000000000000000" pitchFamily="2" charset="2"/>
              <a:buChar char="§"/>
            </a:pPr>
            <a:r>
              <a:rPr lang="fr-FR" sz="1500" b="0" dirty="0"/>
              <a:t>Un cadre qui a été perçu comme mouvant </a:t>
            </a:r>
          </a:p>
          <a:p>
            <a:pPr marL="901700" lvl="1" indent="-342900" algn="just">
              <a:buFont typeface="Arial" panose="020B0604020202020204" pitchFamily="34" charset="0"/>
              <a:buChar char="•"/>
            </a:pPr>
            <a:r>
              <a:rPr lang="fr-FR" sz="1400" b="0" dirty="0"/>
              <a:t>L’objectif de transversalité n’a pas été appréhendé dans l’ensemble des groupes de </a:t>
            </a:r>
            <a:r>
              <a:rPr lang="fr-FR" sz="1400" b="0" dirty="0" smtClean="0"/>
              <a:t>travail</a:t>
            </a:r>
            <a:r>
              <a:rPr lang="fr-FR" sz="1400" b="0" dirty="0"/>
              <a:t> </a:t>
            </a:r>
            <a:endParaRPr lang="fr-FR" sz="1400" b="0" dirty="0" smtClean="0"/>
          </a:p>
          <a:p>
            <a:pPr marL="901700" lvl="1" indent="-342900" algn="just">
              <a:buFont typeface="Arial" panose="020B0604020202020204" pitchFamily="34" charset="0"/>
              <a:buChar char="•"/>
            </a:pPr>
            <a:r>
              <a:rPr lang="fr-FR" sz="1400" b="0" dirty="0" smtClean="0"/>
              <a:t>De la même manière, la recherche d’une dimension prospective ne constituait pas une consigne partagée. </a:t>
            </a:r>
          </a:p>
          <a:p>
            <a:pPr marL="901700" lvl="1" indent="-342900" algn="just">
              <a:buFont typeface="Arial" panose="020B0604020202020204" pitchFamily="34" charset="0"/>
              <a:buChar char="•"/>
            </a:pPr>
            <a:r>
              <a:rPr lang="fr-FR" sz="1400" b="0" dirty="0" smtClean="0"/>
              <a:t>L’exigence d’opérationnalité n’a pas non plus été clairement formulée, ni celle de priorisation des actions</a:t>
            </a:r>
          </a:p>
          <a:p>
            <a:pPr marL="901700" lvl="1" indent="-342900" algn="just">
              <a:buFont typeface="Arial" panose="020B0604020202020204" pitchFamily="34" charset="0"/>
              <a:buChar char="•"/>
            </a:pPr>
            <a:r>
              <a:rPr lang="fr-FR" sz="1400" b="0" dirty="0" smtClean="0"/>
              <a:t>D’une </a:t>
            </a:r>
            <a:r>
              <a:rPr lang="fr-FR" sz="1400" b="0" dirty="0"/>
              <a:t>manière générale la </a:t>
            </a:r>
            <a:r>
              <a:rPr lang="fr-FR" sz="1400" dirty="0"/>
              <a:t>notion de parcours est peu présente </a:t>
            </a:r>
            <a:r>
              <a:rPr lang="fr-FR" sz="1400" b="0" dirty="0"/>
              <a:t>dans le PRS 1. </a:t>
            </a:r>
            <a:endParaRPr lang="fr-FR" sz="1400" b="0" dirty="0" smtClean="0"/>
          </a:p>
          <a:p>
            <a:pPr marL="901700" lvl="1" indent="-342900" algn="just">
              <a:buFont typeface="Arial" panose="020B0604020202020204" pitchFamily="34" charset="0"/>
              <a:buChar char="•"/>
            </a:pPr>
            <a:endParaRPr lang="fr-FR" sz="1400" b="0" dirty="0" smtClean="0"/>
          </a:p>
          <a:p>
            <a:pPr marL="342900" indent="-342900" algn="just">
              <a:buFont typeface="Wingdings" panose="05000000000000000000" pitchFamily="2" charset="2"/>
              <a:buChar char="§"/>
            </a:pPr>
            <a:r>
              <a:rPr lang="fr-FR" sz="1500" b="0" dirty="0"/>
              <a:t>Une approche de la transversalité difficile à porter y compris au sein de </a:t>
            </a:r>
            <a:r>
              <a:rPr lang="fr-FR" sz="1500" b="0" dirty="0" smtClean="0"/>
              <a:t>l’Agence</a:t>
            </a:r>
          </a:p>
          <a:p>
            <a:pPr marL="844550" lvl="1" indent="-285750" algn="just">
              <a:spcAft>
                <a:spcPts val="600"/>
              </a:spcAft>
              <a:buFont typeface="Arial" panose="020B0604020202020204" pitchFamily="34" charset="0"/>
              <a:buChar char="•"/>
            </a:pPr>
            <a:r>
              <a:rPr lang="fr-FR" sz="1400" dirty="0"/>
              <a:t>Des champs thématiques transversaux établis dans le PSS </a:t>
            </a:r>
            <a:r>
              <a:rPr lang="fr-FR" sz="1400" dirty="0" smtClean="0"/>
              <a:t>ont </a:t>
            </a:r>
            <a:r>
              <a:rPr lang="fr-FR" sz="1400" dirty="0"/>
              <a:t>pu être déclinés dans chacun des </a:t>
            </a:r>
            <a:r>
              <a:rPr lang="fr-FR" sz="1400" dirty="0" smtClean="0"/>
              <a:t>schémas</a:t>
            </a:r>
            <a:r>
              <a:rPr lang="fr-FR" sz="1400" b="0" dirty="0" smtClean="0"/>
              <a:t>. </a:t>
            </a:r>
          </a:p>
          <a:p>
            <a:pPr marL="844550" lvl="1" indent="-285750" algn="just">
              <a:spcAft>
                <a:spcPts val="600"/>
              </a:spcAft>
              <a:buFont typeface="Arial" panose="020B0604020202020204" pitchFamily="34" charset="0"/>
              <a:buChar char="•"/>
            </a:pPr>
            <a:r>
              <a:rPr lang="fr-FR" sz="1400" b="0" dirty="0" smtClean="0"/>
              <a:t>Cependant</a:t>
            </a:r>
            <a:r>
              <a:rPr lang="fr-FR" sz="1400" b="0" dirty="0"/>
              <a:t>, </a:t>
            </a:r>
            <a:r>
              <a:rPr lang="fr-FR" sz="1400" dirty="0"/>
              <a:t>le PRS aurait pu être bâti de façon moins séquentielle</a:t>
            </a:r>
            <a:r>
              <a:rPr lang="fr-FR" sz="1400" b="0" dirty="0"/>
              <a:t> </a:t>
            </a:r>
            <a:r>
              <a:rPr lang="fr-FR" sz="1400" b="0" dirty="0" smtClean="0"/>
              <a:t>. </a:t>
            </a:r>
          </a:p>
          <a:p>
            <a:pPr marL="844550" lvl="1" indent="-285750" algn="just">
              <a:spcAft>
                <a:spcPts val="600"/>
              </a:spcAft>
              <a:buFont typeface="Arial" panose="020B0604020202020204" pitchFamily="34" charset="0"/>
              <a:buChar char="•"/>
            </a:pPr>
            <a:r>
              <a:rPr lang="fr-FR" sz="1400" b="0" dirty="0"/>
              <a:t>D’une manière générale, la transversalité reste un exercice compliqué, y compris en interne au sein de </a:t>
            </a:r>
            <a:r>
              <a:rPr lang="fr-FR" sz="1400" b="0" dirty="0" smtClean="0"/>
              <a:t>l’Agence. </a:t>
            </a:r>
            <a:endParaRPr lang="fr-FR" sz="1400" b="0" dirty="0"/>
          </a:p>
          <a:p>
            <a:pPr marL="342900" indent="-342900" algn="just">
              <a:buFont typeface="Wingdings" panose="05000000000000000000" pitchFamily="2" charset="2"/>
              <a:buChar char="§"/>
            </a:pPr>
            <a:r>
              <a:rPr lang="fr-FR" sz="1500" b="0" dirty="0"/>
              <a:t>Une opérationnalité qui n’a pas semblé un souci constant dans la déclinaison des </a:t>
            </a:r>
            <a:r>
              <a:rPr lang="fr-FR" sz="1500" b="0" dirty="0" smtClean="0"/>
              <a:t>actions</a:t>
            </a:r>
            <a:endParaRPr lang="fr-FR" sz="1500" b="0" dirty="0"/>
          </a:p>
          <a:p>
            <a:pPr marL="901700" lvl="1" indent="-342900" algn="just">
              <a:buFont typeface="Arial" panose="020B0604020202020204" pitchFamily="34" charset="0"/>
              <a:buChar char="•"/>
            </a:pPr>
            <a:r>
              <a:rPr lang="fr-FR" sz="1400" b="0" dirty="0"/>
              <a:t>Le PRS a souvent été qualifié de </a:t>
            </a:r>
            <a:r>
              <a:rPr lang="fr-FR" sz="1400" dirty="0"/>
              <a:t>document « catalogue  </a:t>
            </a:r>
            <a:r>
              <a:rPr lang="fr-FR" sz="1400" dirty="0" smtClean="0"/>
              <a:t>».</a:t>
            </a:r>
            <a:endParaRPr lang="fr-FR" sz="1400" b="0" dirty="0"/>
          </a:p>
          <a:p>
            <a:pPr marL="901700" lvl="1" indent="-342900" algn="just">
              <a:buFont typeface="Arial" panose="020B0604020202020204" pitchFamily="34" charset="0"/>
              <a:buChar char="•"/>
            </a:pPr>
            <a:r>
              <a:rPr lang="fr-FR" sz="1400" b="0" dirty="0"/>
              <a:t>Cet effet « catalogue », a pu avoir comme </a:t>
            </a:r>
            <a:r>
              <a:rPr lang="fr-FR" sz="1400" dirty="0"/>
              <a:t>conséquence un écart entre les objectifs poursuivis et la capacité des acteurs à les mettre en œuvre</a:t>
            </a:r>
            <a:r>
              <a:rPr lang="fr-FR" sz="1400" b="0" dirty="0"/>
              <a:t>. </a:t>
            </a:r>
          </a:p>
          <a:p>
            <a:pPr marL="901700" lvl="1" indent="-342900" algn="just">
              <a:buFont typeface="Arial" panose="020B0604020202020204" pitchFamily="34" charset="0"/>
              <a:buChar char="•"/>
            </a:pPr>
            <a:r>
              <a:rPr lang="fr-FR" sz="1400" b="0" dirty="0"/>
              <a:t>Il a par ailleurs été renforcé par une </a:t>
            </a:r>
            <a:r>
              <a:rPr lang="fr-FR" sz="1400" dirty="0"/>
              <a:t>absence de distinction </a:t>
            </a:r>
            <a:r>
              <a:rPr lang="fr-FR" sz="1400" b="0" dirty="0"/>
              <a:t>entre les actions pour lesquelles l’Agence dispose de tous les </a:t>
            </a:r>
            <a:r>
              <a:rPr lang="fr-FR" sz="1400" dirty="0"/>
              <a:t>leviers</a:t>
            </a:r>
            <a:r>
              <a:rPr lang="fr-FR" sz="1400" b="0" dirty="0"/>
              <a:t> et de celles pour lesquelles elle a davantage un rôle d’</a:t>
            </a:r>
            <a:r>
              <a:rPr lang="fr-FR" sz="1400" dirty="0"/>
              <a:t>animation </a:t>
            </a:r>
            <a:r>
              <a:rPr lang="fr-FR" sz="1400" b="0" dirty="0"/>
              <a:t>de la politique de santé sur le territoire.</a:t>
            </a:r>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en capacité de construire des objectifs transversaux ? </a:t>
            </a:r>
            <a:r>
              <a:rPr lang="fr-FR" sz="1200" dirty="0" err="1"/>
              <a:t>a-t-il</a:t>
            </a:r>
            <a:r>
              <a:rPr lang="fr-FR" sz="1200" dirty="0"/>
              <a:t> laissé une part à la dimension prospective ? ’est-il interrogé sur la faisabilité de ses objectifs ? les objectifs sont-ils suffisamment opérationnels ? </a:t>
            </a:r>
            <a:r>
              <a:rPr lang="fr-FR" sz="1200" dirty="0" smtClean="0"/>
              <a:t> </a:t>
            </a:r>
            <a:r>
              <a:rPr lang="fr-FR" sz="1200" dirty="0" err="1" smtClean="0"/>
              <a:t>A-t-il</a:t>
            </a:r>
            <a:r>
              <a:rPr lang="fr-FR" sz="1200" dirty="0" smtClean="0"/>
              <a:t> identifié les champs d’action de l’ARS et ceux où elle joue l’</a:t>
            </a:r>
            <a:r>
              <a:rPr lang="fr-FR" sz="1200" dirty="0" err="1" smtClean="0"/>
              <a:t>assemblier</a:t>
            </a:r>
            <a:r>
              <a:rPr lang="fr-FR" sz="1200" dirty="0" smtClean="0"/>
              <a:t> ? </a:t>
            </a:r>
            <a:endParaRPr lang="fr-FR" sz="1200" dirty="0"/>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68243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left)">
                                      <p:cBhvr>
                                        <p:cTn id="24" dur="500"/>
                                        <p:tgtEl>
                                          <p:spTgt spid="3">
                                            <p:txEl>
                                              <p:pRg st="6" end="6"/>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left)">
                                      <p:cBhvr>
                                        <p:cTn id="27" dur="500"/>
                                        <p:tgtEl>
                                          <p:spTgt spid="3">
                                            <p:txEl>
                                              <p:pRg st="7" end="7"/>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wipe(left)">
                                      <p:cBhvr>
                                        <p:cTn id="30" dur="500"/>
                                        <p:tgtEl>
                                          <p:spTgt spid="3">
                                            <p:txEl>
                                              <p:pRg st="8" end="8"/>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wipe(left)">
                                      <p:cBhvr>
                                        <p:cTn id="33" dur="5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wipe(left)">
                                      <p:cBhvr>
                                        <p:cTn id="38" dur="500"/>
                                        <p:tgtEl>
                                          <p:spTgt spid="3">
                                            <p:txEl>
                                              <p:pRg st="10" end="10"/>
                                            </p:txEl>
                                          </p:spTgt>
                                        </p:tgtEl>
                                      </p:cBhvr>
                                    </p:animEffect>
                                  </p:childTnLst>
                                </p:cTn>
                              </p:par>
                              <p:par>
                                <p:cTn id="39" presetID="22" presetClass="entr" presetSubtype="8"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wipe(left)">
                                      <p:cBhvr>
                                        <p:cTn id="41" dur="500"/>
                                        <p:tgtEl>
                                          <p:spTgt spid="3">
                                            <p:txEl>
                                              <p:pRg st="11" end="11"/>
                                            </p:txEl>
                                          </p:spTgt>
                                        </p:tgtEl>
                                      </p:cBhvr>
                                    </p:animEffect>
                                  </p:childTnLst>
                                </p:cTn>
                              </p:par>
                              <p:par>
                                <p:cTn id="42" presetID="22" presetClass="entr" presetSubtype="8" fill="hold" nodeType="withEffect">
                                  <p:stCondLst>
                                    <p:cond delay="0"/>
                                  </p:stCondLst>
                                  <p:childTnLst>
                                    <p:set>
                                      <p:cBhvr>
                                        <p:cTn id="43" dur="1" fill="hold">
                                          <p:stCondLst>
                                            <p:cond delay="0"/>
                                          </p:stCondLst>
                                        </p:cTn>
                                        <p:tgtEl>
                                          <p:spTgt spid="3">
                                            <p:txEl>
                                              <p:pRg st="12" end="12"/>
                                            </p:txEl>
                                          </p:spTgt>
                                        </p:tgtEl>
                                        <p:attrNameLst>
                                          <p:attrName>style.visibility</p:attrName>
                                        </p:attrNameLst>
                                      </p:cBhvr>
                                      <p:to>
                                        <p:strVal val="visible"/>
                                      </p:to>
                                    </p:set>
                                    <p:animEffect transition="in" filter="wipe(left)">
                                      <p:cBhvr>
                                        <p:cTn id="44" dur="500"/>
                                        <p:tgtEl>
                                          <p:spTgt spid="3">
                                            <p:txEl>
                                              <p:pRg st="12" end="12"/>
                                            </p:txEl>
                                          </p:spTgt>
                                        </p:tgtEl>
                                      </p:cBhvr>
                                    </p:animEffect>
                                  </p:childTnLst>
                                </p:cTn>
                              </p:par>
                              <p:par>
                                <p:cTn id="45" presetID="22" presetClass="entr" presetSubtype="8" fill="hold" nodeType="with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Effect transition="in" filter="wipe(left)">
                                      <p:cBhvr>
                                        <p:cTn id="4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Méthodologie de l’évaluation</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0" indent="0">
              <a:buNone/>
            </a:pPr>
            <a:endParaRPr lang="fr-FR" sz="1800" b="0" dirty="0" smtClean="0"/>
          </a:p>
          <a:p>
            <a:pPr marL="0" indent="0">
              <a:buNone/>
            </a:pPr>
            <a:endParaRPr lang="fr-FR" sz="1800" b="0" dirty="0" smtClean="0"/>
          </a:p>
          <a:p>
            <a:pPr marL="0" indent="0">
              <a:buNone/>
            </a:pPr>
            <a:endParaRPr lang="fr-FR" sz="1800" b="0" dirty="0" smtClean="0"/>
          </a:p>
          <a:p>
            <a:pPr marL="0" indent="0">
              <a:buNone/>
            </a:pPr>
            <a:endParaRPr lang="fr-FR" sz="1800" b="0" dirty="0"/>
          </a:p>
          <a:p>
            <a:pPr marL="0" indent="0">
              <a:buNone/>
            </a:pPr>
            <a:endParaRPr lang="fr-FR" sz="1800" b="0" dirty="0"/>
          </a:p>
        </p:txBody>
      </p:sp>
      <p:sp>
        <p:nvSpPr>
          <p:cNvPr id="5" name="Rectangle à coins arrondis 4"/>
          <p:cNvSpPr/>
          <p:nvPr/>
        </p:nvSpPr>
        <p:spPr>
          <a:xfrm>
            <a:off x="631032" y="1332168"/>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Entretiens</a:t>
            </a:r>
            <a:endParaRPr lang="fr-FR" b="1" dirty="0"/>
          </a:p>
        </p:txBody>
      </p:sp>
      <p:sp>
        <p:nvSpPr>
          <p:cNvPr id="4" name="Rectangle à coins arrondis 3"/>
          <p:cNvSpPr/>
          <p:nvPr/>
        </p:nvSpPr>
        <p:spPr>
          <a:xfrm>
            <a:off x="611560" y="1896316"/>
            <a:ext cx="7956884"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1165225"/>
            <a:r>
              <a:rPr lang="fr-FR" dirty="0" smtClean="0"/>
              <a:t>A partir d’un référentiel d’évaluation validé par les instances de pilotage, 57 </a:t>
            </a:r>
            <a:r>
              <a:rPr lang="fr-FR" dirty="0"/>
              <a:t>entretiens </a:t>
            </a:r>
            <a:r>
              <a:rPr lang="fr-FR" dirty="0" smtClean="0"/>
              <a:t>réalisés, en sus des entretiens de cadrage (soit 70 entretiens en tout) </a:t>
            </a:r>
            <a:endParaRPr lang="fr-FR" dirty="0"/>
          </a:p>
        </p:txBody>
      </p:sp>
      <p:sp>
        <p:nvSpPr>
          <p:cNvPr id="6" name="Rectangle à coins arrondis 5"/>
          <p:cNvSpPr/>
          <p:nvPr/>
        </p:nvSpPr>
        <p:spPr>
          <a:xfrm>
            <a:off x="575556" y="3588166"/>
            <a:ext cx="7992888"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446088"/>
            <a:r>
              <a:rPr lang="fr-FR" dirty="0" smtClean="0"/>
              <a:t>Un questionnaire en ligne diffusé très largement, avec 50 répondants</a:t>
            </a:r>
            <a:endParaRPr lang="fr-FR" dirty="0"/>
          </a:p>
        </p:txBody>
      </p:sp>
      <p:sp>
        <p:nvSpPr>
          <p:cNvPr id="7" name="Rectangle à coins arrondis 6"/>
          <p:cNvSpPr/>
          <p:nvPr/>
        </p:nvSpPr>
        <p:spPr>
          <a:xfrm>
            <a:off x="626488" y="5261500"/>
            <a:ext cx="7992888" cy="100811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marL="982663"/>
            <a:r>
              <a:rPr lang="fr-FR" dirty="0" smtClean="0"/>
              <a:t>Une analyse documentaire exhaustive des différents composants du PRS et de documents annexes</a:t>
            </a:r>
            <a:endParaRPr lang="fr-FR" dirty="0"/>
          </a:p>
        </p:txBody>
      </p:sp>
      <p:pic>
        <p:nvPicPr>
          <p:cNvPr id="8" name="Picture 1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5" y="1957441"/>
            <a:ext cx="861758" cy="85864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à coins arrondis 9"/>
          <p:cNvSpPr/>
          <p:nvPr/>
        </p:nvSpPr>
        <p:spPr>
          <a:xfrm>
            <a:off x="595028" y="3054400"/>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Enquête</a:t>
            </a:r>
            <a:endParaRPr lang="fr-FR" b="1" dirty="0"/>
          </a:p>
        </p:txBody>
      </p:sp>
      <p:pic>
        <p:nvPicPr>
          <p:cNvPr id="11" name="Picture 14"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3794996"/>
            <a:ext cx="642116" cy="64211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à coins arrondis 11"/>
          <p:cNvSpPr/>
          <p:nvPr/>
        </p:nvSpPr>
        <p:spPr>
          <a:xfrm>
            <a:off x="635616" y="4705952"/>
            <a:ext cx="7937412" cy="44660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smtClean="0"/>
              <a:t>Analyse documentaire</a:t>
            </a:r>
            <a:endParaRPr lang="fr-FR" b="1" dirty="0"/>
          </a:p>
        </p:txBody>
      </p:sp>
      <p:pic>
        <p:nvPicPr>
          <p:cNvPr id="13" name="Image 12"/>
          <p:cNvPicPr>
            <a:picLocks noChangeAspect="1"/>
          </p:cNvPicPr>
          <p:nvPr/>
        </p:nvPicPr>
        <p:blipFill>
          <a:blip r:embed="rId4" cstate="print">
            <a:duotone>
              <a:prstClr val="black"/>
              <a:srgbClr val="6B6B6B">
                <a:tint val="45000"/>
                <a:satMod val="400000"/>
              </a:srgbClr>
            </a:duotone>
            <a:extLst>
              <a:ext uri="{28A0092B-C50C-407E-A947-70E740481C1C}">
                <a14:useLocalDpi xmlns:a14="http://schemas.microsoft.com/office/drawing/2010/main" val="0"/>
              </a:ext>
            </a:extLst>
          </a:blip>
          <a:stretch>
            <a:fillRect/>
          </a:stretch>
        </p:blipFill>
        <p:spPr>
          <a:xfrm>
            <a:off x="1007051" y="5502672"/>
            <a:ext cx="502825" cy="456057"/>
          </a:xfrm>
          <a:prstGeom prst="rect">
            <a:avLst/>
          </a:prstGeom>
        </p:spPr>
      </p:pic>
    </p:spTree>
    <p:extLst>
      <p:ext uri="{BB962C8B-B14F-4D97-AF65-F5344CB8AC3E}">
        <p14:creationId xmlns:p14="http://schemas.microsoft.com/office/powerpoint/2010/main" val="4237868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400" dirty="0" smtClean="0"/>
              <a:t>La transversalité doit </a:t>
            </a:r>
            <a:r>
              <a:rPr lang="fr-FR" sz="1400" dirty="0"/>
              <a:t>s’organiser dès la structuration du PRS et s’afficher comme un objectif clairement </a:t>
            </a:r>
            <a:r>
              <a:rPr lang="fr-FR" sz="1400" dirty="0" smtClean="0"/>
              <a:t>recherché. L’organisation par filière ou activité doit être abandonnée au profit d’une logique de parcours, par nature plus propice à une dynamique de transversalité. </a:t>
            </a:r>
          </a:p>
          <a:p>
            <a:pPr algn="just">
              <a:buClr>
                <a:srgbClr val="669900"/>
              </a:buClr>
              <a:buFont typeface="Wingdings" panose="05000000000000000000" pitchFamily="2" charset="2"/>
              <a:buChar char="Ü"/>
            </a:pPr>
            <a:r>
              <a:rPr lang="fr-FR" sz="1400" dirty="0" smtClean="0"/>
              <a:t>Elle </a:t>
            </a:r>
            <a:r>
              <a:rPr lang="fr-FR" sz="1400" dirty="0"/>
              <a:t>doit trouver une traduction dans la manière dont l’Agence </a:t>
            </a:r>
            <a:r>
              <a:rPr lang="fr-FR" sz="1400" dirty="0" smtClean="0"/>
              <a:t>s’organise entre ses services </a:t>
            </a:r>
            <a:r>
              <a:rPr lang="fr-FR" sz="1400" dirty="0"/>
              <a:t>pour élaborer le </a:t>
            </a:r>
            <a:r>
              <a:rPr lang="fr-FR" sz="1400" dirty="0" smtClean="0"/>
              <a:t>PRS</a:t>
            </a:r>
          </a:p>
          <a:p>
            <a:pPr algn="just">
              <a:buClr>
                <a:srgbClr val="669900"/>
              </a:buClr>
              <a:buFont typeface="Wingdings" panose="05000000000000000000" pitchFamily="2" charset="2"/>
              <a:buChar char="Ü"/>
            </a:pPr>
            <a:r>
              <a:rPr lang="fr-FR" sz="1400" dirty="0"/>
              <a:t>La production des groupes doit être mise en perspective en s’assurant que la concertation n’empêche pas d’effectuer un arbitrage sur les objectifs prioritaires, et qu’un temps de réflexion soit prévu pour la mise en œuvre coordonnée et intersectorielle de ces objectifs. </a:t>
            </a:r>
          </a:p>
          <a:p>
            <a:pPr algn="just">
              <a:buClr>
                <a:srgbClr val="669900"/>
              </a:buClr>
              <a:buFont typeface="Wingdings" panose="05000000000000000000" pitchFamily="2" charset="2"/>
              <a:buChar char="Ü"/>
            </a:pPr>
            <a:r>
              <a:rPr lang="fr-FR" sz="1400" dirty="0" smtClean="0"/>
              <a:t>L’opérationnalité </a:t>
            </a:r>
            <a:r>
              <a:rPr lang="fr-FR" sz="1400" dirty="0"/>
              <a:t>des actions et </a:t>
            </a:r>
            <a:r>
              <a:rPr lang="fr-FR" sz="1400" dirty="0" smtClean="0"/>
              <a:t>leur priorisation </a:t>
            </a:r>
            <a:r>
              <a:rPr lang="fr-FR" sz="1400" dirty="0"/>
              <a:t>en fin de démarche d’élaboration doivent être des </a:t>
            </a:r>
            <a:r>
              <a:rPr lang="fr-FR" sz="1400" dirty="0" smtClean="0"/>
              <a:t>objectifs. L’exhaustivité des actions ne doit pas porter préjudice à la lisibilité et la faisabilité du PRS. Il est donc avant tout essentiel de mener un </a:t>
            </a:r>
            <a:r>
              <a:rPr lang="fr-FR" sz="1400" dirty="0"/>
              <a:t>travail spécifique </a:t>
            </a:r>
            <a:r>
              <a:rPr lang="fr-FR" sz="1400" dirty="0" smtClean="0"/>
              <a:t>sur </a:t>
            </a:r>
            <a:r>
              <a:rPr lang="fr-FR" sz="1400" dirty="0"/>
              <a:t>l’adéquation </a:t>
            </a:r>
            <a:r>
              <a:rPr lang="fr-FR" sz="1400" dirty="0" smtClean="0"/>
              <a:t>moyens/objectifs</a:t>
            </a:r>
          </a:p>
          <a:p>
            <a:pPr algn="just">
              <a:buClr>
                <a:srgbClr val="669900"/>
              </a:buClr>
              <a:buFont typeface="Wingdings" panose="05000000000000000000" pitchFamily="2" charset="2"/>
              <a:buChar char="Ü"/>
            </a:pPr>
            <a:r>
              <a:rPr lang="fr-FR" sz="1400" dirty="0" smtClean="0"/>
              <a:t>En outre, le PRS2 devra distinguer en son sein les actions qui relèvent du champ d’action quasi-exclusif de l’ARS de celles pour lesquelles son rôle est surtout d’animation </a:t>
            </a:r>
            <a:r>
              <a:rPr lang="fr-FR" sz="1400" dirty="0"/>
              <a:t>et de mise en cohérence des énergies sur le territoire. </a:t>
            </a:r>
          </a:p>
          <a:p>
            <a:pPr algn="just">
              <a:buClr>
                <a:srgbClr val="669900"/>
              </a:buClr>
              <a:buFont typeface="Wingdings" panose="05000000000000000000" pitchFamily="2" charset="2"/>
              <a:buChar char="Ü"/>
            </a:pPr>
            <a:r>
              <a:rPr lang="fr-FR" sz="1400" b="0" dirty="0" smtClean="0"/>
              <a:t>Par ailleurs, pour de nombreux acteurs, </a:t>
            </a:r>
            <a:r>
              <a:rPr lang="fr-FR" sz="1400" dirty="0" smtClean="0"/>
              <a:t>il </a:t>
            </a:r>
            <a:r>
              <a:rPr lang="fr-FR" sz="1400" dirty="0"/>
              <a:t>n’est pas certain que le PRS doive être un document très </a:t>
            </a:r>
            <a:r>
              <a:rPr lang="fr-FR" sz="1400" dirty="0" smtClean="0"/>
              <a:t>opérationnel et privilégier un niveau de maille très fin dans les actions qu’il contient. </a:t>
            </a:r>
            <a:r>
              <a:rPr lang="fr-FR" sz="1400" dirty="0"/>
              <a:t>Il </a:t>
            </a:r>
            <a:r>
              <a:rPr lang="fr-FR" sz="1400" dirty="0" smtClean="0"/>
              <a:t>relèverait ainsi davantage </a:t>
            </a:r>
            <a:r>
              <a:rPr lang="fr-FR" sz="1400" dirty="0"/>
              <a:t>d’une dimension stratégique. </a:t>
            </a:r>
            <a:r>
              <a:rPr lang="fr-FR" sz="1400" dirty="0" smtClean="0"/>
              <a:t>Ils sont par ailleurs nombreux à avoir sollicité un document d’une trentaine de pages. </a:t>
            </a:r>
            <a:endParaRPr lang="fr-FR" sz="1400" dirty="0"/>
          </a:p>
          <a:p>
            <a:pPr algn="just">
              <a:buClr>
                <a:srgbClr val="669900"/>
              </a:buClr>
              <a:buFont typeface="Wingdings" panose="05000000000000000000" pitchFamily="2" charset="2"/>
              <a:buChar char="Ü"/>
            </a:pPr>
            <a:endParaRPr lang="fr-FR" sz="1400" dirty="0" smtClean="0"/>
          </a:p>
          <a:p>
            <a:pPr marL="0" indent="0" algn="just">
              <a:buClr>
                <a:srgbClr val="669900"/>
              </a:buClr>
              <a:buNone/>
            </a:pPr>
            <a:endParaRPr lang="fr-FR" sz="14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36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a tracé un cadre clair d’intervention pour l’Agence et pour ses partenaires </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400" b="0" dirty="0" smtClean="0"/>
              <a:t>Un PRS qui a largement infusé dans les CPOM</a:t>
            </a:r>
          </a:p>
          <a:p>
            <a:pPr marL="342900" indent="-342900" algn="just">
              <a:buFont typeface="Wingdings" panose="05000000000000000000" pitchFamily="2" charset="2"/>
              <a:buChar char="§"/>
            </a:pPr>
            <a:endParaRPr lang="fr-FR" sz="1800" b="0" dirty="0" smtClean="0"/>
          </a:p>
          <a:p>
            <a:pPr marL="901700" lvl="1" indent="-342900" algn="just">
              <a:buFont typeface="Arial" panose="020B0604020202020204" pitchFamily="34" charset="0"/>
              <a:buChar char="•"/>
            </a:pPr>
            <a:r>
              <a:rPr lang="fr-FR" sz="1200" b="0" dirty="0"/>
              <a:t>Le </a:t>
            </a:r>
            <a:r>
              <a:rPr lang="fr-FR" sz="1200" dirty="0"/>
              <a:t>CPOM de la DG ARS cite le PRS </a:t>
            </a:r>
            <a:r>
              <a:rPr lang="fr-FR" sz="1200" b="0" dirty="0"/>
              <a:t>et reprend une partie de ses objectifs. Les deux documents combinés peuvent servir de feuille de route pour les différentes directions de l’ARS.</a:t>
            </a:r>
          </a:p>
          <a:p>
            <a:pPr marL="901700" lvl="1" indent="-342900" algn="just">
              <a:buFont typeface="Arial" panose="020B0604020202020204" pitchFamily="34" charset="0"/>
              <a:buChar char="•"/>
            </a:pPr>
            <a:r>
              <a:rPr lang="fr-FR" sz="1200" b="0" dirty="0" smtClean="0"/>
              <a:t>Le </a:t>
            </a:r>
            <a:r>
              <a:rPr lang="fr-FR" sz="1200" dirty="0" smtClean="0"/>
              <a:t>PRS est très largement repris par des CPOM </a:t>
            </a:r>
            <a:r>
              <a:rPr lang="fr-FR" sz="1200" b="0" dirty="0" smtClean="0"/>
              <a:t>qui s’y </a:t>
            </a:r>
            <a:r>
              <a:rPr lang="fr-FR" sz="1200" b="0" dirty="0"/>
              <a:t>référent directement. </a:t>
            </a:r>
            <a:endParaRPr lang="fr-FR" sz="1200" b="0" dirty="0" smtClean="0"/>
          </a:p>
          <a:p>
            <a:pPr marL="901700" lvl="1" indent="-342900" algn="just">
              <a:buFont typeface="Arial" panose="020B0604020202020204" pitchFamily="34" charset="0"/>
              <a:buChar char="•"/>
            </a:pPr>
            <a:r>
              <a:rPr lang="fr-FR" sz="1200" b="0" dirty="0" smtClean="0"/>
              <a:t>En </a:t>
            </a:r>
            <a:r>
              <a:rPr lang="fr-FR" sz="1200" b="0" dirty="0"/>
              <a:t>outre, </a:t>
            </a:r>
            <a:r>
              <a:rPr lang="fr-FR" sz="1200" dirty="0"/>
              <a:t>les CPOM ont été un outil efficace de promotion de la politique qualité </a:t>
            </a:r>
            <a:r>
              <a:rPr lang="fr-FR" sz="1200" b="0" dirty="0"/>
              <a:t>au sein des établissements </a:t>
            </a:r>
            <a:r>
              <a:rPr lang="fr-FR" sz="1200" b="0" dirty="0" smtClean="0"/>
              <a:t>et services.</a:t>
            </a:r>
          </a:p>
          <a:p>
            <a:pPr marL="901700" lvl="1" indent="-342900" algn="just">
              <a:buFont typeface="Arial" panose="020B0604020202020204" pitchFamily="34" charset="0"/>
              <a:buChar char="•"/>
            </a:pPr>
            <a:r>
              <a:rPr lang="fr-FR" sz="1200" b="0" dirty="0" smtClean="0"/>
              <a:t>Cependant, le </a:t>
            </a:r>
            <a:r>
              <a:rPr lang="fr-FR" sz="1200" b="0" dirty="0"/>
              <a:t>fait que le PRS n'ait pas été suivi et amendé en fonction des évolutions réglementaires ou de la connaissance des publics peut créer un décalage entre le document stratégique et </a:t>
            </a:r>
            <a:r>
              <a:rPr lang="fr-FR" sz="1200" b="0" dirty="0" smtClean="0"/>
              <a:t>des </a:t>
            </a:r>
            <a:r>
              <a:rPr lang="fr-FR" sz="1200" b="0" dirty="0"/>
              <a:t>documents très </a:t>
            </a:r>
            <a:r>
              <a:rPr lang="fr-FR" sz="1200" b="0" dirty="0" smtClean="0"/>
              <a:t>opérationnels.</a:t>
            </a:r>
            <a:endParaRPr lang="fr-FR" sz="1200" b="0" dirty="0"/>
          </a:p>
          <a:p>
            <a:pPr marL="901700" lvl="1" indent="-342900" algn="just">
              <a:buFont typeface="Arial" panose="020B0604020202020204" pitchFamily="34" charset="0"/>
              <a:buChar char="•"/>
            </a:pPr>
            <a:endParaRPr lang="fr-FR" sz="1400" b="0" dirty="0"/>
          </a:p>
          <a:p>
            <a:pPr marL="342900" indent="-342900" algn="just">
              <a:spcAft>
                <a:spcPts val="600"/>
              </a:spcAft>
              <a:buFont typeface="Wingdings" panose="05000000000000000000" pitchFamily="2" charset="2"/>
              <a:buChar char="§"/>
            </a:pPr>
            <a:r>
              <a:rPr lang="fr-FR" sz="1400" b="0" dirty="0" smtClean="0"/>
              <a:t>Un travail important de mise en cohérence du PRS avec les autres politiques publiques sur le territoire</a:t>
            </a:r>
          </a:p>
          <a:p>
            <a:pPr marL="901700" lvl="1" indent="-342900" algn="just">
              <a:spcAft>
                <a:spcPts val="600"/>
              </a:spcAft>
              <a:buFont typeface="Wingdings" panose="05000000000000000000" pitchFamily="2" charset="2"/>
              <a:buChar char="§"/>
            </a:pPr>
            <a:r>
              <a:rPr lang="fr-FR" sz="1200" b="0" dirty="0" smtClean="0"/>
              <a:t>On note une </a:t>
            </a:r>
            <a:r>
              <a:rPr lang="fr-FR" sz="1200" dirty="0" smtClean="0"/>
              <a:t>volonté </a:t>
            </a:r>
            <a:r>
              <a:rPr lang="fr-FR" sz="1200" dirty="0"/>
              <a:t>réelle d’articuler le PRS avec d’autres politiques </a:t>
            </a:r>
            <a:r>
              <a:rPr lang="fr-FR" sz="1200" dirty="0" smtClean="0"/>
              <a:t>publiques</a:t>
            </a:r>
            <a:r>
              <a:rPr lang="fr-FR" sz="1200" dirty="0"/>
              <a:t> </a:t>
            </a:r>
            <a:r>
              <a:rPr lang="fr-FR" sz="1200" b="0" dirty="0" smtClean="0"/>
              <a:t>: les institutions ont </a:t>
            </a:r>
            <a:r>
              <a:rPr lang="fr-FR" sz="1200" b="0" dirty="0"/>
              <a:t>participé au </a:t>
            </a:r>
            <a:r>
              <a:rPr lang="fr-FR" sz="1200" b="0" dirty="0" smtClean="0"/>
              <a:t>ciblage </a:t>
            </a:r>
            <a:r>
              <a:rPr lang="fr-FR" sz="1200" b="0" dirty="0"/>
              <a:t>d’orientations stratégiques </a:t>
            </a:r>
            <a:r>
              <a:rPr lang="fr-FR" sz="1200" b="0" dirty="0" smtClean="0"/>
              <a:t>dans le cadre des groupes de travail et certaines ont particulièrement organisé l’articulation de leurs interventions avec le PRS. </a:t>
            </a:r>
          </a:p>
          <a:p>
            <a:pPr marL="558800" lvl="1" indent="0" algn="just">
              <a:spcAft>
                <a:spcPts val="600"/>
              </a:spcAft>
              <a:buNone/>
            </a:pPr>
            <a:r>
              <a:rPr lang="fr-FR" sz="1200" b="0" dirty="0" smtClean="0"/>
              <a:t> </a:t>
            </a:r>
          </a:p>
          <a:p>
            <a:pPr marL="342900" indent="-342900" algn="just">
              <a:buFont typeface="Wingdings" panose="05000000000000000000" pitchFamily="2" charset="2"/>
              <a:buChar char="§"/>
            </a:pPr>
            <a:endParaRPr lang="fr-FR" sz="1800" b="0" dirty="0" smtClean="0"/>
          </a:p>
          <a:p>
            <a:pPr marL="0" indent="0" algn="just">
              <a:buNone/>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fixe-t-il un cap pour élaborer un CPOM avec un établissement </a:t>
            </a:r>
            <a:r>
              <a:rPr lang="fr-FR" sz="1200" dirty="0" smtClean="0"/>
              <a:t>? Et pour la Direction </a:t>
            </a:r>
            <a:r>
              <a:rPr lang="fr-FR" sz="1200" dirty="0"/>
              <a:t>Générale ? Comment les priorités et les objectifs s’articulent-ils avec les autres politiques publiques ? </a:t>
            </a:r>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791180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left)">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wipe(left)">
                                      <p:cBhvr>
                                        <p:cTn id="24" dur="500"/>
                                        <p:tgtEl>
                                          <p:spTgt spid="3">
                                            <p:txEl>
                                              <p:pRg st="7" end="7"/>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wipe(left)">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Une logique de territoire qui apparaît à plusieurs niveaux</a:t>
            </a:r>
            <a:endParaRPr lang="fr-FR" dirty="0"/>
          </a:p>
        </p:txBody>
      </p:sp>
      <p:sp>
        <p:nvSpPr>
          <p:cNvPr id="3" name="Espace réservé du contenu 2"/>
          <p:cNvSpPr>
            <a:spLocks noGrp="1"/>
          </p:cNvSpPr>
          <p:nvPr>
            <p:ph idx="1"/>
          </p:nvPr>
        </p:nvSpPr>
        <p:spPr>
          <a:xfrm>
            <a:off x="827585" y="1844824"/>
            <a:ext cx="8136903" cy="4494796"/>
          </a:xfrm>
        </p:spPr>
        <p:txBody>
          <a:bodyPr>
            <a:normAutofit fontScale="85000" lnSpcReduction="20000"/>
          </a:bodyPr>
          <a:lstStyle/>
          <a:p>
            <a:pPr marL="342900" indent="-342900" algn="just">
              <a:buFont typeface="Wingdings" panose="05000000000000000000" pitchFamily="2" charset="2"/>
              <a:buChar char="§"/>
            </a:pPr>
            <a:r>
              <a:rPr lang="fr-FR" sz="1800" b="0" dirty="0" smtClean="0"/>
              <a:t>Une approche commune Mayotte / La Réunion qui n’a cessé de faire l’objet d’interrogations</a:t>
            </a:r>
          </a:p>
          <a:p>
            <a:pPr marL="1130300" lvl="2" indent="-342900" algn="just"/>
            <a:endParaRPr lang="fr-FR" sz="1600" dirty="0" smtClean="0"/>
          </a:p>
          <a:p>
            <a:pPr marL="1130300" lvl="2" indent="-342900" algn="just"/>
            <a:r>
              <a:rPr lang="fr-FR" sz="1600" dirty="0" smtClean="0"/>
              <a:t>Du </a:t>
            </a:r>
            <a:r>
              <a:rPr lang="fr-FR" sz="1600" dirty="0"/>
              <a:t>point de vue des </a:t>
            </a:r>
            <a:r>
              <a:rPr lang="fr-FR" sz="1600" b="1" dirty="0"/>
              <a:t>différences </a:t>
            </a:r>
            <a:r>
              <a:rPr lang="fr-FR" sz="1600" b="1" dirty="0" smtClean="0"/>
              <a:t>socio-économiques </a:t>
            </a:r>
            <a:r>
              <a:rPr lang="fr-FR" sz="1600" b="1" dirty="0"/>
              <a:t>et </a:t>
            </a:r>
            <a:r>
              <a:rPr lang="fr-FR" sz="1600" b="1" dirty="0" smtClean="0"/>
              <a:t>culturelles</a:t>
            </a:r>
          </a:p>
          <a:p>
            <a:pPr marL="1130300" lvl="2" indent="-342900" algn="just"/>
            <a:endParaRPr lang="fr-FR" sz="1600" dirty="0"/>
          </a:p>
          <a:p>
            <a:pPr marL="1130300" lvl="2" indent="-342900" algn="just"/>
            <a:r>
              <a:rPr lang="fr-FR" sz="1600" dirty="0"/>
              <a:t>Du point de vue des </a:t>
            </a:r>
            <a:r>
              <a:rPr lang="fr-FR" sz="1600" b="1" dirty="0"/>
              <a:t>différences </a:t>
            </a:r>
            <a:r>
              <a:rPr lang="fr-FR" sz="1600" b="1" dirty="0" smtClean="0"/>
              <a:t>démographiques</a:t>
            </a:r>
          </a:p>
          <a:p>
            <a:pPr marL="787400" lvl="2" indent="0" algn="just">
              <a:buNone/>
            </a:pPr>
            <a:endParaRPr lang="fr-FR" sz="1600" dirty="0"/>
          </a:p>
          <a:p>
            <a:pPr marL="1130300" lvl="2" indent="-342900" algn="just"/>
            <a:r>
              <a:rPr lang="fr-FR" sz="1600" dirty="0"/>
              <a:t>Du point de vue </a:t>
            </a:r>
            <a:r>
              <a:rPr lang="fr-FR" sz="1600" b="1" dirty="0"/>
              <a:t>des priorités en terme de pathologies </a:t>
            </a:r>
            <a:endParaRPr lang="fr-FR" sz="1600" b="1" dirty="0" smtClean="0"/>
          </a:p>
          <a:p>
            <a:pPr marL="1130300" lvl="2" indent="-342900" algn="just"/>
            <a:endParaRPr lang="fr-FR" sz="1600" b="1" dirty="0"/>
          </a:p>
          <a:p>
            <a:pPr marL="1130300" lvl="2" indent="-342900" algn="just"/>
            <a:r>
              <a:rPr lang="fr-FR" sz="1600" dirty="0" smtClean="0"/>
              <a:t>Du </a:t>
            </a:r>
            <a:r>
              <a:rPr lang="fr-FR" sz="1600" dirty="0"/>
              <a:t>point </a:t>
            </a:r>
            <a:r>
              <a:rPr lang="fr-FR" sz="1600" b="1" dirty="0" smtClean="0"/>
              <a:t>de </a:t>
            </a:r>
            <a:r>
              <a:rPr lang="fr-FR" sz="1600" b="1" dirty="0"/>
              <a:t>la configuration de l’offre de soins </a:t>
            </a:r>
            <a:endParaRPr lang="fr-FR" sz="1600" dirty="0"/>
          </a:p>
          <a:p>
            <a:pPr marL="1130300" lvl="2" indent="-342900" algn="just"/>
            <a:endParaRPr lang="fr-FR" sz="1300" dirty="0" smtClean="0"/>
          </a:p>
          <a:p>
            <a:pPr marL="1130300" lvl="2" indent="-342900" algn="just"/>
            <a:endParaRPr lang="fr-FR" sz="1300" dirty="0"/>
          </a:p>
          <a:p>
            <a:pPr marL="342900" indent="-342900" algn="just">
              <a:buFont typeface="Wingdings" panose="05000000000000000000" pitchFamily="2" charset="2"/>
              <a:buChar char="§"/>
            </a:pPr>
            <a:r>
              <a:rPr lang="fr-FR" sz="1800" b="0" dirty="0"/>
              <a:t>Des territoires qui n’ont pas ou peu été des outils de régulation dès la conception du document. Ce qui, pour l’ARS Océan Indien, ne doit pas être perçu comme une difficulté pour le déploiement du projet.</a:t>
            </a:r>
          </a:p>
          <a:p>
            <a:pPr marL="342900" indent="-342900" algn="just">
              <a:buFont typeface="Wingdings" panose="05000000000000000000" pitchFamily="2" charset="2"/>
              <a:buChar char="§"/>
            </a:pPr>
            <a:endParaRPr lang="fr-FR" sz="1800" b="0" dirty="0"/>
          </a:p>
          <a:p>
            <a:pPr marL="901700" lvl="1" indent="-342900" algn="just">
              <a:buFont typeface="Arial" panose="020B0604020202020204" pitchFamily="34" charset="0"/>
              <a:buChar char="•"/>
            </a:pPr>
            <a:r>
              <a:rPr lang="fr-FR" sz="1600" b="0" dirty="0"/>
              <a:t>A l’instar des autres ARS, le </a:t>
            </a:r>
            <a:r>
              <a:rPr lang="fr-FR" sz="1600" dirty="0"/>
              <a:t>débat sur le découpage territorial </a:t>
            </a:r>
            <a:r>
              <a:rPr lang="fr-FR" sz="1600" b="0" dirty="0"/>
              <a:t>a jalonné la construction du PRS et son déploiement. </a:t>
            </a:r>
            <a:endParaRPr lang="fr-FR" sz="1600" b="0" dirty="0" smtClean="0"/>
          </a:p>
          <a:p>
            <a:pPr marL="901700" lvl="1" indent="-342900" algn="just">
              <a:buFont typeface="Arial" panose="020B0604020202020204" pitchFamily="34" charset="0"/>
              <a:buChar char="•"/>
            </a:pPr>
            <a:r>
              <a:rPr lang="fr-FR" sz="1600" b="0" dirty="0" smtClean="0"/>
              <a:t>Certains programmes ont faite le choix de </a:t>
            </a:r>
            <a:r>
              <a:rPr lang="fr-FR" sz="1600" dirty="0" smtClean="0"/>
              <a:t>ne pas décliner le même cadre pour la Réunion et pour Mayotte</a:t>
            </a:r>
            <a:r>
              <a:rPr lang="fr-FR" sz="1600" b="0" dirty="0" smtClean="0"/>
              <a:t>. </a:t>
            </a:r>
          </a:p>
          <a:p>
            <a:pPr marL="901700" lvl="1" indent="-342900" algn="just">
              <a:buFont typeface="Arial" panose="020B0604020202020204" pitchFamily="34" charset="0"/>
              <a:buChar char="•"/>
            </a:pPr>
            <a:r>
              <a:rPr lang="fr-FR" sz="1600" b="0" dirty="0" smtClean="0"/>
              <a:t>Le </a:t>
            </a:r>
            <a:r>
              <a:rPr lang="fr-FR" sz="1600" b="0" dirty="0"/>
              <a:t>PRS fait toutefois mention des territoires vers lesquels il faut diriger des actions de rééquilibrage. </a:t>
            </a:r>
            <a:endParaRPr lang="fr-FR" sz="1200" b="0" dirty="0" smtClean="0"/>
          </a:p>
          <a:p>
            <a:pPr marL="901700" lvl="1" indent="-342900" algn="just"/>
            <a:endParaRPr lang="fr-FR" sz="800" b="0" dirty="0" smtClean="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les objectifs du PSS sont-ils cohérents avec les besoins du territoire ? a logique de territoire a-t-elle été intégrée lors de l'élaboration du PRS ? </a:t>
            </a:r>
            <a:r>
              <a:rPr lang="fr-FR" sz="1200" dirty="0" smtClean="0"/>
              <a:t>Le </a:t>
            </a:r>
            <a:r>
              <a:rPr lang="fr-FR" sz="1200" dirty="0"/>
              <a:t>PRS </a:t>
            </a:r>
            <a:r>
              <a:rPr lang="fr-FR" sz="1200" dirty="0" err="1"/>
              <a:t>a-t-il</a:t>
            </a:r>
            <a:r>
              <a:rPr lang="fr-FR" sz="1200" dirty="0"/>
              <a:t> fait l'objet d'une présentation dans les territoires ? </a:t>
            </a:r>
          </a:p>
        </p:txBody>
      </p:sp>
      <p:sp>
        <p:nvSpPr>
          <p:cNvPr id="6" name="Titre 1"/>
          <p:cNvSpPr txBox="1">
            <a:spLocks/>
          </p:cNvSpPr>
          <p:nvPr/>
        </p:nvSpPr>
        <p:spPr>
          <a:xfrm rot="16200000">
            <a:off x="-1860308" y="3717031"/>
            <a:ext cx="4464496" cy="720081"/>
          </a:xfrm>
          <a:prstGeom prst="rect">
            <a:avLst/>
          </a:prstGeom>
          <a:solidFill>
            <a:schemeClr val="bg1">
              <a:lumMod val="85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CONCEPTION, STRUCTURATION </a:t>
            </a:r>
          </a:p>
          <a:p>
            <a:pPr algn="ctr"/>
            <a:r>
              <a:rPr lang="fr-FR" sz="2000" dirty="0" smtClean="0"/>
              <a:t>ET COHERENCE</a:t>
            </a:r>
            <a:endParaRPr lang="fr-FR" sz="2000" dirty="0"/>
          </a:p>
        </p:txBody>
      </p:sp>
    </p:spTree>
    <p:extLst>
      <p:ext uri="{BB962C8B-B14F-4D97-AF65-F5344CB8AC3E}">
        <p14:creationId xmlns:p14="http://schemas.microsoft.com/office/powerpoint/2010/main" val="364979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left)">
                                      <p:cBhvr>
                                        <p:cTn id="13" dur="500"/>
                                        <p:tgtEl>
                                          <p:spTgt spid="3">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wipe(left)">
                                      <p:cBhvr>
                                        <p:cTn id="19" dur="500"/>
                                        <p:tgtEl>
                                          <p:spTgt spid="3">
                                            <p:txEl>
                                              <p:pRg st="8" end="8"/>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11" end="11"/>
                                            </p:txEl>
                                          </p:spTgt>
                                        </p:tgtEl>
                                        <p:attrNameLst>
                                          <p:attrName>style.visibility</p:attrName>
                                        </p:attrNameLst>
                                      </p:cBhvr>
                                      <p:to>
                                        <p:strVal val="visible"/>
                                      </p:to>
                                    </p:set>
                                    <p:animEffect transition="in" filter="wipe(left)">
                                      <p:cBhvr>
                                        <p:cTn id="24" dur="500"/>
                                        <p:tgtEl>
                                          <p:spTgt spid="3">
                                            <p:txEl>
                                              <p:pRg st="11" end="11"/>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wipe(left)">
                                      <p:cBhvr>
                                        <p:cTn id="27" dur="500"/>
                                        <p:tgtEl>
                                          <p:spTgt spid="3">
                                            <p:txEl>
                                              <p:pRg st="13" end="13"/>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14" end="14"/>
                                            </p:txEl>
                                          </p:spTgt>
                                        </p:tgtEl>
                                        <p:attrNameLst>
                                          <p:attrName>style.visibility</p:attrName>
                                        </p:attrNameLst>
                                      </p:cBhvr>
                                      <p:to>
                                        <p:strVal val="visible"/>
                                      </p:to>
                                    </p:set>
                                    <p:animEffect transition="in" filter="wipe(left)">
                                      <p:cBhvr>
                                        <p:cTn id="30" dur="500"/>
                                        <p:tgtEl>
                                          <p:spTgt spid="3">
                                            <p:txEl>
                                              <p:pRg st="14" end="14"/>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animEffect transition="in" filter="wipe(left)">
                                      <p:cBhvr>
                                        <p:cTn id="33"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Une recherche de cohérence avec les documents directeurs des autres institutions départementales et régionales qui doit être poursuivie.</a:t>
            </a:r>
          </a:p>
          <a:p>
            <a:pPr algn="just">
              <a:buClr>
                <a:srgbClr val="669900"/>
              </a:buClr>
              <a:buFont typeface="Wingdings" panose="05000000000000000000" pitchFamily="2" charset="2"/>
              <a:buChar char="Ü"/>
            </a:pPr>
            <a:r>
              <a:rPr lang="fr-FR" sz="1800" dirty="0" smtClean="0"/>
              <a:t>Un travail de rapprochement avec les schémas départementaux à approfondir.</a:t>
            </a:r>
          </a:p>
          <a:p>
            <a:pPr algn="just">
              <a:buClr>
                <a:srgbClr val="669900"/>
              </a:buClr>
              <a:buFont typeface="Wingdings" panose="05000000000000000000" pitchFamily="2" charset="2"/>
              <a:buChar char="Ü"/>
            </a:pPr>
            <a:r>
              <a:rPr lang="fr-FR" sz="1800" dirty="0" smtClean="0"/>
              <a:t>L’approche territoriale doit garder la même souplesse.</a:t>
            </a:r>
          </a:p>
          <a:p>
            <a:pPr algn="just">
              <a:buClr>
                <a:srgbClr val="669900"/>
              </a:buClr>
              <a:buFont typeface="Wingdings" panose="05000000000000000000" pitchFamily="2" charset="2"/>
              <a:buChar char="Ü"/>
            </a:pPr>
            <a:r>
              <a:rPr lang="fr-FR" sz="1800" dirty="0" smtClean="0"/>
              <a:t>La régulation entre territoires fait surtout sens dans une logique de différenciation entre Mayotte et La Réunion. S’il ne s’agit surtout pas de nier l’évidence des différences entre les deux îles, le futur PRS – qui doit pouvoir concerner La Réunion ET Mayotte- , devra surtout bien distinguer les objectifs qui pourront être communs, de ceux qui devront faire l’objet d’une approche spécifique pour chacune des deux îles.</a:t>
            </a:r>
          </a:p>
          <a:p>
            <a:pPr algn="just">
              <a:buClr>
                <a:srgbClr val="669900"/>
              </a:buClr>
              <a:buFont typeface="Wingdings" panose="05000000000000000000" pitchFamily="2" charset="2"/>
              <a:buChar char="Ü"/>
            </a:pPr>
            <a:endParaRPr lang="fr-FR" sz="1800" dirty="0" smtClean="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525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 PRS diversement approprié par les acteurs  </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400" b="0" dirty="0"/>
              <a:t>Le constat global est celui d’une </a:t>
            </a:r>
            <a:r>
              <a:rPr lang="fr-FR" sz="1400" dirty="0"/>
              <a:t>appropriation limitée de la part des acteurs</a:t>
            </a:r>
            <a:r>
              <a:rPr lang="fr-FR" sz="1400" b="0" dirty="0"/>
              <a:t>. </a:t>
            </a:r>
            <a:endParaRPr lang="fr-FR" sz="1400" b="0" dirty="0" smtClean="0"/>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500" b="0" dirty="0" smtClean="0"/>
              <a:t>Une appropriation hétérogène dans le temps</a:t>
            </a:r>
          </a:p>
          <a:p>
            <a:pPr marL="342900" indent="-342900" algn="just">
              <a:buFont typeface="Wingdings" panose="05000000000000000000" pitchFamily="2" charset="2"/>
              <a:buChar char="§"/>
            </a:pPr>
            <a:endParaRPr lang="fr-FR" sz="1500" b="0" dirty="0" smtClean="0"/>
          </a:p>
          <a:p>
            <a:pPr marL="901700" lvl="1" indent="-342900" algn="just">
              <a:buFont typeface="Arial" panose="020B0604020202020204" pitchFamily="34" charset="0"/>
              <a:buChar char="•"/>
            </a:pPr>
            <a:r>
              <a:rPr lang="fr-FR" sz="1200" dirty="0" smtClean="0"/>
              <a:t>Lors de sa publication</a:t>
            </a:r>
            <a:r>
              <a:rPr lang="fr-FR" sz="1200" b="0" dirty="0" smtClean="0"/>
              <a:t>, le PRS est apparu comme un outil indispensable tant en interne qu’auprès des opérateurs pour 1°prendre connaissance d’un état des lieux exhaustif et faire évoluer ses projets, 2° pour identifier les lignes stratégiques posées par l’Agence. </a:t>
            </a:r>
          </a:p>
          <a:p>
            <a:pPr marL="901700" lvl="1" indent="-342900" algn="just">
              <a:buFont typeface="Arial" panose="020B0604020202020204" pitchFamily="34" charset="0"/>
              <a:buChar char="•"/>
            </a:pPr>
            <a:endParaRPr lang="fr-FR" sz="1200" b="0" dirty="0" smtClean="0"/>
          </a:p>
          <a:p>
            <a:pPr marL="901700" lvl="1" indent="-342900" algn="just">
              <a:buFont typeface="Arial" panose="020B0604020202020204" pitchFamily="34" charset="0"/>
              <a:buChar char="•"/>
            </a:pPr>
            <a:r>
              <a:rPr lang="fr-FR" sz="1200" b="0" dirty="0" smtClean="0"/>
              <a:t>Il est également un document utile pour les cadres nouvellement arrivés au sein de l’agence et qui peuvent prendre connaissance, notamment sur leur domaine d’activité, de l’existant.</a:t>
            </a:r>
          </a:p>
          <a:p>
            <a:pPr marL="901700" lvl="1" indent="-342900" algn="just">
              <a:buFont typeface="Arial" panose="020B0604020202020204" pitchFamily="34" charset="0"/>
              <a:buChar char="•"/>
            </a:pPr>
            <a:endParaRPr lang="fr-FR" sz="1200" b="0" dirty="0" smtClean="0"/>
          </a:p>
          <a:p>
            <a:pPr marL="901700" lvl="1" indent="-342900" algn="just">
              <a:buFont typeface="Arial" panose="020B0604020202020204" pitchFamily="34" charset="0"/>
              <a:buChar char="•"/>
            </a:pPr>
            <a:r>
              <a:rPr lang="fr-FR" sz="1200" b="0" dirty="0" smtClean="0"/>
              <a:t>Certaines programmes sont mentionnés comme étant de véritables feuilles de route pour certains acteurs (c’est le cas du PRAANS ou du PSTI). Le PRS sert bien sûr également de cadre pour le régime des autorisations.</a:t>
            </a:r>
          </a:p>
          <a:p>
            <a:pPr marL="901700" lvl="1" indent="-342900" algn="just">
              <a:buFont typeface="Arial" panose="020B0604020202020204" pitchFamily="34" charset="0"/>
              <a:buChar char="•"/>
            </a:pPr>
            <a:endParaRPr lang="fr-FR" sz="1200" b="0" dirty="0" smtClean="0"/>
          </a:p>
          <a:p>
            <a:pPr marL="901700" lvl="1" indent="-342900" algn="just">
              <a:buFont typeface="Arial" panose="020B0604020202020204" pitchFamily="34" charset="0"/>
              <a:buChar char="•"/>
            </a:pPr>
            <a:r>
              <a:rPr lang="fr-FR" sz="1200" b="0" dirty="0" smtClean="0"/>
              <a:t>Désormais</a:t>
            </a:r>
            <a:r>
              <a:rPr lang="fr-FR" sz="1200" b="0" dirty="0"/>
              <a:t>, les acteurs institutionnels, ont davantage tendance à s’appuyer sur la feuille de route Océan Indien issue de la Stratégie de Santé </a:t>
            </a:r>
            <a:r>
              <a:rPr lang="fr-FR" sz="1200" b="0" dirty="0" smtClean="0"/>
              <a:t>Outre-Mer. </a:t>
            </a:r>
          </a:p>
          <a:p>
            <a:pPr marL="901700" lvl="1" indent="-342900" algn="just">
              <a:buFont typeface="Arial" panose="020B0604020202020204" pitchFamily="34" charset="0"/>
              <a:buChar char="•"/>
            </a:pPr>
            <a:endParaRPr lang="fr-FR" sz="1200" dirty="0"/>
          </a:p>
          <a:p>
            <a:pPr marL="342900" indent="-342900" algn="just">
              <a:buFont typeface="Wingdings" panose="05000000000000000000" pitchFamily="2" charset="2"/>
              <a:buChar char="§"/>
            </a:pPr>
            <a:r>
              <a:rPr lang="fr-FR" sz="1600" b="0" dirty="0"/>
              <a:t>Par ailleurs, certains acteurs, notamment au sein de l’Agence, ont pu évoquer une mauvaise appréhension initiale du public que devait cibler le </a:t>
            </a:r>
            <a:r>
              <a:rPr lang="fr-FR" sz="1600" b="0" dirty="0" smtClean="0"/>
              <a:t>PRS</a:t>
            </a:r>
          </a:p>
          <a:p>
            <a:pPr marL="342900" indent="-342900" algn="just">
              <a:buFont typeface="Wingdings" panose="05000000000000000000" pitchFamily="2" charset="2"/>
              <a:buChar char="§"/>
            </a:pPr>
            <a:endParaRPr lang="fr-FR" sz="1600" b="0" dirty="0"/>
          </a:p>
          <a:p>
            <a:pPr marL="901700" lvl="1" indent="-342900" algn="just">
              <a:buFont typeface="Arial" panose="020B0604020202020204" pitchFamily="34" charset="0"/>
              <a:buChar char="•"/>
            </a:pPr>
            <a:endParaRPr lang="fr-FR" sz="1400" b="0" dirty="0" smtClean="0"/>
          </a:p>
          <a:p>
            <a:pPr marL="901700" lvl="1" indent="-342900" algn="just">
              <a:buFont typeface="Wingdings" panose="05000000000000000000" pitchFamily="2" charset="2"/>
              <a:buChar char="§"/>
            </a:pPr>
            <a:endParaRPr lang="fr-FR" sz="1400" dirty="0"/>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smtClean="0"/>
              <a:t>Dans </a:t>
            </a:r>
            <a:r>
              <a:rPr lang="fr-FR" sz="1200" dirty="0"/>
              <a:t>quelle mesure le PRS est-il réapproprié par les acteurs ? </a:t>
            </a:r>
            <a:r>
              <a:rPr lang="fr-FR" sz="1200" dirty="0" smtClean="0"/>
              <a:t> </a:t>
            </a:r>
            <a:endParaRPr lang="fr-FR" sz="1200" dirty="0"/>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74335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left)">
                                      <p:cBhvr>
                                        <p:cTn id="13" dur="500"/>
                                        <p:tgtEl>
                                          <p:spTgt spid="3">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wipe(left)">
                                      <p:cBhvr>
                                        <p:cTn id="19" dur="500"/>
                                        <p:tgtEl>
                                          <p:spTgt spid="3">
                                            <p:txEl>
                                              <p:pRg st="8" end="8"/>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wipe(left)">
                                      <p:cBhvr>
                                        <p:cTn id="22" dur="500"/>
                                        <p:tgtEl>
                                          <p:spTgt spid="3">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animEffect transition="in" filter="wipe(left)">
                                      <p:cBhvr>
                                        <p:cTn id="2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pilotage du PRS qui aurait dû être davantage préparé en amont pour mieux se déployer après validation du PRS</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buFont typeface="Wingdings" panose="05000000000000000000" pitchFamily="2" charset="2"/>
              <a:buChar char="§"/>
            </a:pPr>
            <a:r>
              <a:rPr lang="fr-FR" sz="1600" b="0" dirty="0" smtClean="0"/>
              <a:t>Un suivi qui aurait gagné à être plus étayé</a:t>
            </a:r>
          </a:p>
          <a:p>
            <a:pPr marL="342900" indent="-342900">
              <a:buFont typeface="Wingdings" panose="05000000000000000000" pitchFamily="2" charset="2"/>
              <a:buChar char="§"/>
            </a:pPr>
            <a:endParaRPr lang="fr-FR" sz="1600" b="0" dirty="0" smtClean="0"/>
          </a:p>
          <a:p>
            <a:pPr marL="844550" lvl="1" indent="-285750">
              <a:buFont typeface="Arial" panose="020B0604020202020204" pitchFamily="34" charset="0"/>
              <a:buChar char="•"/>
            </a:pPr>
            <a:r>
              <a:rPr lang="fr-FR" sz="1200" b="0" dirty="0" smtClean="0"/>
              <a:t>Un premier </a:t>
            </a:r>
            <a:r>
              <a:rPr lang="fr-FR" sz="1200" dirty="0" smtClean="0"/>
              <a:t>travail de bilan </a:t>
            </a:r>
            <a:r>
              <a:rPr lang="fr-FR" sz="1200" b="0" dirty="0" smtClean="0"/>
              <a:t>de la mise en œuvre du PRS a eu lieu 2 ans après l’élaboration du document mais </a:t>
            </a:r>
            <a:r>
              <a:rPr lang="fr-FR" sz="1200" dirty="0" smtClean="0"/>
              <a:t>aucune suite </a:t>
            </a:r>
            <a:r>
              <a:rPr lang="fr-FR" sz="1200" b="0" dirty="0" smtClean="0"/>
              <a:t>ne lui a été donné.</a:t>
            </a:r>
          </a:p>
          <a:p>
            <a:pPr marL="844550" lvl="1" indent="-285750">
              <a:buFont typeface="Arial" panose="020B0604020202020204" pitchFamily="34" charset="0"/>
              <a:buChar char="•"/>
            </a:pPr>
            <a:r>
              <a:rPr lang="fr-FR" sz="1200" b="0" dirty="0" smtClean="0"/>
              <a:t>Les </a:t>
            </a:r>
            <a:r>
              <a:rPr lang="fr-FR" sz="1200" dirty="0" smtClean="0"/>
              <a:t>instances de suivi</a:t>
            </a:r>
            <a:r>
              <a:rPr lang="fr-FR" sz="1200" b="0" dirty="0" smtClean="0"/>
              <a:t>, tant en interne qu’en externe, </a:t>
            </a:r>
            <a:r>
              <a:rPr lang="fr-FR" sz="1200" dirty="0" smtClean="0"/>
              <a:t>n’ont pas pu se réunir</a:t>
            </a:r>
          </a:p>
          <a:p>
            <a:pPr marL="844550" lvl="1" indent="-285750">
              <a:buFont typeface="Arial" panose="020B0604020202020204" pitchFamily="34" charset="0"/>
              <a:buChar char="•"/>
            </a:pPr>
            <a:r>
              <a:rPr lang="fr-FR" sz="1200" b="0" dirty="0" smtClean="0"/>
              <a:t>Les instances de démocratie sanitaire n’ont pas non plus été mobilisées. Elles n’ont pas davantage été motrices en termes de sollicitation de l’ARS pour demander une évaluation à mi-parcours du document.</a:t>
            </a:r>
          </a:p>
          <a:p>
            <a:pPr marL="844550" lvl="1" indent="-285750">
              <a:buFont typeface="Arial" panose="020B0604020202020204" pitchFamily="34" charset="0"/>
              <a:buChar char="•"/>
            </a:pPr>
            <a:r>
              <a:rPr lang="fr-FR" sz="1200" b="0" dirty="0" smtClean="0"/>
              <a:t>En définitive, </a:t>
            </a:r>
            <a:r>
              <a:rPr lang="fr-FR" sz="1200" dirty="0" smtClean="0"/>
              <a:t>aucun avenant </a:t>
            </a:r>
            <a:r>
              <a:rPr lang="fr-FR" sz="1200" b="0" dirty="0" smtClean="0"/>
              <a:t>n’a été apporté au projet</a:t>
            </a:r>
          </a:p>
          <a:p>
            <a:pPr marL="844550" lvl="1" indent="-285750">
              <a:buFont typeface="Arial" panose="020B0604020202020204" pitchFamily="34" charset="0"/>
              <a:buChar char="•"/>
            </a:pPr>
            <a:r>
              <a:rPr lang="fr-FR" sz="1200" b="0" dirty="0" smtClean="0"/>
              <a:t>Par ailleurs, </a:t>
            </a:r>
            <a:r>
              <a:rPr lang="fr-FR" sz="1200" dirty="0" smtClean="0"/>
              <a:t>à Mayotte, le </a:t>
            </a:r>
            <a:r>
              <a:rPr lang="fr-FR" sz="1200" dirty="0"/>
              <a:t>fort turn-over </a:t>
            </a:r>
            <a:r>
              <a:rPr lang="fr-FR" sz="1200" b="0" dirty="0" smtClean="0"/>
              <a:t>propre </a:t>
            </a:r>
            <a:r>
              <a:rPr lang="fr-FR" sz="1200" b="0" dirty="0"/>
              <a:t>à l’île </a:t>
            </a:r>
            <a:r>
              <a:rPr lang="fr-FR" sz="1200" b="0" dirty="0" smtClean="0"/>
              <a:t>complexifie la </a:t>
            </a:r>
            <a:r>
              <a:rPr lang="fr-FR" sz="1200" b="0" dirty="0"/>
              <a:t>continuité dans le suivi et la mise en œuvre des projets de santé publique ; </a:t>
            </a:r>
          </a:p>
          <a:p>
            <a:pPr marL="901700" lvl="1" indent="-342900">
              <a:buFont typeface="Wingdings" panose="05000000000000000000" pitchFamily="2" charset="2"/>
              <a:buChar char="§"/>
            </a:pPr>
            <a:endParaRPr lang="fr-FR" sz="1200" b="0" dirty="0" smtClean="0"/>
          </a:p>
          <a:p>
            <a:pPr marL="342900" indent="-342900">
              <a:buFont typeface="Wingdings" panose="05000000000000000000" pitchFamily="2" charset="2"/>
              <a:buChar char="§"/>
            </a:pPr>
            <a:r>
              <a:rPr lang="fr-FR" sz="1600" b="0" dirty="0" smtClean="0"/>
              <a:t>Ce manque de suivi est lié à une concomitance de plusieurs facteurs</a:t>
            </a:r>
          </a:p>
          <a:p>
            <a:pPr marL="342900" indent="-342900">
              <a:buFont typeface="Wingdings" panose="05000000000000000000" pitchFamily="2" charset="2"/>
              <a:buChar char="§"/>
            </a:pPr>
            <a:endParaRPr lang="fr-FR" sz="1600" b="0" dirty="0" smtClean="0"/>
          </a:p>
          <a:p>
            <a:pPr marL="844550" lvl="1" indent="-285750">
              <a:buFont typeface="Arial" panose="020B0604020202020204" pitchFamily="34" charset="0"/>
              <a:buChar char="•"/>
            </a:pPr>
            <a:r>
              <a:rPr lang="fr-FR" sz="1200" b="0" dirty="0" smtClean="0"/>
              <a:t>La </a:t>
            </a:r>
            <a:r>
              <a:rPr lang="fr-FR" sz="1200" dirty="0" smtClean="0"/>
              <a:t>taille du document </a:t>
            </a:r>
            <a:r>
              <a:rPr lang="fr-FR" sz="1200" b="0" dirty="0" smtClean="0"/>
              <a:t>est un premier frein à une évaluation régulière, tant le nombre d’actions est important</a:t>
            </a:r>
          </a:p>
          <a:p>
            <a:pPr marL="844550" lvl="1" indent="-285750">
              <a:buFont typeface="Arial" panose="020B0604020202020204" pitchFamily="34" charset="0"/>
              <a:buChar char="•"/>
            </a:pPr>
            <a:r>
              <a:rPr lang="fr-FR" sz="1200" dirty="0" smtClean="0"/>
              <a:t>L’absence de priorisation </a:t>
            </a:r>
            <a:r>
              <a:rPr lang="fr-FR" sz="1200" b="0" dirty="0" smtClean="0"/>
              <a:t>oblige par ailleurs à réaliser une évaluation linéaire</a:t>
            </a:r>
          </a:p>
          <a:p>
            <a:pPr marL="844550" lvl="1" indent="-285750">
              <a:buFont typeface="Arial" panose="020B0604020202020204" pitchFamily="34" charset="0"/>
              <a:buChar char="•"/>
            </a:pPr>
            <a:r>
              <a:rPr lang="fr-FR" sz="1200" dirty="0" smtClean="0"/>
              <a:t>L’absence </a:t>
            </a:r>
            <a:r>
              <a:rPr lang="fr-FR" sz="1200" dirty="0"/>
              <a:t>d’indicateurs </a:t>
            </a:r>
            <a:r>
              <a:rPr lang="fr-FR" sz="1200" dirty="0" smtClean="0"/>
              <a:t>sur certaines parties du PRS </a:t>
            </a:r>
            <a:r>
              <a:rPr lang="fr-FR" sz="1200" b="0" dirty="0" smtClean="0"/>
              <a:t>rend </a:t>
            </a:r>
            <a:r>
              <a:rPr lang="fr-FR" sz="1200" b="0" dirty="0"/>
              <a:t>bien sûr d’autant plus complexe toute approche </a:t>
            </a:r>
            <a:r>
              <a:rPr lang="fr-FR" sz="1200" b="0" dirty="0" smtClean="0"/>
              <a:t>évaluative. </a:t>
            </a:r>
          </a:p>
          <a:p>
            <a:pPr marL="844550" lvl="1" indent="-285750">
              <a:buFont typeface="Arial" panose="020B0604020202020204" pitchFamily="34" charset="0"/>
              <a:buChar char="•"/>
            </a:pPr>
            <a:r>
              <a:rPr lang="fr-FR" sz="1200" b="0" dirty="0" smtClean="0"/>
              <a:t>Enfin</a:t>
            </a:r>
            <a:r>
              <a:rPr lang="fr-FR" sz="1200" b="0" dirty="0"/>
              <a:t>, </a:t>
            </a:r>
            <a:r>
              <a:rPr lang="fr-FR" sz="1200" b="0" dirty="0" smtClean="0"/>
              <a:t>lors </a:t>
            </a:r>
            <a:r>
              <a:rPr lang="fr-FR" sz="1200" b="0" dirty="0"/>
              <a:t>du déploiement, les référents thématiques n'ont </a:t>
            </a:r>
            <a:r>
              <a:rPr lang="fr-FR" sz="1200" dirty="0"/>
              <a:t>pas pu être des pilotes, des animateurs </a:t>
            </a:r>
            <a:r>
              <a:rPr lang="fr-FR" sz="1200" b="0" dirty="0"/>
              <a:t>des différents </a:t>
            </a:r>
            <a:r>
              <a:rPr lang="fr-FR" sz="1200" b="0" dirty="0" smtClean="0"/>
              <a:t>schémas</a:t>
            </a:r>
            <a:endParaRPr lang="fr-FR" sz="12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100" dirty="0"/>
              <a:t>Quelles sont les modalités de participation et la contribution des différentes instances à la mise en œuvre du PRS ? </a:t>
            </a:r>
            <a:r>
              <a:rPr lang="fr-FR" sz="1100" dirty="0" smtClean="0"/>
              <a:t> ? Quelles </a:t>
            </a:r>
            <a:r>
              <a:rPr lang="fr-FR" sz="1100" dirty="0"/>
              <a:t>sont les modalités du pilotage interne de la mise en œuvre du PRS ? Le fonctionnement du dispositif d’animation et de suivi est-il satisfaisant ? Cette animation a-t-elle facilité l’implication des partenaires et le renforcement des partenariats ? Dans quelle mesure le PRS </a:t>
            </a:r>
            <a:r>
              <a:rPr lang="fr-FR" sz="1100" dirty="0" err="1"/>
              <a:t>a-t-il</a:t>
            </a:r>
            <a:r>
              <a:rPr lang="fr-FR" sz="1100" dirty="0"/>
              <a:t> été mis à jour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29280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left)">
                                      <p:cBhvr>
                                        <p:cTn id="19" dur="500"/>
                                        <p:tgtEl>
                                          <p:spTgt spid="3">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wipe(left)">
                                      <p:cBhvr>
                                        <p:cTn id="30" dur="500"/>
                                        <p:tgtEl>
                                          <p:spTgt spid="3">
                                            <p:txEl>
                                              <p:pRg st="10" end="10"/>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animEffect transition="in" filter="wipe(left)">
                                      <p:cBhvr>
                                        <p:cTn id="33" dur="500"/>
                                        <p:tgtEl>
                                          <p:spTgt spid="3">
                                            <p:txEl>
                                              <p:pRg st="11" end="11"/>
                                            </p:txEl>
                                          </p:spTgt>
                                        </p:tgtEl>
                                      </p:cBhvr>
                                    </p:animEffect>
                                  </p:childTnLst>
                                </p:cTn>
                              </p:par>
                              <p:par>
                                <p:cTn id="34" presetID="22" presetClass="entr" presetSubtype="8" fill="hold" nodeType="withEffect">
                                  <p:stCondLst>
                                    <p:cond delay="0"/>
                                  </p:stCondLst>
                                  <p:childTnLst>
                                    <p:set>
                                      <p:cBhvr>
                                        <p:cTn id="35" dur="1" fill="hold">
                                          <p:stCondLst>
                                            <p:cond delay="0"/>
                                          </p:stCondLst>
                                        </p:cTn>
                                        <p:tgtEl>
                                          <p:spTgt spid="3">
                                            <p:txEl>
                                              <p:pRg st="12" end="12"/>
                                            </p:txEl>
                                          </p:spTgt>
                                        </p:tgtEl>
                                        <p:attrNameLst>
                                          <p:attrName>style.visibility</p:attrName>
                                        </p:attrNameLst>
                                      </p:cBhvr>
                                      <p:to>
                                        <p:strVal val="visible"/>
                                      </p:to>
                                    </p:set>
                                    <p:animEffect transition="in" filter="wipe(left)">
                                      <p:cBhvr>
                                        <p:cTn id="36" dur="500"/>
                                        <p:tgtEl>
                                          <p:spTgt spid="3">
                                            <p:txEl>
                                              <p:pRg st="12" end="12"/>
                                            </p:txEl>
                                          </p:spTgt>
                                        </p:tgtEl>
                                      </p:cBhvr>
                                    </p:animEffect>
                                  </p:childTnLst>
                                </p:cTn>
                              </p:par>
                              <p:par>
                                <p:cTn id="37" presetID="22" presetClass="entr" presetSubtype="8" fill="hold"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animEffect transition="in" filter="wipe(left)">
                                      <p:cBhvr>
                                        <p:cTn id="39"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132856"/>
            <a:ext cx="8784976" cy="5142868"/>
          </a:xfrm>
        </p:spPr>
        <p:txBody>
          <a:bodyPr>
            <a:normAutofit/>
          </a:bodyPr>
          <a:lstStyle/>
          <a:p>
            <a:pPr algn="just">
              <a:buClr>
                <a:srgbClr val="669900"/>
              </a:buClr>
              <a:buFont typeface="Wingdings" panose="05000000000000000000" pitchFamily="2" charset="2"/>
              <a:buChar char="Ü"/>
            </a:pPr>
            <a:r>
              <a:rPr lang="fr-FR" sz="1400" dirty="0"/>
              <a:t>Le PRS2 doit interroger les publics qu’il cible afin de mieux orienter sa forme et son contenu</a:t>
            </a:r>
            <a:r>
              <a:rPr lang="fr-FR" sz="1400" dirty="0" smtClean="0"/>
              <a:t>. Préparer le PRS2 c’est d’abord s’interroger sur les usages que l’on veut susciter.</a:t>
            </a:r>
            <a:endParaRPr lang="fr-FR" sz="1400" dirty="0"/>
          </a:p>
          <a:p>
            <a:pPr algn="just">
              <a:buClr>
                <a:srgbClr val="669900"/>
              </a:buClr>
              <a:buFont typeface="Wingdings" panose="05000000000000000000" pitchFamily="2" charset="2"/>
              <a:buChar char="Ü"/>
            </a:pPr>
            <a:r>
              <a:rPr lang="fr-FR" sz="1400" dirty="0"/>
              <a:t>La cible du PRS doit être mieux déterminée. Si ce sont deux niveaux d’intervention qui sont visés (une appropriation en interne par les </a:t>
            </a:r>
            <a:r>
              <a:rPr lang="fr-FR" sz="1400" dirty="0" smtClean="0"/>
              <a:t>équipes de l’ARS</a:t>
            </a:r>
            <a:r>
              <a:rPr lang="fr-FR" sz="1400" dirty="0"/>
              <a:t>, une autre en externe par les opérateurs) cette dichotomie doit pouvoir se retrouver dans la </a:t>
            </a:r>
            <a:r>
              <a:rPr lang="fr-FR" sz="1400" dirty="0" smtClean="0"/>
              <a:t>présentation </a:t>
            </a:r>
            <a:r>
              <a:rPr lang="fr-FR" sz="1400" dirty="0"/>
              <a:t>du </a:t>
            </a:r>
            <a:r>
              <a:rPr lang="fr-FR" sz="1400" dirty="0" smtClean="0"/>
              <a:t>document</a:t>
            </a:r>
          </a:p>
          <a:p>
            <a:pPr algn="just">
              <a:buClr>
                <a:srgbClr val="669900"/>
              </a:buClr>
              <a:buFont typeface="Wingdings" panose="05000000000000000000" pitchFamily="2" charset="2"/>
              <a:buChar char="Ü"/>
            </a:pPr>
            <a:r>
              <a:rPr lang="fr-FR" sz="1400" dirty="0" smtClean="0"/>
              <a:t>La révision </a:t>
            </a:r>
            <a:r>
              <a:rPr lang="fr-FR" sz="1400" dirty="0"/>
              <a:t>du PRS </a:t>
            </a:r>
            <a:r>
              <a:rPr lang="fr-FR" sz="1400" dirty="0" smtClean="0"/>
              <a:t>semble </a:t>
            </a:r>
            <a:r>
              <a:rPr lang="fr-FR" sz="1400" dirty="0"/>
              <a:t>aussi importante que l’élaboration du document lui-même. </a:t>
            </a:r>
            <a:r>
              <a:rPr lang="fr-FR" sz="1400" dirty="0" smtClean="0"/>
              <a:t>Le travail de définition des indicateurs est donc une étape indispensable.</a:t>
            </a:r>
          </a:p>
          <a:p>
            <a:pPr algn="just">
              <a:buClr>
                <a:srgbClr val="669900"/>
              </a:buClr>
              <a:buFont typeface="Wingdings" panose="05000000000000000000" pitchFamily="2" charset="2"/>
              <a:buChar char="Ü"/>
            </a:pPr>
            <a:r>
              <a:rPr lang="fr-FR" sz="1400" dirty="0" smtClean="0"/>
              <a:t>Les </a:t>
            </a:r>
            <a:r>
              <a:rPr lang="fr-FR" sz="1400" dirty="0"/>
              <a:t>modalités </a:t>
            </a:r>
            <a:r>
              <a:rPr lang="fr-FR" sz="1400" dirty="0" smtClean="0"/>
              <a:t>d’évaluation à mi-parcours et celles d’un suivi annuel sur lequel une communication serait organisée sont nécessaires. </a:t>
            </a:r>
            <a:r>
              <a:rPr lang="fr-FR" sz="1400" dirty="0"/>
              <a:t>De nombreux acteurs de terrain souhaitent un PRS « glissant » qui puisse se réajuster aux nouvelles réglementations et aux nouvelles </a:t>
            </a:r>
            <a:r>
              <a:rPr lang="fr-FR" sz="1400" dirty="0" smtClean="0"/>
              <a:t>problématiques.</a:t>
            </a:r>
          </a:p>
          <a:p>
            <a:pPr algn="just">
              <a:buClr>
                <a:srgbClr val="669900"/>
              </a:buClr>
              <a:buFont typeface="Wingdings" panose="05000000000000000000" pitchFamily="2" charset="2"/>
              <a:buChar char="Ü"/>
            </a:pPr>
            <a:r>
              <a:rPr lang="fr-FR" sz="1400" dirty="0" smtClean="0"/>
              <a:t>Les </a:t>
            </a:r>
            <a:r>
              <a:rPr lang="fr-FR" sz="1400" dirty="0"/>
              <a:t>instances de démocratie sanitaire doivent </a:t>
            </a:r>
            <a:r>
              <a:rPr lang="fr-FR" sz="1400" dirty="0" smtClean="0"/>
              <a:t>s’approprier </a:t>
            </a:r>
            <a:r>
              <a:rPr lang="fr-FR" sz="1400" dirty="0"/>
              <a:t>cette logique d’évaluation, notamment les commissions spécialisées de la </a:t>
            </a:r>
            <a:r>
              <a:rPr lang="fr-FR" sz="1400" dirty="0" smtClean="0"/>
              <a:t>CSA.</a:t>
            </a:r>
          </a:p>
          <a:p>
            <a:pPr algn="just">
              <a:buClr>
                <a:srgbClr val="669900"/>
              </a:buClr>
              <a:buFont typeface="Wingdings" panose="05000000000000000000" pitchFamily="2" charset="2"/>
              <a:buChar char="Ü"/>
            </a:pPr>
            <a:r>
              <a:rPr lang="fr-FR" sz="1400" dirty="0" smtClean="0"/>
              <a:t>Enfin, si la communication autour du projet ne faisait pas l’objet d’une sous-question évaluative, il serait sans doute opportun de mettre en place un dispositif innovant d’information autour du projet : </a:t>
            </a:r>
            <a:r>
              <a:rPr lang="fr-FR" sz="1400" b="0" dirty="0" smtClean="0"/>
              <a:t>beaucoup </a:t>
            </a:r>
            <a:r>
              <a:rPr lang="fr-FR" sz="1400" b="0" dirty="0"/>
              <a:t>d’acteurs ont </a:t>
            </a:r>
            <a:r>
              <a:rPr lang="fr-FR" sz="1400" b="0" dirty="0" smtClean="0"/>
              <a:t>souligné la nécessité </a:t>
            </a:r>
            <a:r>
              <a:rPr lang="fr-FR" sz="1400" b="0" dirty="0"/>
              <a:t>de faire un PRS plus accessible, en utilisant notamment les technologies numériques : création d’une plateforme internet dédiée, interactive. L’idée est de s’éloigner de la forme </a:t>
            </a:r>
            <a:r>
              <a:rPr lang="fr-FR" sz="1400" b="0" dirty="0" smtClean="0"/>
              <a:t>« universitaire » </a:t>
            </a:r>
            <a:r>
              <a:rPr lang="fr-FR" sz="1400" b="0" dirty="0"/>
              <a:t>du </a:t>
            </a:r>
            <a:r>
              <a:rPr lang="fr-FR" sz="1400" b="0" dirty="0" smtClean="0"/>
              <a:t>projet régional </a:t>
            </a:r>
            <a:r>
              <a:rPr lang="fr-FR" sz="1400" b="0" dirty="0"/>
              <a:t>comme unique source d’informations, en le dotant d’une dimension </a:t>
            </a:r>
            <a:r>
              <a:rPr lang="fr-FR" sz="1400" b="0" dirty="0" smtClean="0"/>
              <a:t>plus pédagogique</a:t>
            </a:r>
            <a:r>
              <a:rPr lang="fr-FR" sz="1400" b="0" dirty="0"/>
              <a:t>.</a:t>
            </a:r>
          </a:p>
          <a:p>
            <a:pPr algn="just">
              <a:buClr>
                <a:srgbClr val="669900"/>
              </a:buClr>
              <a:buFont typeface="Wingdings" panose="05000000000000000000" pitchFamily="2" charset="2"/>
              <a:buChar char="Ü"/>
            </a:pPr>
            <a:endParaRPr lang="fr-FR" sz="14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491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PRS qui a permis un développement du dispositif d’observation</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800" b="0" dirty="0" smtClean="0"/>
              <a:t>Une fonction observation fortement encouragée et mise en œuvre dans l’Océan Indien</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smtClean="0"/>
              <a:t>Dans la continuité de la préparation du PRS, l’outillage d’observation a été fortement mobilisé. </a:t>
            </a:r>
            <a:r>
              <a:rPr lang="fr-FR" sz="1400" b="0" dirty="0"/>
              <a:t>La plateforme PIES entre ARS, </a:t>
            </a:r>
            <a:r>
              <a:rPr lang="fr-FR" sz="1400" b="0" dirty="0" smtClean="0"/>
              <a:t>ORS et CIRE, a pu réaliser un nombre important de travaux,  le </a:t>
            </a:r>
            <a:r>
              <a:rPr lang="fr-FR" sz="1400" b="0" dirty="0"/>
              <a:t>plus récent </a:t>
            </a:r>
            <a:r>
              <a:rPr lang="fr-FR" sz="1400" b="0" dirty="0" smtClean="0"/>
              <a:t>portant </a:t>
            </a:r>
            <a:r>
              <a:rPr lang="fr-FR" sz="1400" b="0" dirty="0"/>
              <a:t>sur le recours aux soins.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De son côté, à la demande de l’ARS, l’ORS a réalisé plusieurs outils et études : tableaux de bord annuels, données de cadrage, exploitation de baromètres, étude sur les vaccinations, étude sur le handicap et la santé</a:t>
            </a:r>
            <a:r>
              <a:rPr lang="fr-FR" sz="1400" b="0" dirty="0"/>
              <a:t>, étude </a:t>
            </a:r>
            <a:r>
              <a:rPr lang="fr-FR" sz="1400" b="0" dirty="0" smtClean="0"/>
              <a:t>sur le </a:t>
            </a:r>
            <a:r>
              <a:rPr lang="fr-FR" sz="1400" b="0" dirty="0"/>
              <a:t>regard des femmes sur la prise en charge de la grossesse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Une </a:t>
            </a:r>
            <a:r>
              <a:rPr lang="fr-FR" sz="1400" b="0" dirty="0"/>
              <a:t>antenne de l’Observatoire Régional de la Santé a </a:t>
            </a:r>
            <a:r>
              <a:rPr lang="fr-FR" sz="1400" b="0" dirty="0" smtClean="0"/>
              <a:t>été </a:t>
            </a:r>
            <a:r>
              <a:rPr lang="fr-FR" sz="1400" b="0" dirty="0"/>
              <a:t>installée à Mayotte, deux statisticiens ont été recrutés et la cellule interrégionale d’épidémiologie y a affecté un </a:t>
            </a:r>
            <a:r>
              <a:rPr lang="fr-FR" sz="1400" b="0" dirty="0" smtClean="0"/>
              <a:t>agent</a:t>
            </a: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La mise en œuvre du PRS s’est-elle appuyée sur un renforcement du dispositif d’observation de la santé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384462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left)">
                                      <p:cBhvr>
                                        <p:cTn id="13" dur="500"/>
                                        <p:tgtEl>
                                          <p:spTgt spid="3">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axe prévention qui a pu prendre une place nouvelle au sein de la politique de santé régionale</a:t>
            </a:r>
            <a:endParaRPr lang="fr-FR" dirty="0"/>
          </a:p>
        </p:txBody>
      </p:sp>
      <p:sp>
        <p:nvSpPr>
          <p:cNvPr id="3" name="Espace réservé du contenu 2"/>
          <p:cNvSpPr>
            <a:spLocks noGrp="1"/>
          </p:cNvSpPr>
          <p:nvPr>
            <p:ph idx="1"/>
          </p:nvPr>
        </p:nvSpPr>
        <p:spPr>
          <a:xfrm>
            <a:off x="827585" y="1844824"/>
            <a:ext cx="8136903" cy="4494796"/>
          </a:xfrm>
        </p:spPr>
        <p:txBody>
          <a:bodyPr>
            <a:normAutofit lnSpcReduction="10000"/>
          </a:bodyPr>
          <a:lstStyle/>
          <a:p>
            <a:pPr marL="342900" indent="-342900" algn="just">
              <a:spcAft>
                <a:spcPts val="600"/>
              </a:spcAft>
              <a:buFont typeface="Wingdings" panose="05000000000000000000" pitchFamily="2" charset="2"/>
              <a:buChar char="§"/>
            </a:pPr>
            <a:r>
              <a:rPr lang="fr-FR" sz="1800" b="0" dirty="0"/>
              <a:t>La prévention a été une priorité affichée du </a:t>
            </a:r>
            <a:r>
              <a:rPr lang="fr-FR" sz="1800" b="0" dirty="0" smtClean="0"/>
              <a:t>PRS, qui l’a inscrite</a:t>
            </a:r>
            <a:r>
              <a:rPr lang="fr-FR" sz="1800" dirty="0" smtClean="0"/>
              <a:t> </a:t>
            </a:r>
            <a:r>
              <a:rPr lang="fr-FR" sz="1800" dirty="0"/>
              <a:t>dans une </a:t>
            </a:r>
            <a:r>
              <a:rPr lang="fr-FR" sz="1800" dirty="0" smtClean="0"/>
              <a:t>approche </a:t>
            </a:r>
            <a:r>
              <a:rPr lang="fr-FR" sz="1800" dirty="0"/>
              <a:t>globale </a:t>
            </a:r>
            <a:r>
              <a:rPr lang="fr-FR" sz="1800" dirty="0" smtClean="0"/>
              <a:t>des politiques de santé. Il a également </a:t>
            </a:r>
            <a:r>
              <a:rPr lang="fr-FR" sz="1800" dirty="0"/>
              <a:t>contribué à la structuration </a:t>
            </a:r>
            <a:r>
              <a:rPr lang="fr-FR" sz="1800" dirty="0" smtClean="0"/>
              <a:t>de ce champs</a:t>
            </a:r>
            <a:r>
              <a:rPr lang="fr-FR" sz="1800" b="0" dirty="0" smtClean="0"/>
              <a:t>, </a:t>
            </a:r>
            <a:r>
              <a:rPr lang="fr-FR" sz="1800" b="0" dirty="0"/>
              <a:t>en redéfinissant les rôles de chaque acteur et leurs domaines d’intervention. Il existe encore des doublons, </a:t>
            </a:r>
            <a:r>
              <a:rPr lang="fr-FR" sz="1800" b="0" dirty="0" smtClean="0"/>
              <a:t>(comme par exemple,  </a:t>
            </a:r>
            <a:r>
              <a:rPr lang="fr-FR" sz="1800" b="0" dirty="0"/>
              <a:t>sur le champ du </a:t>
            </a:r>
            <a:r>
              <a:rPr lang="fr-FR" sz="1800" b="0" dirty="0" smtClean="0"/>
              <a:t>diabète) </a:t>
            </a:r>
            <a:r>
              <a:rPr lang="fr-FR" sz="1800" b="0" dirty="0"/>
              <a:t>mais les améliorations </a:t>
            </a:r>
            <a:r>
              <a:rPr lang="fr-FR" sz="1800" b="0" dirty="0" smtClean="0"/>
              <a:t>sont réelles.</a:t>
            </a:r>
          </a:p>
          <a:p>
            <a:pPr marL="342900" indent="-342900" algn="just">
              <a:spcAft>
                <a:spcPts val="600"/>
              </a:spcAft>
              <a:buFont typeface="Wingdings" panose="05000000000000000000" pitchFamily="2" charset="2"/>
              <a:buChar char="§"/>
            </a:pPr>
            <a:endParaRPr lang="fr-FR" sz="1800" b="0" dirty="0" smtClean="0"/>
          </a:p>
          <a:p>
            <a:pPr marL="342900" indent="-342900" algn="just">
              <a:spcAft>
                <a:spcPts val="600"/>
              </a:spcAft>
              <a:buFont typeface="Wingdings" panose="05000000000000000000" pitchFamily="2" charset="2"/>
              <a:buChar char="§"/>
            </a:pPr>
            <a:r>
              <a:rPr lang="fr-FR" sz="1800" b="0" dirty="0" smtClean="0"/>
              <a:t>En outre le principe de fongibilité asymétrique a permis de sanctuariser les crédits qui lui étaient dédiés. Cependant l’enveloppe globale n’a pas augmenté.</a:t>
            </a:r>
          </a:p>
          <a:p>
            <a:pPr marL="342900" indent="-342900" algn="just">
              <a:spcAft>
                <a:spcPts val="600"/>
              </a:spcAf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800" b="0" dirty="0" smtClean="0"/>
              <a:t>La prévention a dès lors infusé assez largement au travers de nombreuses actions.</a:t>
            </a:r>
          </a:p>
          <a:p>
            <a:pPr marL="844550" lvl="1" indent="-285750" algn="just">
              <a:lnSpc>
                <a:spcPct val="120000"/>
              </a:lnSpc>
              <a:buFont typeface="Arial" panose="020B0604020202020204" pitchFamily="34" charset="0"/>
              <a:buChar char="•"/>
            </a:pPr>
            <a:r>
              <a:rPr lang="fr-FR" sz="1400" b="0" dirty="0" smtClean="0"/>
              <a:t>Des actions portées par l’IREPS </a:t>
            </a:r>
          </a:p>
          <a:p>
            <a:pPr marL="844550" lvl="1" indent="-285750" algn="just">
              <a:lnSpc>
                <a:spcPct val="120000"/>
              </a:lnSpc>
              <a:buFont typeface="Arial" panose="020B0604020202020204" pitchFamily="34" charset="0"/>
              <a:buChar char="•"/>
            </a:pPr>
            <a:r>
              <a:rPr lang="fr-FR" sz="1400" b="0" dirty="0" smtClean="0"/>
              <a:t>Des </a:t>
            </a:r>
            <a:r>
              <a:rPr lang="fr-FR" sz="1400" b="0" dirty="0"/>
              <a:t>conférences </a:t>
            </a:r>
            <a:r>
              <a:rPr lang="fr-FR" sz="1400" b="0" dirty="0" smtClean="0"/>
              <a:t>santé</a:t>
            </a:r>
            <a:endParaRPr lang="fr-FR" sz="1400" b="0" dirty="0"/>
          </a:p>
          <a:p>
            <a:pPr marL="844550" lvl="1" indent="-285750" algn="just">
              <a:buFont typeface="Arial" panose="020B0604020202020204" pitchFamily="34" charset="0"/>
              <a:buChar char="•"/>
            </a:pPr>
            <a:r>
              <a:rPr lang="fr-FR" sz="1400" b="0" dirty="0"/>
              <a:t>A Mayotte, le PRS a contribué à dynamiser les échanges entre les acteurs porteurs d’actions de prévention </a:t>
            </a:r>
            <a:endParaRPr lang="fr-FR" sz="1400" b="0" dirty="0" smtClean="0"/>
          </a:p>
          <a:p>
            <a:pPr marL="844550" lvl="1" indent="-285750" algn="just">
              <a:buFont typeface="Arial" panose="020B0604020202020204" pitchFamily="34" charset="0"/>
              <a:buChar char="•"/>
            </a:pPr>
            <a:r>
              <a:rPr lang="fr-FR" sz="1400" b="0" dirty="0" smtClean="0"/>
              <a:t>A l’inverse, les réseaux ont dû abandonner leurs interventions en matière d’éducation thérapeutique</a:t>
            </a:r>
            <a:endParaRPr lang="fr-FR" sz="1400" b="0" dirty="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favorisé une diversité des actions de prévention, de dépistage et d'éducation thérapeutique ?</a:t>
            </a:r>
          </a:p>
        </p:txBody>
      </p:sp>
      <p:sp>
        <p:nvSpPr>
          <p:cNvPr id="6" name="Titre 1"/>
          <p:cNvSpPr txBox="1">
            <a:spLocks/>
          </p:cNvSpPr>
          <p:nvPr/>
        </p:nvSpPr>
        <p:spPr>
          <a:xfrm rot="16200000">
            <a:off x="-1860308" y="3717031"/>
            <a:ext cx="4464496" cy="720081"/>
          </a:xfrm>
          <a:prstGeom prst="rect">
            <a:avLst/>
          </a:prstGeom>
          <a:solidFill>
            <a:schemeClr val="bg2">
              <a:lumMod val="90000"/>
            </a:schemeClr>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DEPLOIEMENT ET MISE EN OEUVRE</a:t>
            </a:r>
            <a:endParaRPr lang="fr-FR" sz="2000" dirty="0"/>
          </a:p>
        </p:txBody>
      </p:sp>
    </p:spTree>
    <p:extLst>
      <p:ext uri="{BB962C8B-B14F-4D97-AF65-F5344CB8AC3E}">
        <p14:creationId xmlns:p14="http://schemas.microsoft.com/office/powerpoint/2010/main" val="3845700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500"/>
                                        <p:tgtEl>
                                          <p:spTgt spid="3">
                                            <p:txEl>
                                              <p:pRg st="5" end="5"/>
                                            </p:txEl>
                                          </p:spTgt>
                                        </p:tgtEl>
                                      </p:cBhvr>
                                    </p:animEffect>
                                  </p:childTnLst>
                                </p:cTn>
                              </p:par>
                              <p:par>
                                <p:cTn id="21" presetID="22" presetClass="entr" presetSubtype="8"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left)">
                                      <p:cBhvr>
                                        <p:cTn id="23" dur="500"/>
                                        <p:tgtEl>
                                          <p:spTgt spid="3">
                                            <p:txEl>
                                              <p:pRg st="6" end="6"/>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left)">
                                      <p:cBhvr>
                                        <p:cTn id="26" dur="500"/>
                                        <p:tgtEl>
                                          <p:spTgt spid="3">
                                            <p:txEl>
                                              <p:pRg st="7" end="7"/>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ipe(left)">
                                      <p:cBhvr>
                                        <p:cTn id="2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Une </a:t>
            </a:r>
            <a:r>
              <a:rPr lang="fr-FR" sz="1800" dirty="0"/>
              <a:t>fonction observation qui doit continuer à être sollicitée </a:t>
            </a:r>
            <a:r>
              <a:rPr lang="fr-FR" sz="1800" dirty="0" smtClean="0"/>
              <a:t>car les usages en sont bénéfiques pour faire évoluer les projets portés par l’Agence comme par les acteurs de terrain.</a:t>
            </a:r>
          </a:p>
          <a:p>
            <a:pPr algn="just">
              <a:buClr>
                <a:srgbClr val="669900"/>
              </a:buClr>
              <a:buFont typeface="Wingdings" panose="05000000000000000000" pitchFamily="2" charset="2"/>
              <a:buChar char="Ü"/>
            </a:pPr>
            <a:r>
              <a:rPr lang="fr-FR" sz="1800" dirty="0" smtClean="0"/>
              <a:t>La </a:t>
            </a:r>
            <a:r>
              <a:rPr lang="fr-FR" sz="1800" dirty="0"/>
              <a:t>structuration d’un document autour de la thématique de prévention doit être approfondie. Celle-ci ne peut se retrouver uniquement dans un schéma mais doit infuser le PRS dans son intégralité. La prévention doit constituer plus un réflexe, un souci permanent, qu’une déclinaison d’actions spécifiques. </a:t>
            </a:r>
            <a:endParaRPr lang="fr-FR" sz="1800" dirty="0" smtClean="0"/>
          </a:p>
          <a:p>
            <a:pPr marL="0" indent="0" algn="just">
              <a:buClr>
                <a:srgbClr val="669900"/>
              </a:buClr>
              <a:buNone/>
            </a:pPr>
            <a:endParaRPr lang="fr-FR" sz="18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31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limites méthodologiques</a:t>
            </a:r>
            <a:endParaRPr lang="fr-FR" dirty="0"/>
          </a:p>
        </p:txBody>
      </p:sp>
      <p:sp>
        <p:nvSpPr>
          <p:cNvPr id="3" name="Espace réservé du contenu 2"/>
          <p:cNvSpPr>
            <a:spLocks noGrp="1"/>
          </p:cNvSpPr>
          <p:nvPr>
            <p:ph idx="1"/>
          </p:nvPr>
        </p:nvSpPr>
        <p:spPr>
          <a:xfrm>
            <a:off x="1166747" y="1421406"/>
            <a:ext cx="6984776" cy="5142868"/>
          </a:xfrm>
        </p:spPr>
        <p:txBody>
          <a:bodyPr>
            <a:normAutofit fontScale="92500" lnSpcReduction="20000"/>
          </a:bodyPr>
          <a:lstStyle/>
          <a:p>
            <a:pPr marL="0" indent="0">
              <a:buNone/>
            </a:pPr>
            <a:r>
              <a:rPr lang="fr-FR" dirty="0" smtClean="0"/>
              <a:t>Des difficultés à identifier des agents ou acteurs ayant participé directement à l’élaboration du PRS</a:t>
            </a:r>
          </a:p>
          <a:p>
            <a:pPr marL="0" indent="0">
              <a:buNone/>
            </a:pPr>
            <a:endParaRPr lang="fr-FR" dirty="0" smtClean="0"/>
          </a:p>
          <a:p>
            <a:pPr marL="0" indent="0">
              <a:buNone/>
            </a:pPr>
            <a:r>
              <a:rPr lang="fr-FR" dirty="0" smtClean="0"/>
              <a:t>Une mémoire collective qu’il n’est pas toujours aisé de reconstituer</a:t>
            </a:r>
          </a:p>
          <a:p>
            <a:pPr marL="0" indent="0">
              <a:buNone/>
            </a:pPr>
            <a:endParaRPr lang="fr-FR" dirty="0" smtClean="0"/>
          </a:p>
          <a:p>
            <a:pPr marL="0" indent="0">
              <a:buNone/>
            </a:pPr>
            <a:r>
              <a:rPr lang="fr-FR" dirty="0" smtClean="0"/>
              <a:t>Un effort constant pour demeurer dans le cadre de l’exercice demandé</a:t>
            </a:r>
          </a:p>
          <a:p>
            <a:pPr marL="0" indent="0">
              <a:buNone/>
            </a:pPr>
            <a:endParaRPr lang="fr-FR" dirty="0" smtClean="0"/>
          </a:p>
          <a:p>
            <a:pPr marL="0" indent="0">
              <a:buNone/>
            </a:pPr>
            <a:r>
              <a:rPr lang="fr-FR" dirty="0" smtClean="0"/>
              <a:t>Des jugements évaluatifs par nature subjectifs</a:t>
            </a:r>
          </a:p>
          <a:p>
            <a:pPr marL="0" indent="0">
              <a:buNone/>
            </a:pPr>
            <a:endParaRPr lang="fr-FR" dirty="0" smtClean="0"/>
          </a:p>
          <a:p>
            <a:pPr marL="0" indent="0">
              <a:buNone/>
            </a:pPr>
            <a:r>
              <a:rPr lang="fr-FR" dirty="0" smtClean="0"/>
              <a:t>Les </a:t>
            </a:r>
            <a:r>
              <a:rPr lang="fr-FR" dirty="0"/>
              <a:t>réponses apportées aux questions évaluatives sont également dépendantes des fonctions de nos </a:t>
            </a:r>
            <a:r>
              <a:rPr lang="fr-FR" dirty="0" smtClean="0"/>
              <a:t>interlocuteurs</a:t>
            </a:r>
          </a:p>
          <a:p>
            <a:pPr marL="0" indent="0">
              <a:buNone/>
            </a:pPr>
            <a:endParaRPr lang="fr-FR" dirty="0"/>
          </a:p>
          <a:p>
            <a:pPr marL="0" indent="0">
              <a:buNone/>
            </a:pPr>
            <a:r>
              <a:rPr lang="fr-FR" dirty="0" smtClean="0"/>
              <a:t>Il </a:t>
            </a:r>
            <a:r>
              <a:rPr lang="fr-FR" dirty="0"/>
              <a:t>est donc tout à fait possible que certaines actions phares ne soient pas </a:t>
            </a:r>
            <a:r>
              <a:rPr lang="fr-FR" dirty="0" smtClean="0"/>
              <a:t>citées</a:t>
            </a:r>
          </a:p>
          <a:p>
            <a:pPr marL="0" indent="0">
              <a:buNone/>
            </a:pPr>
            <a:endParaRPr lang="fr-FR" dirty="0" smtClean="0"/>
          </a:p>
          <a:p>
            <a:pPr marL="0" indent="0">
              <a:buNone/>
            </a:pPr>
            <a:r>
              <a:rPr lang="fr-FR" dirty="0"/>
              <a:t>Des éléments quantitatifs peu nombreux car peu </a:t>
            </a:r>
            <a:r>
              <a:rPr lang="fr-FR" dirty="0" smtClean="0"/>
              <a:t>disponibles.</a:t>
            </a:r>
          </a:p>
          <a:p>
            <a:pPr marL="0" indent="0">
              <a:buNone/>
            </a:pPr>
            <a:endParaRPr lang="fr-FR" dirty="0"/>
          </a:p>
          <a:p>
            <a:pPr marL="0" indent="0">
              <a:buNone/>
            </a:pPr>
            <a:r>
              <a:rPr lang="fr-FR" dirty="0" smtClean="0"/>
              <a:t>Ce </a:t>
            </a:r>
            <a:r>
              <a:rPr lang="fr-FR" dirty="0"/>
              <a:t>document ne doit surtout pas être considéré comme étant gravé dans le marbre</a:t>
            </a:r>
            <a:endParaRPr lang="fr-FR" dirty="0" smtClean="0"/>
          </a:p>
          <a:p>
            <a:pPr marL="0" indent="0">
              <a:buNone/>
            </a:pPr>
            <a:endParaRPr lang="fr-FR" dirty="0" smtClean="0"/>
          </a:p>
          <a:p>
            <a:endParaRPr lang="fr-FR" dirty="0"/>
          </a:p>
        </p:txBody>
      </p:sp>
      <p:sp>
        <p:nvSpPr>
          <p:cNvPr id="5" name="AutoShape 4" descr="Afficher l'image d'origine"/>
          <p:cNvSpPr>
            <a:spLocks noChangeAspect="1" noChangeArrowheads="1"/>
          </p:cNvSpPr>
          <p:nvPr/>
        </p:nvSpPr>
        <p:spPr bwMode="auto">
          <a:xfrm>
            <a:off x="155575" y="-990600"/>
            <a:ext cx="2066925" cy="2066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14847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6305" y="2145069"/>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8725" y="2750030"/>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6305" y="3236845"/>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8037" y="3756549"/>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2659" y="4420861"/>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63646" y="51790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71600" y="5753533"/>
            <a:ext cx="236291" cy="236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526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fontScale="85000" lnSpcReduction="10000"/>
          </a:bodyPr>
          <a:lstStyle/>
          <a:p>
            <a:pPr marL="342900" indent="-342900" algn="just">
              <a:spcAft>
                <a:spcPts val="600"/>
              </a:spcAft>
              <a:buFont typeface="Wingdings" panose="05000000000000000000" pitchFamily="2" charset="2"/>
              <a:buChar char="§"/>
            </a:pPr>
            <a:r>
              <a:rPr lang="fr-FR" sz="1800" b="0" dirty="0"/>
              <a:t>De nombreuses actions </a:t>
            </a:r>
            <a:r>
              <a:rPr lang="fr-FR" sz="1800" b="0" dirty="0" smtClean="0"/>
              <a:t>ont </a:t>
            </a:r>
            <a:r>
              <a:rPr lang="fr-FR" sz="1800" b="0" dirty="0"/>
              <a:t>favorisé </a:t>
            </a:r>
            <a:r>
              <a:rPr lang="fr-FR" sz="1800" b="0" dirty="0" smtClean="0"/>
              <a:t>l’accès </a:t>
            </a:r>
            <a:r>
              <a:rPr lang="fr-FR" sz="1800" b="0" dirty="0"/>
              <a:t>aux </a:t>
            </a:r>
            <a:r>
              <a:rPr lang="fr-FR" sz="1800" b="0" dirty="0" smtClean="0"/>
              <a:t>soins </a:t>
            </a:r>
            <a:endParaRPr lang="fr-FR" sz="1800" b="0" dirty="0"/>
          </a:p>
          <a:p>
            <a:pPr marL="844550" lvl="1" indent="-285750" algn="just">
              <a:buFont typeface="Arial" panose="020B0604020202020204" pitchFamily="34" charset="0"/>
              <a:buChar char="•"/>
            </a:pPr>
            <a:r>
              <a:rPr lang="fr-FR" sz="1400" b="0" dirty="0" smtClean="0"/>
              <a:t>Certains </a:t>
            </a:r>
            <a:r>
              <a:rPr lang="fr-FR" sz="1400" b="0" dirty="0"/>
              <a:t>indicateurs mettent en exergue </a:t>
            </a:r>
            <a:r>
              <a:rPr lang="fr-FR" sz="1400" dirty="0"/>
              <a:t>l’effectivité du déploiement des </a:t>
            </a:r>
            <a:r>
              <a:rPr lang="fr-FR" sz="1400" dirty="0" smtClean="0"/>
              <a:t>actions</a:t>
            </a:r>
          </a:p>
          <a:p>
            <a:pPr marL="844550" lvl="1" indent="-285750" algn="just">
              <a:buFont typeface="Arial" panose="020B0604020202020204" pitchFamily="34" charset="0"/>
              <a:buChar char="•"/>
            </a:pPr>
            <a:endParaRPr lang="fr-FR" sz="1400" b="0" dirty="0"/>
          </a:p>
          <a:p>
            <a:pPr marL="844550" lvl="1" indent="-285750" algn="just">
              <a:buFont typeface="Arial" panose="020B0604020202020204" pitchFamily="34" charset="0"/>
              <a:buChar char="•"/>
            </a:pPr>
            <a:r>
              <a:rPr lang="fr-FR" sz="1400" b="0" dirty="0"/>
              <a:t>Le PRS a par ailleurs permis </a:t>
            </a:r>
            <a:r>
              <a:rPr lang="fr-FR" sz="1400" dirty="0"/>
              <a:t>l’émergence de nouveaux </a:t>
            </a:r>
            <a:r>
              <a:rPr lang="fr-FR" sz="1400" dirty="0" smtClean="0"/>
              <a:t>outils </a:t>
            </a:r>
            <a:r>
              <a:rPr lang="fr-FR" sz="1400" b="0" dirty="0"/>
              <a:t>en faveur de l’accès à la </a:t>
            </a:r>
            <a:r>
              <a:rPr lang="fr-FR" sz="1400" b="0" dirty="0" smtClean="0"/>
              <a:t>santé dans une logique territoriale. </a:t>
            </a:r>
          </a:p>
          <a:p>
            <a:pPr marL="844550" lvl="1" indent="-285750" algn="just">
              <a:buFont typeface="Arial" panose="020B0604020202020204" pitchFamily="34" charset="0"/>
              <a:buChar char="•"/>
            </a:pPr>
            <a:endParaRPr lang="fr-FR" sz="1400" b="0" dirty="0"/>
          </a:p>
          <a:p>
            <a:pPr marL="844550" lvl="1" indent="-285750" algn="just">
              <a:spcAft>
                <a:spcPts val="600"/>
              </a:spcAft>
              <a:buFont typeface="Arial" panose="020B0604020202020204" pitchFamily="34" charset="0"/>
              <a:buChar char="•"/>
            </a:pPr>
            <a:r>
              <a:rPr lang="fr-FR" sz="1400" b="0" dirty="0"/>
              <a:t>Les </a:t>
            </a:r>
            <a:r>
              <a:rPr lang="fr-FR" sz="1400" dirty="0"/>
              <a:t>permanences et dispensaires, les centres de consultation comme les Centres médico psychologiques</a:t>
            </a:r>
            <a:r>
              <a:rPr lang="fr-FR" sz="1400" b="0" dirty="0"/>
              <a:t>, sont régulièrement cités par les acteurs comme ayant joué un rôle important pour l’accès aux soins. </a:t>
            </a:r>
            <a:endParaRPr lang="fr-FR" sz="1400" b="0" dirty="0" smtClean="0"/>
          </a:p>
          <a:p>
            <a:pPr marL="844550" lvl="1" indent="-285750" algn="just">
              <a:spcAft>
                <a:spcPts val="600"/>
              </a:spcAft>
              <a:buFont typeface="Arial" panose="020B0604020202020204" pitchFamily="34" charset="0"/>
              <a:buChar char="•"/>
            </a:pPr>
            <a:r>
              <a:rPr lang="fr-FR" sz="1400" b="0" dirty="0" smtClean="0"/>
              <a:t>Le </a:t>
            </a:r>
            <a:r>
              <a:rPr lang="fr-FR" sz="1400" b="0" dirty="0"/>
              <a:t>PRS a permis, en 2016, la mise en place d’une </a:t>
            </a:r>
            <a:r>
              <a:rPr lang="fr-FR" sz="1400" dirty="0"/>
              <a:t>plateforme territoriale d’appui</a:t>
            </a:r>
            <a:r>
              <a:rPr lang="fr-FR" sz="1400" b="0" dirty="0"/>
              <a:t>, qui a encouragé l’accès de la population aux soins de premier recours.</a:t>
            </a:r>
          </a:p>
          <a:p>
            <a:pPr marL="844550" lvl="1" indent="-285750" algn="just">
              <a:spcAft>
                <a:spcPts val="600"/>
              </a:spcAft>
              <a:buFont typeface="Arial" panose="020B0604020202020204" pitchFamily="34" charset="0"/>
              <a:buChar char="•"/>
            </a:pPr>
            <a:r>
              <a:rPr lang="fr-FR" sz="1400" b="0" dirty="0"/>
              <a:t>Les populations défavorisées ont été délibérément ciblées dans un certain nombre d’actions du </a:t>
            </a:r>
            <a:r>
              <a:rPr lang="fr-FR" sz="1400" b="0" dirty="0" smtClean="0"/>
              <a:t>PRS</a:t>
            </a:r>
            <a:r>
              <a:rPr lang="fr-FR" sz="1400" b="0" dirty="0"/>
              <a:t>.</a:t>
            </a:r>
          </a:p>
          <a:p>
            <a:pPr marL="844550" lvl="1" indent="-285750" algn="just">
              <a:spcAft>
                <a:spcPts val="600"/>
              </a:spcAft>
              <a:buFont typeface="Arial" panose="020B0604020202020204" pitchFamily="34" charset="0"/>
              <a:buChar char="•"/>
            </a:pPr>
            <a:r>
              <a:rPr lang="fr-FR" sz="1400" b="0" dirty="0"/>
              <a:t>Sur la Réunion, des actions importantes ont été réalisées sur les maladies chroniques et le diabète (mise en œuvre du plan diabète par exemple). </a:t>
            </a:r>
            <a:r>
              <a:rPr lang="fr-FR" sz="1400" dirty="0"/>
              <a:t>Des Maisons et pôles de santé </a:t>
            </a:r>
            <a:r>
              <a:rPr lang="fr-FR" sz="1400" b="0" dirty="0"/>
              <a:t>sont en cours de développement (7 MSP à la Réunion et 3 en projet ; aucune à Mayotte). Un </a:t>
            </a:r>
            <a:r>
              <a:rPr lang="fr-FR" sz="1400" dirty="0"/>
              <a:t>Pacte territoire Santé </a:t>
            </a:r>
            <a:r>
              <a:rPr lang="fr-FR" sz="1400" b="0" dirty="0"/>
              <a:t>a été lancé afin de réduire les ISTS en favorisant l’installation de médecins dans des zones en risque de </a:t>
            </a:r>
            <a:r>
              <a:rPr lang="fr-FR" sz="1400" b="0" dirty="0" smtClean="0"/>
              <a:t>désertification</a:t>
            </a:r>
          </a:p>
          <a:p>
            <a:pPr marL="844550" lvl="1" indent="-285750" algn="just">
              <a:spcAft>
                <a:spcPts val="600"/>
              </a:spcAft>
              <a:buFont typeface="Arial" panose="020B0604020202020204" pitchFamily="34" charset="0"/>
              <a:buChar char="•"/>
            </a:pPr>
            <a:r>
              <a:rPr lang="fr-FR" sz="1400" b="0" dirty="0"/>
              <a:t>Sur Mayotte, les acteurs ont constaté une meilleure prise en charge psychologique, ainsi qu’un renforcement des capacités du CHM. La prise en charge gratuite aux urgences et dans les dispensaires permet aux populations défavorisées d’accéder aux soins</a:t>
            </a:r>
            <a:r>
              <a:rPr lang="fr-FR" sz="1400" b="0" dirty="0" smtClean="0"/>
              <a:t>.</a:t>
            </a:r>
          </a:p>
          <a:p>
            <a:pPr marL="844550" lvl="1" indent="-285750" algn="just">
              <a:spcAft>
                <a:spcPts val="600"/>
              </a:spcAft>
              <a:buFont typeface="Arial" panose="020B0604020202020204" pitchFamily="34" charset="0"/>
              <a:buChar char="•"/>
            </a:pPr>
            <a:r>
              <a:rPr lang="fr-FR" sz="1400" b="0" dirty="0"/>
              <a:t>Entre les deux îles, la </a:t>
            </a:r>
            <a:r>
              <a:rPr lang="fr-FR" sz="1400" dirty="0"/>
              <a:t>coopération régionale </a:t>
            </a:r>
            <a:r>
              <a:rPr lang="fr-FR" sz="1400" b="0" dirty="0"/>
              <a:t>améliore notablement l’accès aux soins des usagers : ouverture de SAS, projets de réadaptation et coopérations médicales ente le CHU et le CHM (dans le cadre du GHT, sur la santé mentale par exemple).</a:t>
            </a:r>
          </a:p>
          <a:p>
            <a:pPr marL="844550" lvl="1" indent="-285750" algn="just">
              <a:spcAft>
                <a:spcPts val="600"/>
              </a:spcAf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54189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left)">
                                      <p:cBhvr>
                                        <p:cTn id="10" dur="500"/>
                                        <p:tgtEl>
                                          <p:spTgt spid="3">
                                            <p:txEl>
                                              <p:pRg st="3" end="3"/>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left)">
                                      <p:cBhvr>
                                        <p:cTn id="13" dur="500"/>
                                        <p:tgtEl>
                                          <p:spTgt spid="3">
                                            <p:txEl>
                                              <p:pRg st="5" end="5"/>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ipe(left)">
                                      <p:cBhvr>
                                        <p:cTn id="19" dur="500"/>
                                        <p:tgtEl>
                                          <p:spTgt spid="3">
                                            <p:txEl>
                                              <p:pRg st="7" end="7"/>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left)">
                                      <p:cBhvr>
                                        <p:cTn id="22" dur="500"/>
                                        <p:tgtEl>
                                          <p:spTgt spid="3">
                                            <p:txEl>
                                              <p:pRg st="8" end="8"/>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wipe(left)">
                                      <p:cBhvr>
                                        <p:cTn id="25" dur="500"/>
                                        <p:tgtEl>
                                          <p:spTgt spid="3">
                                            <p:txEl>
                                              <p:pRg st="9" end="9"/>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Effect transition="in" filter="wipe(left)">
                                      <p:cBhvr>
                                        <p:cTn id="28"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Des actions efficaces pour l’accès à la santé</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800" b="0" dirty="0" smtClean="0"/>
              <a:t>Mais des limites demeurent</a:t>
            </a:r>
          </a:p>
          <a:p>
            <a:pPr marL="342900" indent="-342900" algn="just">
              <a:buFont typeface="Wingdings" panose="05000000000000000000" pitchFamily="2" charset="2"/>
              <a:buChar char="§"/>
            </a:pPr>
            <a:endParaRPr lang="fr-FR" sz="1800" b="0" dirty="0" smtClean="0"/>
          </a:p>
          <a:p>
            <a:pPr marL="844550" lvl="1" indent="-285750" algn="just">
              <a:buFont typeface="Arial" panose="020B0604020202020204" pitchFamily="34" charset="0"/>
              <a:buChar char="•"/>
            </a:pPr>
            <a:r>
              <a:rPr lang="fr-FR" sz="1400" b="0" dirty="0" smtClean="0"/>
              <a:t>Le </a:t>
            </a:r>
            <a:r>
              <a:rPr lang="fr-FR" sz="1400" dirty="0" smtClean="0"/>
              <a:t>déficit des médecins </a:t>
            </a:r>
            <a:r>
              <a:rPr lang="fr-FR" sz="1400" b="0" dirty="0" smtClean="0"/>
              <a:t>libéraux continue d’être important et les départs à la retraite ne semblent pas compensés. </a:t>
            </a:r>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En matière de réduction des ISTS, deux déterminants de santé fondamentaux limitent les effets des politiques menées par l’ARS : la </a:t>
            </a:r>
            <a:r>
              <a:rPr lang="fr-FR" sz="1400" dirty="0" smtClean="0"/>
              <a:t>précarité sociale et l’illettrisme</a:t>
            </a:r>
            <a:r>
              <a:rPr lang="fr-FR" sz="1400" b="0" dirty="0" smtClean="0"/>
              <a:t>.</a:t>
            </a:r>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dirty="0"/>
              <a:t>L’absence de CMU-C </a:t>
            </a:r>
            <a:r>
              <a:rPr lang="fr-FR" sz="1400" b="0" dirty="0"/>
              <a:t>à Mayotte </a:t>
            </a:r>
            <a:r>
              <a:rPr lang="fr-FR" sz="1400" b="0" dirty="0" smtClean="0"/>
              <a:t>freine </a:t>
            </a:r>
            <a:r>
              <a:rPr lang="fr-FR" sz="1400" b="0" dirty="0"/>
              <a:t>considérablement le développement du secteur de santé libéral, ce qui contribue à la saturation du système hospitalier et participe d’une situation particulièrement inquiétante en terme d’accès aux soins</a:t>
            </a:r>
          </a:p>
          <a:p>
            <a:pPr marL="901700" lvl="1" indent="-342900" algn="just">
              <a:buFont typeface="Wingdings" panose="05000000000000000000" pitchFamily="2" charset="2"/>
              <a:buChar char="§"/>
            </a:pPr>
            <a:endParaRPr lang="fr-FR" sz="1400" b="0" dirty="0" smtClean="0"/>
          </a:p>
          <a:p>
            <a:pPr marL="0" indent="0" algn="just">
              <a:buNone/>
            </a:pPr>
            <a:endParaRPr lang="fr-FR" sz="18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Le PRS </a:t>
            </a:r>
            <a:r>
              <a:rPr lang="fr-FR" sz="1200" dirty="0" smtClean="0"/>
              <a:t>at-il </a:t>
            </a:r>
            <a:r>
              <a:rPr lang="fr-FR" sz="1200" dirty="0"/>
              <a:t>permis l’accès à la santé des populations défavorisées (accès à la prévention et aux soins de premier recours) ? Dans quelle mesure des outils ont été déployés pour favoriser l'accès aux soins ? Quelles sont les actions phares marquant la contribution du PRS à l'amélioration de l'état de santé de la population et à la réduction des ISTS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216667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left)">
                                      <p:cBhvr>
                                        <p:cTn id="10" dur="500"/>
                                        <p:tgtEl>
                                          <p:spTgt spid="3">
                                            <p:txEl>
                                              <p:pRg st="3" end="3"/>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left)">
                                      <p:cBhvr>
                                        <p:cTn id="13" dur="500"/>
                                        <p:tgtEl>
                                          <p:spTgt spid="3">
                                            <p:txEl>
                                              <p:pRg st="5" end="5"/>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wipe(left)">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Des actions de coopération et de coordination renforcées en faveur de la continuité des parcours</a:t>
            </a:r>
            <a:endParaRPr lang="fr-FR" dirty="0"/>
          </a:p>
        </p:txBody>
      </p:sp>
      <p:sp>
        <p:nvSpPr>
          <p:cNvPr id="3" name="Espace réservé du contenu 2"/>
          <p:cNvSpPr>
            <a:spLocks noGrp="1"/>
          </p:cNvSpPr>
          <p:nvPr>
            <p:ph idx="1"/>
          </p:nvPr>
        </p:nvSpPr>
        <p:spPr>
          <a:xfrm>
            <a:off x="827585" y="1844824"/>
            <a:ext cx="8136903" cy="4494796"/>
          </a:xfrm>
        </p:spPr>
        <p:txBody>
          <a:bodyPr>
            <a:normAutofit fontScale="92500" lnSpcReduction="20000"/>
          </a:bodyPr>
          <a:lstStyle/>
          <a:p>
            <a:pPr marL="342900" indent="-342900" algn="just">
              <a:buFont typeface="Wingdings" panose="05000000000000000000" pitchFamily="2" charset="2"/>
              <a:buChar char="§"/>
            </a:pPr>
            <a:r>
              <a:rPr lang="fr-FR" sz="1500" b="0" dirty="0"/>
              <a:t>Un impact relatif en matière de coordination des politiques </a:t>
            </a:r>
            <a:r>
              <a:rPr lang="fr-FR" sz="1500" b="0" dirty="0" smtClean="0"/>
              <a:t>publiques</a:t>
            </a:r>
          </a:p>
          <a:p>
            <a:pPr marL="342900" indent="-342900" algn="just">
              <a:buFont typeface="Wingdings" panose="05000000000000000000" pitchFamily="2" charset="2"/>
              <a:buChar char="§"/>
            </a:pPr>
            <a:endParaRPr lang="fr-FR" sz="1800" b="0" dirty="0"/>
          </a:p>
          <a:p>
            <a:pPr marL="844550" lvl="1" indent="-285750" algn="just">
              <a:buFont typeface="Arial" panose="020B0604020202020204" pitchFamily="34" charset="0"/>
              <a:buChar char="•"/>
            </a:pPr>
            <a:r>
              <a:rPr lang="fr-FR" sz="1400" b="0" dirty="0"/>
              <a:t>Le PRS a eu un impact important sur l’identification de l’ARS comme un partenaire majeur de la politique de santé.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Mais </a:t>
            </a:r>
            <a:r>
              <a:rPr lang="fr-FR" sz="1400" b="0" dirty="0"/>
              <a:t>le principal outil de coordination des politiques publiques, </a:t>
            </a:r>
            <a:r>
              <a:rPr lang="fr-FR" sz="1400" dirty="0" smtClean="0"/>
              <a:t>la </a:t>
            </a:r>
            <a:r>
              <a:rPr lang="fr-FR" sz="1400" dirty="0"/>
              <a:t>CCPP n’a jamais réussi à trouver son rythme </a:t>
            </a:r>
            <a:r>
              <a:rPr lang="fr-FR" sz="1400" b="0" dirty="0"/>
              <a:t>de croisière. </a:t>
            </a:r>
            <a:endParaRPr lang="fr-FR" sz="1400" b="0" dirty="0" smtClean="0"/>
          </a:p>
          <a:p>
            <a:pPr marL="844550" lvl="1" indent="-285750" algn="just">
              <a:buFont typeface="Arial" panose="020B0604020202020204" pitchFamily="34" charset="0"/>
              <a:buChar char="•"/>
            </a:pPr>
            <a:endParaRPr lang="fr-FR" sz="1400" b="0" dirty="0"/>
          </a:p>
          <a:p>
            <a:pPr marL="844550" lvl="1" indent="-285750" algn="just">
              <a:buFont typeface="Arial" panose="020B0604020202020204" pitchFamily="34" charset="0"/>
              <a:buChar char="•"/>
            </a:pPr>
            <a:r>
              <a:rPr lang="fr-FR" sz="1400" b="0" dirty="0"/>
              <a:t>La coordination avec les Conseils départementaux est à renforcer, notamment dans l’articulation du PRS avec les schémas infrarégionaux.</a:t>
            </a:r>
          </a:p>
          <a:p>
            <a:pPr marL="342900" indent="-342900" algn="just">
              <a:buFont typeface="Wingdings" panose="05000000000000000000" pitchFamily="2" charset="2"/>
              <a:buChar char="§"/>
            </a:pPr>
            <a:endParaRPr lang="fr-FR" sz="1800" b="0" dirty="0" smtClean="0"/>
          </a:p>
          <a:p>
            <a:pPr marL="342900" indent="-342900" algn="just">
              <a:buFont typeface="Wingdings" panose="05000000000000000000" pitchFamily="2" charset="2"/>
              <a:buChar char="§"/>
            </a:pPr>
            <a:r>
              <a:rPr lang="fr-FR" sz="1500" b="0" dirty="0" smtClean="0"/>
              <a:t>La coordination et le décloisonnement sur les territoires est en revanche un souci permanent de l’ensemble des acteurs</a:t>
            </a:r>
          </a:p>
          <a:p>
            <a:pPr marL="342900" indent="-342900" algn="just">
              <a:buFont typeface="Wingdings" panose="05000000000000000000" pitchFamily="2" charset="2"/>
              <a:buChar char="§"/>
            </a:pPr>
            <a:endParaRPr lang="fr-FR" sz="1500" b="0" dirty="0" smtClean="0"/>
          </a:p>
          <a:p>
            <a:pPr marL="844550" lvl="1" indent="-285750" algn="just">
              <a:buFont typeface="Arial" panose="020B0604020202020204" pitchFamily="34" charset="0"/>
              <a:buChar char="•"/>
            </a:pPr>
            <a:r>
              <a:rPr lang="fr-FR" sz="1400" b="0" dirty="0" smtClean="0"/>
              <a:t>Certaines </a:t>
            </a:r>
            <a:r>
              <a:rPr lang="fr-FR" sz="1400" b="0" dirty="0"/>
              <a:t>actions phares ont pu être déployées </a:t>
            </a:r>
            <a:endParaRPr lang="fr-FR" sz="1400" b="0" dirty="0" smtClean="0"/>
          </a:p>
          <a:p>
            <a:pPr marL="844550" lvl="1" indent="-285750" algn="just">
              <a:buFont typeface="Arial" panose="020B0604020202020204" pitchFamily="34" charset="0"/>
              <a:buChar char="•"/>
            </a:pPr>
            <a:r>
              <a:rPr lang="fr-FR" sz="1400" b="0" dirty="0" smtClean="0"/>
              <a:t>On relève également, un </a:t>
            </a:r>
            <a:r>
              <a:rPr lang="fr-FR" sz="1400" b="0" dirty="0"/>
              <a:t>meilleur travail en réseau avec les médecins généralistes </a:t>
            </a:r>
            <a:r>
              <a:rPr lang="fr-FR" sz="1400" b="0" dirty="0" smtClean="0"/>
              <a:t>lesquels orientent plus </a:t>
            </a:r>
            <a:r>
              <a:rPr lang="fr-FR" sz="1400" b="0" dirty="0"/>
              <a:t>facilement les patients vers </a:t>
            </a:r>
            <a:r>
              <a:rPr lang="fr-FR" sz="1400" b="0" dirty="0" smtClean="0"/>
              <a:t>des </a:t>
            </a:r>
            <a:r>
              <a:rPr lang="fr-FR" sz="1400" b="0" dirty="0"/>
              <a:t>structures adaptées. </a:t>
            </a:r>
            <a:endParaRPr lang="fr-FR" sz="1400" b="0" dirty="0" smtClean="0"/>
          </a:p>
          <a:p>
            <a:pPr marL="844550" lvl="1" indent="-285750" algn="just">
              <a:buFont typeface="Arial" panose="020B0604020202020204" pitchFamily="34" charset="0"/>
              <a:buChar char="•"/>
            </a:pPr>
            <a:r>
              <a:rPr lang="fr-FR" sz="1400" b="0" dirty="0" smtClean="0"/>
              <a:t>La coordination entre le secteur sanitaire et le secteur médico-social passe aussi par le développement </a:t>
            </a:r>
            <a:r>
              <a:rPr lang="fr-FR" sz="1400" dirty="0" smtClean="0"/>
              <a:t>de l’accueil séquentiel entre les opérateurs</a:t>
            </a:r>
            <a:r>
              <a:rPr lang="fr-FR" sz="1400" b="0" dirty="0" smtClean="0"/>
              <a:t>. </a:t>
            </a:r>
            <a:r>
              <a:rPr lang="fr-FR" sz="1400" b="0" dirty="0"/>
              <a:t> </a:t>
            </a:r>
            <a:endParaRPr lang="fr-FR" sz="1400" b="0" dirty="0" smtClean="0"/>
          </a:p>
          <a:p>
            <a:pPr marL="844550" lvl="1" indent="-285750" algn="just">
              <a:buFont typeface="Arial" panose="020B0604020202020204" pitchFamily="34" charset="0"/>
              <a:buChar char="•"/>
            </a:pPr>
            <a:r>
              <a:rPr lang="fr-FR" sz="1400" b="0" dirty="0" smtClean="0"/>
              <a:t>Dans la même logique, on relève une structuration intéressante entre les secteurs de la santé mentale et celui de l’addictologie au travers de </a:t>
            </a:r>
            <a:r>
              <a:rPr lang="fr-FR" sz="1400" dirty="0" smtClean="0"/>
              <a:t>formations croisées </a:t>
            </a:r>
            <a:r>
              <a:rPr lang="fr-FR" sz="1400" b="0" dirty="0" smtClean="0"/>
              <a:t>entre professionnels. </a:t>
            </a:r>
          </a:p>
          <a:p>
            <a:pPr marL="844550" lvl="1" indent="-285750" algn="just">
              <a:buFont typeface="Arial" panose="020B0604020202020204" pitchFamily="34" charset="0"/>
              <a:buChar char="•"/>
            </a:pPr>
            <a:r>
              <a:rPr lang="fr-FR" sz="1400" b="0" dirty="0" smtClean="0"/>
              <a:t>Le </a:t>
            </a:r>
            <a:r>
              <a:rPr lang="fr-FR" sz="1400" b="0" dirty="0"/>
              <a:t>travail animé par les réseaux a également permis un décloisonnement entre les </a:t>
            </a:r>
            <a:r>
              <a:rPr lang="fr-FR" sz="1400" b="0" dirty="0" smtClean="0"/>
              <a:t>organisations. </a:t>
            </a:r>
            <a:endParaRPr lang="fr-FR" sz="1400" b="0" dirty="0"/>
          </a:p>
          <a:p>
            <a:pPr marL="844550" lvl="1" indent="-285750" algn="just">
              <a:buFont typeface="Arial" panose="020B0604020202020204" pitchFamily="34" charset="0"/>
              <a:buChar char="•"/>
            </a:pPr>
            <a:endParaRPr lang="fr-FR" sz="1400" b="0" dirty="0" smtClean="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052736"/>
            <a:ext cx="8352928" cy="72008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mis en place en coordination et concertation avec les partenaires ? Dans quelle mesure l'ARS a-t-elle structuré la coordination des politiques publiques </a:t>
            </a:r>
            <a:r>
              <a:rPr lang="fr-FR" sz="1200" dirty="0" smtClean="0"/>
              <a:t>?</a:t>
            </a:r>
            <a:r>
              <a:rPr lang="fr-FR" sz="1200" dirty="0"/>
              <a:t> Dans quelle mesure le PRS </a:t>
            </a:r>
            <a:r>
              <a:rPr lang="fr-FR" sz="1200" dirty="0" err="1"/>
              <a:t>a-t-il</a:t>
            </a:r>
            <a:r>
              <a:rPr lang="fr-FR" sz="1200" dirty="0"/>
              <a:t> favorisé la continuité des parcours et le décloisonnement des prises en charge entre les secteurs ambulatoire, hospitalier et médico-social ?</a:t>
            </a:r>
          </a:p>
          <a:p>
            <a:pPr algn="ctr"/>
            <a:endParaRPr lang="fr-FR" sz="1200" dirty="0"/>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9302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left)">
                                      <p:cBhvr>
                                        <p:cTn id="13" dur="500"/>
                                        <p:tgtEl>
                                          <p:spTgt spid="3">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wipe(left)">
                                      <p:cBhvr>
                                        <p:cTn id="21" dur="500"/>
                                        <p:tgtEl>
                                          <p:spTgt spid="3">
                                            <p:txEl>
                                              <p:pRg st="8" end="8"/>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wipe(left)">
                                      <p:cBhvr>
                                        <p:cTn id="24" dur="500"/>
                                        <p:tgtEl>
                                          <p:spTgt spid="3">
                                            <p:txEl>
                                              <p:pRg st="10" end="10"/>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wipe(left)">
                                      <p:cBhvr>
                                        <p:cTn id="27" dur="500"/>
                                        <p:tgtEl>
                                          <p:spTgt spid="3">
                                            <p:txEl>
                                              <p:pRg st="11" end="11"/>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wipe(left)">
                                      <p:cBhvr>
                                        <p:cTn id="30" dur="500"/>
                                        <p:tgtEl>
                                          <p:spTgt spid="3">
                                            <p:txEl>
                                              <p:pRg st="12" end="12"/>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animEffect transition="in" filter="wipe(left)">
                                      <p:cBhvr>
                                        <p:cTn id="33" dur="500"/>
                                        <p:tgtEl>
                                          <p:spTgt spid="3">
                                            <p:txEl>
                                              <p:pRg st="13" end="13"/>
                                            </p:txEl>
                                          </p:spTgt>
                                        </p:tgtEl>
                                      </p:cBhvr>
                                    </p:animEffect>
                                  </p:childTnLst>
                                </p:cTn>
                              </p:par>
                              <p:par>
                                <p:cTn id="34" presetID="22" presetClass="entr" presetSubtype="8" fill="hold" nodeType="withEffect">
                                  <p:stCondLst>
                                    <p:cond delay="0"/>
                                  </p:stCondLst>
                                  <p:childTnLst>
                                    <p:set>
                                      <p:cBhvr>
                                        <p:cTn id="35" dur="1" fill="hold">
                                          <p:stCondLst>
                                            <p:cond delay="0"/>
                                          </p:stCondLst>
                                        </p:cTn>
                                        <p:tgtEl>
                                          <p:spTgt spid="3">
                                            <p:txEl>
                                              <p:pRg st="14" end="14"/>
                                            </p:txEl>
                                          </p:spTgt>
                                        </p:tgtEl>
                                        <p:attrNameLst>
                                          <p:attrName>style.visibility</p:attrName>
                                        </p:attrNameLst>
                                      </p:cBhvr>
                                      <p:to>
                                        <p:strVal val="visible"/>
                                      </p:to>
                                    </p:set>
                                    <p:animEffect transition="in" filter="wipe(left)">
                                      <p:cBhvr>
                                        <p:cTn id="3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Des actions de coopération et de coordination renforcées en faveur de la continuité des parcours</a:t>
            </a:r>
          </a:p>
        </p:txBody>
      </p:sp>
      <p:sp>
        <p:nvSpPr>
          <p:cNvPr id="3" name="Espace réservé du contenu 2"/>
          <p:cNvSpPr>
            <a:spLocks noGrp="1"/>
          </p:cNvSpPr>
          <p:nvPr>
            <p:ph idx="1"/>
          </p:nvPr>
        </p:nvSpPr>
        <p:spPr>
          <a:xfrm>
            <a:off x="827585" y="1844824"/>
            <a:ext cx="8136903" cy="4494796"/>
          </a:xfrm>
        </p:spPr>
        <p:txBody>
          <a:bodyPr>
            <a:normAutofit fontScale="92500" lnSpcReduction="20000"/>
          </a:bodyPr>
          <a:lstStyle/>
          <a:p>
            <a:pPr marL="342900" indent="-342900" algn="just">
              <a:buFont typeface="Wingdings" panose="05000000000000000000" pitchFamily="2" charset="2"/>
              <a:buChar char="§"/>
            </a:pPr>
            <a:r>
              <a:rPr lang="fr-FR" sz="1600" b="0" dirty="0" smtClean="0"/>
              <a:t>Le secteur médico-social représente un segment important du travail de l’ARS autour du parcours des usagers. De nombreuses actions ont été mises en œuvre, visant notamment à faire émerger des structures adaptées de prise en charge. Mais toutes les ambitions du PRS n’ont pas pu être </a:t>
            </a:r>
            <a:r>
              <a:rPr lang="fr-FR" sz="1600" b="0" dirty="0" err="1" smtClean="0"/>
              <a:t>être</a:t>
            </a:r>
            <a:r>
              <a:rPr lang="fr-FR" sz="1600" b="0" dirty="0" smtClean="0"/>
              <a:t> déployées: </a:t>
            </a:r>
          </a:p>
          <a:p>
            <a:pPr marL="730250" lvl="1" indent="-171450" algn="just">
              <a:buFont typeface="Arial" panose="020B0604020202020204" pitchFamily="34" charset="0"/>
              <a:buChar char="•"/>
            </a:pPr>
            <a:endParaRPr lang="fr-FR" sz="900" b="0" dirty="0"/>
          </a:p>
          <a:p>
            <a:pPr marL="558800" lvl="1" indent="0" algn="just">
              <a:buNone/>
            </a:pPr>
            <a:r>
              <a:rPr lang="fr-FR" sz="1400" b="0" i="1" dirty="0" smtClean="0"/>
              <a:t>Dans le secteur du handicap</a:t>
            </a:r>
          </a:p>
          <a:p>
            <a:pPr marL="558800" lvl="1" indent="0" algn="just">
              <a:buNone/>
            </a:pPr>
            <a:endParaRPr lang="fr-FR" sz="1400" b="0" i="1" dirty="0" smtClean="0"/>
          </a:p>
          <a:p>
            <a:pPr marL="730250" lvl="1" indent="-171450" algn="just">
              <a:buFont typeface="Arial" panose="020B0604020202020204" pitchFamily="34" charset="0"/>
              <a:buChar char="•"/>
            </a:pPr>
            <a:r>
              <a:rPr lang="fr-FR" sz="1400" b="0" dirty="0" smtClean="0"/>
              <a:t>La </a:t>
            </a:r>
            <a:r>
              <a:rPr lang="fr-FR" sz="1400" dirty="0" smtClean="0"/>
              <a:t>signature de la Charte Romain Jacob </a:t>
            </a:r>
            <a:r>
              <a:rPr lang="fr-FR" sz="1400" b="0" dirty="0" smtClean="0"/>
              <a:t>marque la volonté de l’ARS de faire évoluer les modalités de prise en charge </a:t>
            </a:r>
          </a:p>
          <a:p>
            <a:pPr marL="730250" lvl="1" indent="-171450" algn="just">
              <a:buFont typeface="Arial" panose="020B0604020202020204" pitchFamily="34" charset="0"/>
              <a:buChar char="•"/>
            </a:pPr>
            <a:r>
              <a:rPr lang="fr-FR" sz="1400" b="0" dirty="0" smtClean="0"/>
              <a:t>De la même manière le </a:t>
            </a:r>
            <a:r>
              <a:rPr lang="fr-FR" sz="1400" dirty="0" smtClean="0"/>
              <a:t>plan Autisme </a:t>
            </a:r>
            <a:r>
              <a:rPr lang="fr-FR" sz="1400" b="0" dirty="0" smtClean="0"/>
              <a:t>a très sensiblement amélioré le parcours des enfants et adultes présentant ce type de troubles. </a:t>
            </a:r>
          </a:p>
          <a:p>
            <a:pPr marL="730250" lvl="1" indent="-171450" algn="just">
              <a:buFont typeface="Arial" panose="020B0604020202020204" pitchFamily="34" charset="0"/>
              <a:buChar char="•"/>
            </a:pPr>
            <a:endParaRPr lang="fr-FR" sz="1400" b="0" dirty="0" smtClean="0"/>
          </a:p>
          <a:p>
            <a:pPr marL="730250" lvl="1" indent="-171450" algn="just">
              <a:buFont typeface="Arial" panose="020B0604020202020204" pitchFamily="34" charset="0"/>
              <a:buChar char="•"/>
            </a:pPr>
            <a:r>
              <a:rPr lang="fr-FR" sz="1400" b="0" dirty="0" smtClean="0"/>
              <a:t>Le </a:t>
            </a:r>
            <a:r>
              <a:rPr lang="fr-FR" sz="1400" b="0" dirty="0"/>
              <a:t>secteur du handicap </a:t>
            </a:r>
            <a:r>
              <a:rPr lang="fr-FR" sz="1400" b="0" dirty="0" smtClean="0"/>
              <a:t>continue toutefois de souffrir </a:t>
            </a:r>
            <a:r>
              <a:rPr lang="fr-FR" sz="1400" b="0" dirty="0"/>
              <a:t>d’un manque persistant d’offre de prise en </a:t>
            </a:r>
            <a:r>
              <a:rPr lang="fr-FR" sz="1400" b="0" dirty="0" smtClean="0"/>
              <a:t>charge.</a:t>
            </a:r>
          </a:p>
          <a:p>
            <a:pPr marL="730250" lvl="1" indent="-171450" algn="just">
              <a:buFont typeface="Arial" panose="020B0604020202020204" pitchFamily="34" charset="0"/>
              <a:buChar char="•"/>
            </a:pPr>
            <a:endParaRPr lang="fr-FR" sz="1400" b="0" dirty="0"/>
          </a:p>
          <a:p>
            <a:pPr marL="730250" lvl="1" indent="-171450" algn="just">
              <a:buFont typeface="Arial" panose="020B0604020202020204" pitchFamily="34" charset="0"/>
              <a:buChar char="•"/>
            </a:pPr>
            <a:r>
              <a:rPr lang="fr-FR" sz="1400" b="0" dirty="0" smtClean="0"/>
              <a:t>La démarche Réponse accompagnée, qui sera étendue au 1er janvier 2018, impliquera de réaliser un travail très important sur la configuration de l’offre. </a:t>
            </a:r>
          </a:p>
          <a:p>
            <a:pPr marL="730250" lvl="1" indent="-171450" algn="just">
              <a:buFont typeface="Arial" panose="020B0604020202020204" pitchFamily="34" charset="0"/>
              <a:buChar char="•"/>
            </a:pPr>
            <a:endParaRPr lang="fr-FR" sz="1400" b="0" dirty="0" smtClean="0"/>
          </a:p>
          <a:p>
            <a:pPr marL="558800" lvl="1" indent="0" algn="just">
              <a:buNone/>
            </a:pPr>
            <a:r>
              <a:rPr lang="fr-FR" sz="1400" b="0" i="1" dirty="0"/>
              <a:t>Dans le secteur des personnes âgées</a:t>
            </a:r>
          </a:p>
          <a:p>
            <a:pPr marL="558800" lvl="1" indent="0" algn="just">
              <a:buNone/>
            </a:pPr>
            <a:endParaRPr lang="fr-FR" sz="1400" b="0" i="1" dirty="0"/>
          </a:p>
          <a:p>
            <a:pPr marL="730250" lvl="1" indent="-171450" algn="just">
              <a:buFont typeface="Arial" panose="020B0604020202020204" pitchFamily="34" charset="0"/>
              <a:buChar char="•"/>
            </a:pPr>
            <a:r>
              <a:rPr lang="fr-FR" sz="1400" b="0" dirty="0"/>
              <a:t>Les 189 places d’EHPAD à la Réunion ne suffisent pas à couvrir les besoins. Or le secteur de l’aide à domicile est encore en cours de structuration et </a:t>
            </a:r>
            <a:r>
              <a:rPr lang="fr-FR" sz="1400" dirty="0"/>
              <a:t>les coopérations </a:t>
            </a:r>
            <a:r>
              <a:rPr lang="fr-FR" sz="1400" dirty="0" smtClean="0"/>
              <a:t>entre les services </a:t>
            </a:r>
            <a:r>
              <a:rPr lang="fr-FR" sz="1400" b="0" dirty="0"/>
              <a:t>auprès du bénéficiaires peuvent paraître défaillantes</a:t>
            </a:r>
            <a:r>
              <a:rPr lang="fr-FR" sz="1400" b="0" dirty="0" smtClean="0"/>
              <a:t>.</a:t>
            </a:r>
          </a:p>
          <a:p>
            <a:pPr marL="730250" lvl="1" indent="-171450" algn="just">
              <a:buFont typeface="Arial" panose="020B0604020202020204" pitchFamily="34" charset="0"/>
              <a:buChar char="•"/>
            </a:pPr>
            <a:r>
              <a:rPr lang="fr-FR" sz="1400" b="0" dirty="0" smtClean="0"/>
              <a:t>Les </a:t>
            </a:r>
            <a:r>
              <a:rPr lang="fr-FR" sz="1400" dirty="0" smtClean="0"/>
              <a:t>liens entre domicile et établissement </a:t>
            </a:r>
            <a:r>
              <a:rPr lang="fr-FR" sz="1400" b="0" dirty="0" smtClean="0"/>
              <a:t>sont également insuffisamment développées pour permettre des parcours sans rupture.</a:t>
            </a:r>
            <a:endParaRPr lang="fr-FR" sz="1400" b="0" dirty="0"/>
          </a:p>
          <a:p>
            <a:pPr marL="558800" lvl="1" indent="0" algn="just">
              <a:buNone/>
            </a:pPr>
            <a:endParaRPr lang="fr-FR" sz="1400" b="0" dirty="0"/>
          </a:p>
          <a:p>
            <a:pPr marL="730250" lvl="1" indent="-171450" algn="just">
              <a:buFont typeface="Arial" panose="020B0604020202020204" pitchFamily="34" charset="0"/>
              <a:buChar char="•"/>
            </a:pPr>
            <a:endParaRPr lang="fr-FR" sz="1400" b="0" dirty="0"/>
          </a:p>
          <a:p>
            <a:pPr marL="342900" indent="-342900" algn="just">
              <a:buFont typeface="Wingdings" panose="05000000000000000000" pitchFamily="2" charset="2"/>
              <a:buChar char="§"/>
            </a:pPr>
            <a:endParaRPr lang="fr-FR" sz="1800" b="0" dirty="0"/>
          </a:p>
        </p:txBody>
      </p:sp>
      <p:sp>
        <p:nvSpPr>
          <p:cNvPr id="5" name="Rectangle à coins arrondis 4"/>
          <p:cNvSpPr/>
          <p:nvPr/>
        </p:nvSpPr>
        <p:spPr>
          <a:xfrm>
            <a:off x="611560" y="1052736"/>
            <a:ext cx="8352928" cy="72008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 mesure le PRS </a:t>
            </a:r>
            <a:r>
              <a:rPr lang="fr-FR" sz="1200" dirty="0" err="1"/>
              <a:t>a-t-il</a:t>
            </a:r>
            <a:r>
              <a:rPr lang="fr-FR" sz="1200" dirty="0"/>
              <a:t> été mis en place en coordination et concertation avec les partenaires ? Dans quelle mesure l'ARS a-t-elle structuré la coordination des politiques publiques </a:t>
            </a:r>
            <a:r>
              <a:rPr lang="fr-FR" sz="1200" dirty="0" smtClean="0"/>
              <a:t>?</a:t>
            </a:r>
            <a:r>
              <a:rPr lang="fr-FR" sz="1200" dirty="0"/>
              <a:t> Dans quelle mesure le PRS </a:t>
            </a:r>
            <a:r>
              <a:rPr lang="fr-FR" sz="1200" dirty="0" err="1"/>
              <a:t>a-t-il</a:t>
            </a:r>
            <a:r>
              <a:rPr lang="fr-FR" sz="1200" dirty="0"/>
              <a:t> favorisé la continuité des parcours et le décloisonnement des prises en charge entre les secteurs ambulatoire, hospitalier et médico-social ?</a:t>
            </a:r>
          </a:p>
          <a:p>
            <a:pPr algn="ctr"/>
            <a:endParaRPr lang="fr-FR" sz="1200" dirty="0"/>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2526565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left)">
                                      <p:cBhvr>
                                        <p:cTn id="15" dur="500"/>
                                        <p:tgtEl>
                                          <p:spTgt spid="3">
                                            <p:txEl>
                                              <p:pRg st="4" end="4"/>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left)">
                                      <p:cBhvr>
                                        <p:cTn id="18" dur="500"/>
                                        <p:tgtEl>
                                          <p:spTgt spid="3">
                                            <p:txEl>
                                              <p:pRg st="5" end="5"/>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wipe(left)">
                                      <p:cBhvr>
                                        <p:cTn id="21" dur="500"/>
                                        <p:tgtEl>
                                          <p:spTgt spid="3">
                                            <p:txEl>
                                              <p:pRg st="7" end="7"/>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wipe(left)">
                                      <p:cBhvr>
                                        <p:cTn id="24" dur="500"/>
                                        <p:tgtEl>
                                          <p:spTgt spid="3">
                                            <p:txEl>
                                              <p:pRg st="9" end="9"/>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animEffect transition="in" filter="wipe(left)">
                                      <p:cBhvr>
                                        <p:cTn id="29" dur="500"/>
                                        <p:tgtEl>
                                          <p:spTgt spid="3">
                                            <p:txEl>
                                              <p:pRg st="11" end="11"/>
                                            </p:txEl>
                                          </p:spTgt>
                                        </p:tgtEl>
                                      </p:cBhvr>
                                    </p:animEffect>
                                  </p:childTnLst>
                                </p:cTn>
                              </p:par>
                              <p:par>
                                <p:cTn id="30" presetID="22" presetClass="entr" presetSubtype="8" fill="hold" nodeType="with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wipe(left)">
                                      <p:cBhvr>
                                        <p:cTn id="32" dur="500"/>
                                        <p:tgtEl>
                                          <p:spTgt spid="3">
                                            <p:txEl>
                                              <p:pRg st="13" end="13"/>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animEffect transition="in" filter="wipe(left)">
                                      <p:cBhvr>
                                        <p:cTn id="3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La </a:t>
            </a:r>
            <a:r>
              <a:rPr lang="fr-FR" sz="1800" dirty="0"/>
              <a:t>coordination des politiques publiques doit demeurer un axe prioritaire de déploiement du PRS, notamment dans une logique de responsabilisation des autres financeurs. La </a:t>
            </a:r>
            <a:r>
              <a:rPr lang="fr-FR" sz="1800" dirty="0" smtClean="0"/>
              <a:t>distinction </a:t>
            </a:r>
            <a:r>
              <a:rPr lang="fr-FR" sz="1800" dirty="0"/>
              <a:t>souhaitable d’un PRS qui distinguerait des actions sur lesquelles l’Agence a des marges de manœuvre et celles où elle se pose davantage en animation du territoire rend indispensable la mobilisation des autres institutions départementales et régionales, tant dans l’élaboration du nouveaux PRS que dans son déploiement et son suivi. </a:t>
            </a:r>
            <a:endParaRPr lang="fr-FR" sz="1800" dirty="0" smtClean="0"/>
          </a:p>
          <a:p>
            <a:pPr algn="just">
              <a:buClr>
                <a:srgbClr val="669900"/>
              </a:buClr>
              <a:buFont typeface="Wingdings" panose="05000000000000000000" pitchFamily="2" charset="2"/>
              <a:buChar char="Ü"/>
            </a:pPr>
            <a:r>
              <a:rPr lang="fr-FR" sz="1800" dirty="0"/>
              <a:t>Le déploiement des actions sur les territoires et auprès des populations doit poursuivre dans la même logique de souplesse et d’adaptabilité. Ainsi, la réduction des inégalités territoriales de santé doit être une injonction transversale, un critère commun à tous les objectifs, à toutes les politiques de santé ainsi qu’à toute action </a:t>
            </a:r>
            <a:r>
              <a:rPr lang="fr-FR" sz="1800" dirty="0" smtClean="0"/>
              <a:t>engagée</a:t>
            </a:r>
          </a:p>
          <a:p>
            <a:pPr algn="just">
              <a:buClr>
                <a:srgbClr val="669900"/>
              </a:buClr>
              <a:buFont typeface="Wingdings" panose="05000000000000000000" pitchFamily="2" charset="2"/>
              <a:buChar char="Ü"/>
            </a:pPr>
            <a:r>
              <a:rPr lang="fr-FR" sz="1800" dirty="0" smtClean="0"/>
              <a:t>Ce </a:t>
            </a:r>
            <a:r>
              <a:rPr lang="fr-FR" sz="1800" dirty="0"/>
              <a:t>travail de structuration des coopérations </a:t>
            </a:r>
            <a:r>
              <a:rPr lang="fr-FR" sz="1800" dirty="0" smtClean="0"/>
              <a:t>au </a:t>
            </a:r>
            <a:r>
              <a:rPr lang="fr-FR" sz="1800" dirty="0"/>
              <a:t>niveau régional pourra ensuite servir de modèle sur les territoires et faciliter les initiatives visant le décloisonnement.</a:t>
            </a:r>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854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Des actions diversifiées de réponse aux urgences et à la veille sanitaire</a:t>
            </a:r>
            <a:endParaRPr lang="fr-FR" dirty="0"/>
          </a:p>
        </p:txBody>
      </p:sp>
      <p:sp>
        <p:nvSpPr>
          <p:cNvPr id="3" name="Espace réservé du contenu 2"/>
          <p:cNvSpPr>
            <a:spLocks noGrp="1"/>
          </p:cNvSpPr>
          <p:nvPr>
            <p:ph idx="1"/>
          </p:nvPr>
        </p:nvSpPr>
        <p:spPr>
          <a:xfrm>
            <a:off x="827585" y="1814524"/>
            <a:ext cx="8136903" cy="4494796"/>
          </a:xfrm>
        </p:spPr>
        <p:txBody>
          <a:bodyPr>
            <a:normAutofit lnSpcReduction="10000"/>
          </a:bodyPr>
          <a:lstStyle/>
          <a:p>
            <a:pPr marL="0" indent="0" algn="just">
              <a:buNone/>
            </a:pPr>
            <a:r>
              <a:rPr lang="fr-FR" sz="1400" b="0" dirty="0" smtClean="0"/>
              <a:t>Tant en ce qui concerne la gestion des risques sanitaires que celle de l’urgence des situations individuelles le PRS, dans son déploiement, a cherché à promouvoir la rapidité des réponses.</a:t>
            </a:r>
          </a:p>
          <a:p>
            <a:pPr marL="0" indent="0" algn="just">
              <a:buNone/>
            </a:pPr>
            <a:endParaRPr lang="fr-FR" sz="1400" b="0" dirty="0"/>
          </a:p>
          <a:p>
            <a:pPr marL="0" indent="0" algn="just">
              <a:buNone/>
            </a:pPr>
            <a:r>
              <a:rPr lang="fr-FR" sz="1400" b="0" dirty="0" smtClean="0"/>
              <a:t>En ce qui concerne les dispositifs de veille sanitaire :</a:t>
            </a:r>
          </a:p>
          <a:p>
            <a:pPr marL="0" indent="0" algn="just">
              <a:buNone/>
            </a:pPr>
            <a:endParaRPr lang="fr-FR" sz="1400" b="0" dirty="0" smtClean="0"/>
          </a:p>
          <a:p>
            <a:pPr algn="just">
              <a:buFont typeface="Wingdings" panose="05000000000000000000" pitchFamily="2" charset="2"/>
              <a:buChar char="§"/>
            </a:pPr>
            <a:r>
              <a:rPr lang="fr-FR" sz="1400" b="0" dirty="0" smtClean="0"/>
              <a:t>Le PRS a permis de redéfinir les étapes du traitement des signaux sanitaires. Plusieurs facteurs sont venus renforcer l’efficacité du dispositif.</a:t>
            </a:r>
          </a:p>
          <a:p>
            <a:pPr algn="just">
              <a:buFont typeface="Wingdings" panose="05000000000000000000" pitchFamily="2" charset="2"/>
              <a:buChar char="§"/>
            </a:pPr>
            <a:r>
              <a:rPr lang="fr-FR" sz="1400" b="0" dirty="0" smtClean="0"/>
              <a:t>L’agence </a:t>
            </a:r>
            <a:r>
              <a:rPr lang="fr-FR" sz="1400" b="0" dirty="0"/>
              <a:t>a également participé activement au réseau </a:t>
            </a:r>
            <a:r>
              <a:rPr lang="fr-FR" sz="1400" b="0" dirty="0" err="1"/>
              <a:t>sega</a:t>
            </a:r>
            <a:r>
              <a:rPr lang="fr-FR" sz="1400" b="0" dirty="0"/>
              <a:t> (surveillance épidémiologique et de gestion des alertes (Sega) </a:t>
            </a:r>
          </a:p>
          <a:p>
            <a:pPr marL="285750" indent="-285750" algn="just">
              <a:buFont typeface="Wingdings" panose="05000000000000000000" pitchFamily="2" charset="2"/>
              <a:buChar char="§"/>
            </a:pPr>
            <a:endParaRPr lang="fr-FR" sz="1400" b="0" dirty="0" smtClean="0"/>
          </a:p>
          <a:p>
            <a:pPr marL="0" indent="0" algn="just">
              <a:buNone/>
            </a:pPr>
            <a:r>
              <a:rPr lang="fr-FR" sz="1400" b="0" dirty="0" smtClean="0"/>
              <a:t>En ce qui concerne la gestion de l’urgence (au-delà de la gestion d’événements exceptionnels) :</a:t>
            </a:r>
          </a:p>
          <a:p>
            <a:pPr marL="285750" indent="-285750" algn="just">
              <a:buFont typeface="Wingdings" panose="05000000000000000000" pitchFamily="2" charset="2"/>
              <a:buChar char="§"/>
            </a:pPr>
            <a:r>
              <a:rPr lang="fr-FR" sz="1400" b="0" dirty="0" smtClean="0"/>
              <a:t>Sur </a:t>
            </a:r>
            <a:r>
              <a:rPr lang="fr-FR" sz="1400" b="0" dirty="0"/>
              <a:t>la Réunion, </a:t>
            </a:r>
            <a:endParaRPr lang="fr-FR" sz="1400" b="0" dirty="0" smtClean="0"/>
          </a:p>
          <a:p>
            <a:pPr marL="844550" lvl="1" indent="-285750" algn="just">
              <a:buFont typeface="Wingdings" panose="05000000000000000000" pitchFamily="2" charset="2"/>
              <a:buChar char="§"/>
            </a:pPr>
            <a:r>
              <a:rPr lang="fr-FR" sz="1000" b="0" dirty="0" smtClean="0"/>
              <a:t>On note des évolutions </a:t>
            </a:r>
            <a:r>
              <a:rPr lang="fr-FR" sz="1000" b="0" dirty="0"/>
              <a:t>notables </a:t>
            </a:r>
            <a:r>
              <a:rPr lang="fr-FR" sz="1000" b="0" dirty="0" smtClean="0"/>
              <a:t>via la </a:t>
            </a:r>
            <a:r>
              <a:rPr lang="fr-FR" sz="1000" b="0" dirty="0"/>
              <a:t>mise en place d’un transport en hélicoptère sanitaire, ainsi que la plateforme commune (SAMU et pompiers) et la réaffirmation du rôle du SAMU. </a:t>
            </a:r>
          </a:p>
          <a:p>
            <a:pPr marL="844550" lvl="1" indent="-285750" algn="just">
              <a:buFont typeface="Wingdings" panose="05000000000000000000" pitchFamily="2" charset="2"/>
              <a:buChar char="§"/>
            </a:pPr>
            <a:r>
              <a:rPr lang="fr-FR" sz="1000" b="0" dirty="0" smtClean="0"/>
              <a:t>L’offre de soins d’urgence a été consolidée : </a:t>
            </a:r>
            <a:r>
              <a:rPr lang="fr-FR" sz="1000" b="0" dirty="0"/>
              <a:t>4 services d’urgence avec des </a:t>
            </a:r>
            <a:r>
              <a:rPr lang="fr-FR" sz="1000" b="0" dirty="0" smtClean="0"/>
              <a:t>SMUR permettent une couverture homogène </a:t>
            </a:r>
            <a:r>
              <a:rPr lang="fr-FR" sz="1000" b="0" dirty="0"/>
              <a:t>du </a:t>
            </a:r>
            <a:r>
              <a:rPr lang="fr-FR" sz="1000" b="0" dirty="0" smtClean="0"/>
              <a:t>territoire</a:t>
            </a:r>
            <a:endParaRPr lang="fr-FR" sz="1000" b="0" dirty="0"/>
          </a:p>
          <a:p>
            <a:pPr marL="844550" lvl="1" indent="-285750" algn="just">
              <a:buFont typeface="Wingdings" panose="05000000000000000000" pitchFamily="2" charset="2"/>
              <a:buChar char="§"/>
            </a:pPr>
            <a:r>
              <a:rPr lang="fr-FR" sz="1000" b="0" dirty="0" smtClean="0"/>
              <a:t>Des </a:t>
            </a:r>
            <a:r>
              <a:rPr lang="fr-FR" sz="1000" b="0" dirty="0"/>
              <a:t>actions </a:t>
            </a:r>
            <a:r>
              <a:rPr lang="fr-FR" sz="1000" b="0" dirty="0" smtClean="0"/>
              <a:t>sont cependant à renforcer, </a:t>
            </a:r>
            <a:r>
              <a:rPr lang="fr-FR" sz="1000" b="0" dirty="0"/>
              <a:t>notamment au niveau de la mise en place d’un réseau d’urgence et de la permanences des </a:t>
            </a:r>
            <a:r>
              <a:rPr lang="fr-FR" sz="1000" b="0" dirty="0" smtClean="0"/>
              <a:t>soins</a:t>
            </a:r>
          </a:p>
          <a:p>
            <a:pPr marL="844550" lvl="1" indent="-285750" algn="just">
              <a:buFont typeface="Wingdings" panose="05000000000000000000" pitchFamily="2" charset="2"/>
              <a:buChar char="§"/>
            </a:pPr>
            <a:endParaRPr lang="fr-FR" sz="1400" b="0" dirty="0" smtClean="0"/>
          </a:p>
          <a:p>
            <a:pPr marL="285750" indent="-285750" algn="just">
              <a:buFont typeface="Wingdings" panose="05000000000000000000" pitchFamily="2" charset="2"/>
              <a:buChar char="§"/>
            </a:pPr>
            <a:r>
              <a:rPr lang="fr-FR" sz="1400" b="0" dirty="0" smtClean="0"/>
              <a:t>Sur Mayotte, </a:t>
            </a:r>
          </a:p>
          <a:p>
            <a:pPr marL="844550" lvl="1" indent="-285750" algn="just">
              <a:buFont typeface="Wingdings" panose="05000000000000000000" pitchFamily="2" charset="2"/>
              <a:buChar char="§"/>
            </a:pPr>
            <a:r>
              <a:rPr lang="fr-FR" sz="1000" b="0" dirty="0"/>
              <a:t>On note la création du SAMU en 2014, qui couvre tout le territoire. Les praticiens des centres de référence du Nord, Centre, Sud et Petite-Terre sont en poste 24h/24, identifiés comme médecins correspondants du SAMU : ils peuvent intervenir dans l’attente de l’intervention du SMUR.</a:t>
            </a:r>
          </a:p>
          <a:p>
            <a:pPr marL="285750" indent="-285750" algn="just">
              <a:buFont typeface="Wingdings" panose="05000000000000000000" pitchFamily="2" charset="2"/>
              <a:buChar char="§"/>
            </a:pPr>
            <a:endParaRPr lang="fr-FR" sz="1800" b="0" dirty="0" smtClean="0"/>
          </a:p>
          <a:p>
            <a:pPr marL="844550" lvl="1" indent="-285750" algn="just">
              <a:buFont typeface="Wingdings" panose="05000000000000000000" pitchFamily="2" charset="2"/>
              <a:buChar char="§"/>
            </a:pP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Dans quelles mesure le PRS a permis des réponses adéquates aux urgences et à la veille sanitaire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90641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left)">
                                      <p:cBhvr>
                                        <p:cTn id="15" dur="500"/>
                                        <p:tgtEl>
                                          <p:spTgt spid="3">
                                            <p:txEl>
                                              <p:pRg st="4" end="4"/>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left)">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wipe(left)">
                                      <p:cBhvr>
                                        <p:cTn id="23" dur="500"/>
                                        <p:tgtEl>
                                          <p:spTgt spid="3">
                                            <p:txEl>
                                              <p:pRg st="7" end="7"/>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wipe(left)">
                                      <p:cBhvr>
                                        <p:cTn id="26" dur="500"/>
                                        <p:tgtEl>
                                          <p:spTgt spid="3">
                                            <p:txEl>
                                              <p:pRg st="8" end="8"/>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ipe(left)">
                                      <p:cBhvr>
                                        <p:cTn id="29" dur="500"/>
                                        <p:tgtEl>
                                          <p:spTgt spid="3">
                                            <p:txEl>
                                              <p:pRg st="9" end="9"/>
                                            </p:txEl>
                                          </p:spTgt>
                                        </p:tgtEl>
                                      </p:cBhvr>
                                    </p:animEffect>
                                  </p:childTnLst>
                                </p:cTn>
                              </p:par>
                              <p:par>
                                <p:cTn id="30" presetID="22" presetClass="entr" presetSubtype="8"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ipe(left)">
                                      <p:cBhvr>
                                        <p:cTn id="32" dur="500"/>
                                        <p:tgtEl>
                                          <p:spTgt spid="3">
                                            <p:txEl>
                                              <p:pRg st="10" end="10"/>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wipe(left)">
                                      <p:cBhvr>
                                        <p:cTn id="35" dur="500"/>
                                        <p:tgtEl>
                                          <p:spTgt spid="3">
                                            <p:txEl>
                                              <p:pRg st="11" end="11"/>
                                            </p:txEl>
                                          </p:spTgt>
                                        </p:tgtEl>
                                      </p:cBhvr>
                                    </p:animEffect>
                                  </p:childTnLst>
                                </p:cTn>
                              </p:par>
                              <p:par>
                                <p:cTn id="36" presetID="22" presetClass="entr" presetSubtype="8" fill="hold" nodeType="withEffect">
                                  <p:stCondLst>
                                    <p:cond delay="0"/>
                                  </p:stCondLst>
                                  <p:childTnLst>
                                    <p:set>
                                      <p:cBhvr>
                                        <p:cTn id="37" dur="1" fill="hold">
                                          <p:stCondLst>
                                            <p:cond delay="0"/>
                                          </p:stCondLst>
                                        </p:cTn>
                                        <p:tgtEl>
                                          <p:spTgt spid="3">
                                            <p:txEl>
                                              <p:pRg st="13" end="13"/>
                                            </p:txEl>
                                          </p:spTgt>
                                        </p:tgtEl>
                                        <p:attrNameLst>
                                          <p:attrName>style.visibility</p:attrName>
                                        </p:attrNameLst>
                                      </p:cBhvr>
                                      <p:to>
                                        <p:strVal val="visible"/>
                                      </p:to>
                                    </p:set>
                                    <p:animEffect transition="in" filter="wipe(left)">
                                      <p:cBhvr>
                                        <p:cTn id="38"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portage important de modernité en s’appuyant sur le TIC</a:t>
            </a:r>
            <a:endParaRPr lang="fr-FR"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600" b="0" dirty="0" smtClean="0"/>
              <a:t>Le déploiement des actions autour de la télémédecine constitue un champ important et innovant du précédent PRS</a:t>
            </a:r>
          </a:p>
          <a:p>
            <a:pPr marL="342900" indent="-342900" algn="just">
              <a:buFont typeface="Wingdings" panose="05000000000000000000" pitchFamily="2" charset="2"/>
              <a:buChar char="§"/>
            </a:pPr>
            <a:endParaRPr lang="fr-FR" sz="1600" b="0" dirty="0" smtClean="0"/>
          </a:p>
          <a:p>
            <a:pPr marL="901700" lvl="1" indent="-342900" algn="just">
              <a:buFont typeface="Wingdings" panose="05000000000000000000" pitchFamily="2" charset="2"/>
              <a:buChar char="§"/>
            </a:pPr>
            <a:r>
              <a:rPr lang="fr-FR" sz="1600" b="0" dirty="0" smtClean="0"/>
              <a:t>L’Agence avait pris le parti de ne pas traiter séparément la question de la télémédecine de celle des SI, ce qui a ancré sa réflexion dans une très forte opérationnalité.</a:t>
            </a:r>
          </a:p>
          <a:p>
            <a:pPr marL="901700" lvl="1" indent="-342900" algn="just">
              <a:buFont typeface="Wingdings" panose="05000000000000000000" pitchFamily="2" charset="2"/>
              <a:buChar char="§"/>
            </a:pPr>
            <a:endParaRPr lang="fr-FR" sz="1600" b="0" dirty="0"/>
          </a:p>
          <a:p>
            <a:pPr marL="901700" lvl="1" indent="-342900" algn="just">
              <a:buFont typeface="Wingdings" panose="05000000000000000000" pitchFamily="2" charset="2"/>
              <a:buChar char="§"/>
            </a:pPr>
            <a:endParaRPr lang="fr-FR" sz="1600" b="0" dirty="0" smtClean="0"/>
          </a:p>
          <a:p>
            <a:pPr marL="901700" lvl="1" indent="-342900" algn="just">
              <a:buFont typeface="Wingdings" panose="05000000000000000000" pitchFamily="2" charset="2"/>
              <a:buChar char="§"/>
            </a:pPr>
            <a:endParaRPr lang="fr-FR" sz="1600" b="0" dirty="0" smtClean="0"/>
          </a:p>
          <a:p>
            <a:pPr marL="901700" lvl="1" indent="-342900" algn="just">
              <a:buFont typeface="Wingdings" panose="05000000000000000000" pitchFamily="2" charset="2"/>
              <a:buChar char="§"/>
            </a:pPr>
            <a:r>
              <a:rPr lang="fr-FR" sz="1400" b="0" dirty="0" smtClean="0"/>
              <a:t>Ce travail a permis un réel déploiement du programme grâce notamment à des financements importants au travers de l’activité du GCS TESIS</a:t>
            </a:r>
            <a:endParaRPr lang="fr-FR"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err="1"/>
              <a:t>A-t-il</a:t>
            </a:r>
            <a:r>
              <a:rPr lang="fr-FR" sz="1200" dirty="0"/>
              <a:t> généré un développement de la télémédecine et des systèmes d’information en santé ?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3494629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smtClean="0"/>
              <a:t>Une démocratie sanitaire qui aurait pu faire l’objet d’un portage plus important mais une nouvelle place pour les usagers et leur représentant</a:t>
            </a:r>
            <a:endParaRPr lang="fr-FR" sz="2000" dirty="0"/>
          </a:p>
        </p:txBody>
      </p:sp>
      <p:sp>
        <p:nvSpPr>
          <p:cNvPr id="3" name="Espace réservé du contenu 2"/>
          <p:cNvSpPr>
            <a:spLocks noGrp="1"/>
          </p:cNvSpPr>
          <p:nvPr>
            <p:ph idx="1"/>
          </p:nvPr>
        </p:nvSpPr>
        <p:spPr>
          <a:xfrm>
            <a:off x="827585" y="1844824"/>
            <a:ext cx="8136903" cy="4494796"/>
          </a:xfrm>
        </p:spPr>
        <p:txBody>
          <a:bodyPr>
            <a:normAutofit/>
          </a:bodyPr>
          <a:lstStyle/>
          <a:p>
            <a:pPr marL="342900" indent="-342900" algn="just">
              <a:buFont typeface="Wingdings" panose="05000000000000000000" pitchFamily="2" charset="2"/>
              <a:buChar char="§"/>
            </a:pPr>
            <a:r>
              <a:rPr lang="fr-FR" sz="1400" b="0" dirty="0" smtClean="0"/>
              <a:t>Une dynamique qui s’est essoufflée pendant le déploiement du PRS</a:t>
            </a:r>
          </a:p>
          <a:p>
            <a:pPr marL="342900" indent="-342900" algn="just">
              <a:buFont typeface="Wingdings" panose="05000000000000000000" pitchFamily="2" charset="2"/>
              <a:buChar char="§"/>
            </a:pPr>
            <a:endParaRPr lang="fr-FR" sz="1400" b="0" dirty="0" smtClean="0"/>
          </a:p>
          <a:p>
            <a:pPr marL="844550" lvl="1" indent="-285750" algn="just">
              <a:buFont typeface="Arial" panose="020B0604020202020204" pitchFamily="34" charset="0"/>
              <a:buChar char="•"/>
            </a:pPr>
            <a:r>
              <a:rPr lang="fr-FR" sz="1400" dirty="0" smtClean="0"/>
              <a:t>Les instances de démocratie sanitaire ont été fortement mobilisées au départ</a:t>
            </a:r>
            <a:r>
              <a:rPr lang="fr-FR" sz="1400" b="0" dirty="0" smtClean="0"/>
              <a:t>. </a:t>
            </a:r>
          </a:p>
          <a:p>
            <a:pPr marL="844550" lvl="1" indent="-285750" algn="just">
              <a:buFont typeface="Arial" panose="020B0604020202020204" pitchFamily="34" charset="0"/>
              <a:buChar char="•"/>
            </a:pPr>
            <a:endParaRPr lang="fr-FR" sz="1400" dirty="0" smtClean="0"/>
          </a:p>
          <a:p>
            <a:pPr marL="844550" lvl="1" indent="-285750" algn="just">
              <a:buFont typeface="Arial" panose="020B0604020202020204" pitchFamily="34" charset="0"/>
              <a:buChar char="•"/>
            </a:pPr>
            <a:r>
              <a:rPr lang="fr-FR" sz="1400" dirty="0" smtClean="0"/>
              <a:t>Puis leurs réunions ont été moins régulières.</a:t>
            </a:r>
            <a:r>
              <a:rPr lang="fr-FR" sz="1400" b="0" dirty="0"/>
              <a:t> </a:t>
            </a:r>
            <a:endParaRPr lang="fr-FR" sz="1400" b="0" dirty="0" smtClean="0"/>
          </a:p>
          <a:p>
            <a:pPr marL="844550" lvl="1" indent="-285750" algn="just">
              <a:buFont typeface="Arial" panose="020B0604020202020204" pitchFamily="34" charset="0"/>
              <a:buChar char="•"/>
            </a:pPr>
            <a:endParaRPr lang="fr-FR" sz="1400" b="0" dirty="0" smtClean="0"/>
          </a:p>
          <a:p>
            <a:pPr marL="844550" lvl="1" indent="-285750" algn="just">
              <a:buFont typeface="Arial" panose="020B0604020202020204" pitchFamily="34" charset="0"/>
              <a:buChar char="•"/>
            </a:pPr>
            <a:r>
              <a:rPr lang="fr-FR" sz="1400" b="0" dirty="0" smtClean="0"/>
              <a:t>Les conférences de territoire ont été très peu réunies hormis au moment de l’élaboration et de la validation du PRS. </a:t>
            </a:r>
          </a:p>
          <a:p>
            <a:pPr marL="901700" lvl="1" indent="-342900" algn="just">
              <a:buFont typeface="Wingdings" panose="05000000000000000000" pitchFamily="2" charset="2"/>
              <a:buChar char="§"/>
            </a:pPr>
            <a:endParaRPr lang="fr-FR" sz="1400" b="0" dirty="0" smtClean="0"/>
          </a:p>
          <a:p>
            <a:pPr marL="342900" indent="-342900" algn="just">
              <a:buFont typeface="Wingdings" panose="05000000000000000000" pitchFamily="2" charset="2"/>
              <a:buChar char="§"/>
            </a:pPr>
            <a:r>
              <a:rPr lang="fr-FR" sz="1400" b="0" dirty="0" smtClean="0"/>
              <a:t>Les limites actuelles de la démocratie sanitaire</a:t>
            </a:r>
          </a:p>
          <a:p>
            <a:pPr marL="844550" lvl="1" indent="-285750" algn="just">
              <a:buFont typeface="Arial" panose="020B0604020202020204" pitchFamily="34" charset="0"/>
              <a:buChar char="•"/>
            </a:pPr>
            <a:r>
              <a:rPr lang="fr-FR" sz="1400" b="0" dirty="0" smtClean="0"/>
              <a:t>La </a:t>
            </a:r>
            <a:r>
              <a:rPr lang="fr-FR" sz="1400" dirty="0" smtClean="0"/>
              <a:t>CSA</a:t>
            </a:r>
            <a:r>
              <a:rPr lang="fr-FR" sz="1400" b="0" dirty="0" smtClean="0"/>
              <a:t> est considérée par beaucoup comme une instance qui a </a:t>
            </a:r>
            <a:r>
              <a:rPr lang="fr-FR" sz="1400" dirty="0" smtClean="0"/>
              <a:t>peu de poids </a:t>
            </a:r>
            <a:r>
              <a:rPr lang="fr-FR" sz="1400" b="0" dirty="0" smtClean="0"/>
              <a:t>et au sein de laquelle les débats ont peu de portée</a:t>
            </a:r>
          </a:p>
          <a:p>
            <a:pPr marL="844550" lvl="1" indent="-285750" algn="just">
              <a:buFont typeface="Arial" panose="020B0604020202020204" pitchFamily="34" charset="0"/>
              <a:buChar char="•"/>
            </a:pPr>
            <a:r>
              <a:rPr lang="fr-FR" sz="1400" b="0" dirty="0" smtClean="0"/>
              <a:t>La commission spécialisée Prévention a été peu soutenue par l’ARS.</a:t>
            </a:r>
          </a:p>
          <a:p>
            <a:pPr marL="844550" lvl="1" indent="-285750" algn="just">
              <a:buFont typeface="Arial" panose="020B0604020202020204" pitchFamily="34" charset="0"/>
              <a:buChar char="•"/>
            </a:pPr>
            <a:r>
              <a:rPr lang="fr-FR" sz="1400" b="0" dirty="0" smtClean="0"/>
              <a:t>A l’inverse, la commission des usagers </a:t>
            </a:r>
            <a:r>
              <a:rPr lang="fr-FR" sz="1400" b="0" dirty="0"/>
              <a:t>a représenté une réelle opportunité pour donner une place nouvelle à leurs représentants. </a:t>
            </a:r>
            <a:endParaRPr lang="fr-FR" sz="1400" b="0" dirty="0" smtClean="0"/>
          </a:p>
          <a:p>
            <a:pPr marL="844550" lvl="1" indent="-285750" algn="just">
              <a:buFont typeface="Arial" panose="020B0604020202020204" pitchFamily="34" charset="0"/>
              <a:buChar char="•"/>
            </a:pPr>
            <a:r>
              <a:rPr lang="fr-FR" sz="1400" b="0" dirty="0" smtClean="0"/>
              <a:t>La démocratie sanitaire n’a pas trouvé de réel déploiement à Mayotte.</a:t>
            </a:r>
            <a:endParaRPr lang="fr-FR" sz="1400" b="0"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200" dirty="0"/>
              <a:t>La mise en œuvre du PRS a-t-elle permis un développement de la démocratie sanitaire et une participation accrue des usagers  ? Le PRS </a:t>
            </a:r>
            <a:r>
              <a:rPr lang="fr-FR" sz="1200" dirty="0" err="1"/>
              <a:t>a-t-il</a:t>
            </a:r>
            <a:r>
              <a:rPr lang="fr-FR" sz="1200" dirty="0"/>
              <a:t> favorisé le développement de la mobilisation communautaire ?</a:t>
            </a:r>
          </a:p>
        </p:txBody>
      </p:sp>
      <p:sp>
        <p:nvSpPr>
          <p:cNvPr id="6" name="Titre 1"/>
          <p:cNvSpPr txBox="1">
            <a:spLocks/>
          </p:cNvSpPr>
          <p:nvPr/>
        </p:nvSpPr>
        <p:spPr>
          <a:xfrm rot="16200000">
            <a:off x="-1860308" y="3717031"/>
            <a:ext cx="4464496" cy="720081"/>
          </a:xfrm>
          <a:prstGeom prst="rect">
            <a:avLst/>
          </a:prstGeom>
          <a:solidFill>
            <a:srgbClr val="FFC000"/>
          </a:solidFill>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tx1">
                    <a:lumMod val="65000"/>
                    <a:lumOff val="35000"/>
                  </a:schemeClr>
                </a:solidFill>
                <a:latin typeface="+mj-lt"/>
                <a:ea typeface="+mj-ea"/>
                <a:cs typeface="+mj-cs"/>
              </a:defRPr>
            </a:lvl1pPr>
          </a:lstStyle>
          <a:p>
            <a:pPr algn="ctr"/>
            <a:r>
              <a:rPr lang="fr-FR" sz="2000" dirty="0" smtClean="0"/>
              <a:t>IMPACT</a:t>
            </a:r>
            <a:endParaRPr lang="fr-FR" sz="2000" dirty="0"/>
          </a:p>
        </p:txBody>
      </p:sp>
    </p:spTree>
    <p:extLst>
      <p:ext uri="{BB962C8B-B14F-4D97-AF65-F5344CB8AC3E}">
        <p14:creationId xmlns:p14="http://schemas.microsoft.com/office/powerpoint/2010/main" val="379171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left)">
                                      <p:cBhvr>
                                        <p:cTn id="13" dur="500"/>
                                        <p:tgtEl>
                                          <p:spTgt spid="3">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wipe(left)">
                                      <p:cBhvr>
                                        <p:cTn id="21" dur="500"/>
                                        <p:tgtEl>
                                          <p:spTgt spid="3">
                                            <p:txEl>
                                              <p:pRg st="8" end="8"/>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wipe(left)">
                                      <p:cBhvr>
                                        <p:cTn id="24" dur="500"/>
                                        <p:tgtEl>
                                          <p:spTgt spid="3">
                                            <p:txEl>
                                              <p:pRg st="9" end="9"/>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wipe(left)">
                                      <p:cBhvr>
                                        <p:cTn id="27" dur="500"/>
                                        <p:tgtEl>
                                          <p:spTgt spid="3">
                                            <p:txEl>
                                              <p:pRg st="10" end="10"/>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wipe(left)">
                                      <p:cBhvr>
                                        <p:cTn id="30" dur="500"/>
                                        <p:tgtEl>
                                          <p:spTgt spid="3">
                                            <p:txEl>
                                              <p:pRg st="11" end="11"/>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wipe(left)">
                                      <p:cBhvr>
                                        <p:cTn id="3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RECOMMANDATIONS POUR LE PRS2	</a:t>
            </a:r>
            <a:endParaRPr lang="fr-FR" dirty="0"/>
          </a:p>
        </p:txBody>
      </p:sp>
      <p:sp>
        <p:nvSpPr>
          <p:cNvPr id="3" name="Espace réservé du contenu 2"/>
          <p:cNvSpPr>
            <a:spLocks noGrp="1"/>
          </p:cNvSpPr>
          <p:nvPr>
            <p:ph idx="1"/>
          </p:nvPr>
        </p:nvSpPr>
        <p:spPr>
          <a:xfrm>
            <a:off x="251520" y="2276872"/>
            <a:ext cx="8784976" cy="5142868"/>
          </a:xfrm>
        </p:spPr>
        <p:txBody>
          <a:bodyPr>
            <a:normAutofit/>
          </a:bodyPr>
          <a:lstStyle/>
          <a:p>
            <a:pPr algn="just">
              <a:buClr>
                <a:srgbClr val="669900"/>
              </a:buClr>
              <a:buFont typeface="Wingdings" panose="05000000000000000000" pitchFamily="2" charset="2"/>
              <a:buChar char="Ü"/>
            </a:pPr>
            <a:r>
              <a:rPr lang="fr-FR" sz="1800" dirty="0" smtClean="0"/>
              <a:t>Le rôle des instances de démocratie sanitaire, ainsi que leurs modalités de fonctionnement, doivent être revus. Le PRS2 pourrait être l’occasion de mieux déterminer leur intervention sur l’élaboration du document stratégique et sur la manière dont l’ARS peut les mobiliser pour faire évoluer sa politique régionale.</a:t>
            </a:r>
          </a:p>
          <a:p>
            <a:pPr algn="just">
              <a:buClr>
                <a:srgbClr val="669900"/>
              </a:buClr>
              <a:buFont typeface="Wingdings" panose="05000000000000000000" pitchFamily="2" charset="2"/>
              <a:buChar char="Ü"/>
            </a:pPr>
            <a:endParaRPr lang="fr-FR" sz="1800" dirty="0" smtClean="0"/>
          </a:p>
          <a:p>
            <a:pPr algn="just">
              <a:buClr>
                <a:srgbClr val="669900"/>
              </a:buClr>
              <a:buFont typeface="Wingdings" panose="05000000000000000000" pitchFamily="2" charset="2"/>
              <a:buChar char="Ü"/>
            </a:pPr>
            <a:r>
              <a:rPr lang="fr-FR" sz="1800" dirty="0" smtClean="0"/>
              <a:t>Les réunions associant ou souhaitant associer les usagers doivent s’adapter à leurs contraintes. Leur contenu diffèrera notamment en fonction des attentes à l’égard de la démocratie sanitaire et il pourrait être souhaitable d’essayer de mobiliser, dans les débats, de leur expertise d’usage : ce qui implique de repenser en profondeur l’organisation de ces temps d’échange.</a:t>
            </a:r>
          </a:p>
          <a:p>
            <a:pPr algn="just">
              <a:buClr>
                <a:srgbClr val="669900"/>
              </a:buClr>
              <a:buFont typeface="Wingdings" panose="05000000000000000000" pitchFamily="2" charset="2"/>
              <a:buChar char="Ü"/>
            </a:pPr>
            <a:endParaRPr lang="fr-FR" sz="1800" dirty="0"/>
          </a:p>
        </p:txBody>
      </p:sp>
      <p:pic>
        <p:nvPicPr>
          <p:cNvPr id="5122"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052736"/>
            <a:ext cx="1537469" cy="1024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1396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Définir une stratégie des « curseurs ».</a:t>
            </a:r>
            <a:endParaRPr lang="fr-FR" dirty="0"/>
          </a:p>
        </p:txBody>
      </p:sp>
      <p:pic>
        <p:nvPicPr>
          <p:cNvPr id="4100" name="Picture 4"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69804" y="3202358"/>
            <a:ext cx="1940545" cy="1940545"/>
          </a:xfrm>
          <a:prstGeom prst="rect">
            <a:avLst/>
          </a:prstGeom>
          <a:noFill/>
          <a:effectLst>
            <a:glow>
              <a:schemeClr val="accent1">
                <a:alpha val="58000"/>
              </a:schemeClr>
            </a:glow>
          </a:effectLst>
          <a:extLst>
            <a:ext uri="{909E8E84-426E-40DD-AFC4-6F175D3DCCD1}">
              <a14:hiddenFill xmlns:a14="http://schemas.microsoft.com/office/drawing/2010/main">
                <a:solidFill>
                  <a:srgbClr val="FFFFFF"/>
                </a:solidFill>
              </a14:hiddenFill>
            </a:ext>
          </a:extLst>
        </p:spPr>
      </p:pic>
      <p:pic>
        <p:nvPicPr>
          <p:cNvPr id="4102"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27723" y="2842318"/>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7" name="Connecteur droit 6"/>
          <p:cNvCxnSpPr/>
          <p:nvPr/>
        </p:nvCxnSpPr>
        <p:spPr>
          <a:xfrm>
            <a:off x="4513820" y="2783312"/>
            <a:ext cx="1584176"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8" name="Ellipse 7"/>
          <p:cNvSpPr/>
          <p:nvPr/>
        </p:nvSpPr>
        <p:spPr>
          <a:xfrm>
            <a:off x="5196060" y="2702636"/>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13"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6530044" y="3888270"/>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Connecteur droit 13"/>
          <p:cNvCxnSpPr/>
          <p:nvPr/>
        </p:nvCxnSpPr>
        <p:spPr>
          <a:xfrm rot="5400000">
            <a:off x="6153331" y="4066455"/>
            <a:ext cx="1584176" cy="0"/>
          </a:xfrm>
          <a:prstGeom prst="line">
            <a:avLst/>
          </a:prstGeom>
          <a:ln/>
        </p:spPr>
        <p:style>
          <a:lnRef idx="2">
            <a:schemeClr val="accent4"/>
          </a:lnRef>
          <a:fillRef idx="0">
            <a:schemeClr val="accent4"/>
          </a:fillRef>
          <a:effectRef idx="1">
            <a:schemeClr val="accent4"/>
          </a:effectRef>
          <a:fontRef idx="minor">
            <a:schemeClr val="tx1"/>
          </a:fontRef>
        </p:style>
      </p:cxnSp>
      <p:sp>
        <p:nvSpPr>
          <p:cNvPr id="15" name="Ellipse 14"/>
          <p:cNvSpPr/>
          <p:nvPr/>
        </p:nvSpPr>
        <p:spPr>
          <a:xfrm rot="5400000">
            <a:off x="6882079" y="3956607"/>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17"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541381" y="3888269"/>
            <a:ext cx="356369" cy="356369"/>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Connecteur droit 17"/>
          <p:cNvCxnSpPr/>
          <p:nvPr/>
        </p:nvCxnSpPr>
        <p:spPr>
          <a:xfrm rot="16200000">
            <a:off x="2690286" y="4066453"/>
            <a:ext cx="1584176" cy="0"/>
          </a:xfrm>
          <a:prstGeom prst="line">
            <a:avLst/>
          </a:prstGeom>
          <a:ln/>
        </p:spPr>
        <p:style>
          <a:lnRef idx="2">
            <a:schemeClr val="accent3"/>
          </a:lnRef>
          <a:fillRef idx="0">
            <a:schemeClr val="accent3"/>
          </a:fillRef>
          <a:effectRef idx="1">
            <a:schemeClr val="accent3"/>
          </a:effectRef>
          <a:fontRef idx="minor">
            <a:schemeClr val="tx1"/>
          </a:fontRef>
        </p:style>
      </p:cxnSp>
      <p:sp>
        <p:nvSpPr>
          <p:cNvPr id="19" name="Ellipse 18"/>
          <p:cNvSpPr/>
          <p:nvPr/>
        </p:nvSpPr>
        <p:spPr>
          <a:xfrm rot="16200000">
            <a:off x="3401698" y="4032285"/>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0" name="ZoneTexte 9"/>
          <p:cNvSpPr txBox="1"/>
          <p:nvPr/>
        </p:nvSpPr>
        <p:spPr>
          <a:xfrm>
            <a:off x="3541381" y="2275192"/>
            <a:ext cx="1148457" cy="738664"/>
          </a:xfrm>
          <a:prstGeom prst="rect">
            <a:avLst/>
          </a:prstGeom>
          <a:noFill/>
        </p:spPr>
        <p:txBody>
          <a:bodyPr wrap="square" rtlCol="0">
            <a:spAutoFit/>
          </a:bodyPr>
          <a:lstStyle/>
          <a:p>
            <a:r>
              <a:rPr lang="fr-FR" sz="1400" dirty="0" smtClean="0">
                <a:solidFill>
                  <a:schemeClr val="tx2"/>
                </a:solidFill>
                <a:effectLst>
                  <a:outerShdw blurRad="38100" dist="38100" dir="2700000" algn="tl">
                    <a:srgbClr val="000000">
                      <a:alpha val="43137"/>
                    </a:srgbClr>
                  </a:outerShdw>
                </a:effectLst>
              </a:rPr>
              <a:t>Une approche par filière</a:t>
            </a:r>
            <a:endParaRPr lang="fr-FR" sz="1400" dirty="0">
              <a:solidFill>
                <a:schemeClr val="tx2"/>
              </a:solidFill>
              <a:effectLst>
                <a:outerShdw blurRad="38100" dist="38100" dir="2700000" algn="tl">
                  <a:srgbClr val="000000">
                    <a:alpha val="43137"/>
                  </a:srgbClr>
                </a:outerShdw>
              </a:effectLst>
            </a:endParaRPr>
          </a:p>
        </p:txBody>
      </p:sp>
      <p:sp>
        <p:nvSpPr>
          <p:cNvPr id="21" name="ZoneTexte 20"/>
          <p:cNvSpPr txBox="1"/>
          <p:nvPr/>
        </p:nvSpPr>
        <p:spPr>
          <a:xfrm>
            <a:off x="6133081" y="2311521"/>
            <a:ext cx="1150293" cy="738664"/>
          </a:xfrm>
          <a:prstGeom prst="rect">
            <a:avLst/>
          </a:prstGeom>
          <a:noFill/>
        </p:spPr>
        <p:txBody>
          <a:bodyPr wrap="square" rtlCol="0">
            <a:spAutoFit/>
          </a:bodyPr>
          <a:lstStyle>
            <a:defPPr>
              <a:defRPr lang="fr-FR"/>
            </a:defPPr>
            <a:lvl1pPr>
              <a:defRPr sz="1400">
                <a:solidFill>
                  <a:schemeClr val="tx2"/>
                </a:solidFill>
                <a:effectLst>
                  <a:outerShdw blurRad="38100" dist="38100" dir="2700000" algn="tl">
                    <a:srgbClr val="000000">
                      <a:alpha val="43137"/>
                    </a:srgbClr>
                  </a:outerShdw>
                </a:effectLst>
              </a:defRPr>
            </a:lvl1pPr>
          </a:lstStyle>
          <a:p>
            <a:r>
              <a:rPr lang="fr-FR" dirty="0"/>
              <a:t>Une approche par Parcours</a:t>
            </a:r>
          </a:p>
        </p:txBody>
      </p:sp>
      <p:sp>
        <p:nvSpPr>
          <p:cNvPr id="22" name="ZoneTexte 21"/>
          <p:cNvSpPr txBox="1"/>
          <p:nvPr/>
        </p:nvSpPr>
        <p:spPr>
          <a:xfrm>
            <a:off x="7058440" y="2905033"/>
            <a:ext cx="1150293" cy="954107"/>
          </a:xfrm>
          <a:prstGeom prst="rect">
            <a:avLst/>
          </a:prstGeom>
          <a:noFill/>
        </p:spPr>
        <p:txBody>
          <a:bodyPr wrap="square" rtlCol="0">
            <a:spAutoFit/>
          </a:bodyPr>
          <a:lstStyle>
            <a:defPPr>
              <a:defRPr lang="fr-FR"/>
            </a:defPPr>
            <a:lvl1pPr>
              <a:defRPr sz="1400">
                <a:effectLst>
                  <a:outerShdw blurRad="38100" dist="38100" dir="2700000" algn="tl">
                    <a:srgbClr val="000000">
                      <a:alpha val="43137"/>
                    </a:srgbClr>
                  </a:outerShdw>
                </a:effectLst>
              </a:defRPr>
            </a:lvl1pPr>
          </a:lstStyle>
          <a:p>
            <a:r>
              <a:rPr lang="fr-FR" dirty="0" smtClean="0">
                <a:solidFill>
                  <a:schemeClr val="accent4">
                    <a:lumMod val="75000"/>
                  </a:schemeClr>
                </a:solidFill>
              </a:rPr>
              <a:t>Une prise en compte des spécificités des deux îles</a:t>
            </a:r>
            <a:endParaRPr lang="fr-FR" dirty="0">
              <a:solidFill>
                <a:schemeClr val="accent4">
                  <a:lumMod val="75000"/>
                </a:schemeClr>
              </a:solidFill>
            </a:endParaRPr>
          </a:p>
        </p:txBody>
      </p:sp>
      <p:sp>
        <p:nvSpPr>
          <p:cNvPr id="23" name="ZoneTexte 22"/>
          <p:cNvSpPr txBox="1"/>
          <p:nvPr/>
        </p:nvSpPr>
        <p:spPr>
          <a:xfrm>
            <a:off x="7106107" y="4172630"/>
            <a:ext cx="1150293" cy="954107"/>
          </a:xfrm>
          <a:prstGeom prst="rect">
            <a:avLst/>
          </a:prstGeom>
          <a:noFill/>
        </p:spPr>
        <p:txBody>
          <a:bodyPr wrap="square" rtlCol="0">
            <a:spAutoFit/>
          </a:bodyPr>
          <a:lstStyle>
            <a:defPPr>
              <a:defRPr lang="fr-FR"/>
            </a:defPPr>
            <a:lvl1pPr>
              <a:defRPr sz="1400">
                <a:solidFill>
                  <a:schemeClr val="accent4">
                    <a:lumMod val="75000"/>
                  </a:schemeClr>
                </a:solidFill>
                <a:effectLst>
                  <a:outerShdw blurRad="38100" dist="38100" dir="2700000" algn="tl">
                    <a:srgbClr val="000000">
                      <a:alpha val="43137"/>
                    </a:srgbClr>
                  </a:outerShdw>
                </a:effectLst>
              </a:defRPr>
            </a:lvl1pPr>
          </a:lstStyle>
          <a:p>
            <a:r>
              <a:rPr lang="fr-FR" dirty="0"/>
              <a:t>Un projet qui a d’abord une vocation régionale</a:t>
            </a:r>
          </a:p>
        </p:txBody>
      </p:sp>
      <p:cxnSp>
        <p:nvCxnSpPr>
          <p:cNvPr id="24" name="Connecteur droit 23"/>
          <p:cNvCxnSpPr/>
          <p:nvPr/>
        </p:nvCxnSpPr>
        <p:spPr>
          <a:xfrm>
            <a:off x="6310349" y="3203021"/>
            <a:ext cx="0" cy="1939882"/>
          </a:xfrm>
          <a:prstGeom prst="line">
            <a:avLst/>
          </a:prstGeom>
          <a:ln/>
        </p:spPr>
        <p:style>
          <a:lnRef idx="2">
            <a:schemeClr val="accent4"/>
          </a:lnRef>
          <a:fillRef idx="0">
            <a:schemeClr val="accent4"/>
          </a:fillRef>
          <a:effectRef idx="1">
            <a:schemeClr val="accent4"/>
          </a:effectRef>
          <a:fontRef idx="minor">
            <a:schemeClr val="tx1"/>
          </a:fontRef>
        </p:style>
      </p:cxnSp>
      <p:cxnSp>
        <p:nvCxnSpPr>
          <p:cNvPr id="26" name="Connecteur droit 25"/>
          <p:cNvCxnSpPr/>
          <p:nvPr/>
        </p:nvCxnSpPr>
        <p:spPr>
          <a:xfrm flipV="1">
            <a:off x="4365470" y="3198687"/>
            <a:ext cx="1949213" cy="22087"/>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flipH="1" flipV="1">
            <a:off x="4351246" y="3205396"/>
            <a:ext cx="14224" cy="1937507"/>
          </a:xfrm>
          <a:prstGeom prst="line">
            <a:avLst/>
          </a:prstGeom>
          <a:ln/>
        </p:spPr>
        <p:style>
          <a:lnRef idx="2">
            <a:schemeClr val="accent3"/>
          </a:lnRef>
          <a:fillRef idx="0">
            <a:schemeClr val="accent3"/>
          </a:fillRef>
          <a:effectRef idx="1">
            <a:schemeClr val="accent3"/>
          </a:effectRef>
          <a:fontRef idx="minor">
            <a:schemeClr val="tx1"/>
          </a:fontRef>
        </p:style>
      </p:cxnSp>
      <p:sp>
        <p:nvSpPr>
          <p:cNvPr id="30" name="ZoneTexte 29"/>
          <p:cNvSpPr txBox="1"/>
          <p:nvPr/>
        </p:nvSpPr>
        <p:spPr>
          <a:xfrm>
            <a:off x="2265405" y="2728342"/>
            <a:ext cx="1150293" cy="954107"/>
          </a:xfrm>
          <a:prstGeom prst="rect">
            <a:avLst/>
          </a:prstGeom>
          <a:noFill/>
        </p:spPr>
        <p:txBody>
          <a:bodyPr wrap="square" rtlCol="0">
            <a:spAutoFit/>
          </a:bodyPr>
          <a:lstStyle>
            <a:defPPr>
              <a:defRPr lang="fr-FR"/>
            </a:defPPr>
            <a:lvl1pPr>
              <a:defRPr sz="1400">
                <a:effectLst>
                  <a:outerShdw blurRad="38100" dist="38100" dir="2700000" algn="tl">
                    <a:srgbClr val="000000">
                      <a:alpha val="43137"/>
                    </a:srgbClr>
                  </a:outerShdw>
                </a:effectLst>
              </a:defRPr>
            </a:lvl1pPr>
          </a:lstStyle>
          <a:p>
            <a:r>
              <a:rPr lang="fr-FR" dirty="0" smtClean="0">
                <a:solidFill>
                  <a:schemeClr val="accent3">
                    <a:lumMod val="75000"/>
                  </a:schemeClr>
                </a:solidFill>
              </a:rPr>
              <a:t>Un document très opérationnel</a:t>
            </a:r>
            <a:endParaRPr lang="fr-FR" dirty="0">
              <a:solidFill>
                <a:schemeClr val="accent3">
                  <a:lumMod val="75000"/>
                </a:schemeClr>
              </a:solidFill>
            </a:endParaRPr>
          </a:p>
        </p:txBody>
      </p:sp>
      <p:sp>
        <p:nvSpPr>
          <p:cNvPr id="31" name="ZoneTexte 30"/>
          <p:cNvSpPr txBox="1"/>
          <p:nvPr/>
        </p:nvSpPr>
        <p:spPr>
          <a:xfrm>
            <a:off x="2298743" y="4172630"/>
            <a:ext cx="1150293" cy="954107"/>
          </a:xfrm>
          <a:prstGeom prst="rect">
            <a:avLst/>
          </a:prstGeom>
          <a:noFill/>
        </p:spPr>
        <p:txBody>
          <a:bodyPr wrap="square" rtlCol="0">
            <a:spAutoFit/>
          </a:bodyPr>
          <a:lstStyle>
            <a:defPPr>
              <a:defRPr lang="fr-FR"/>
            </a:defPPr>
            <a:lvl1pPr>
              <a:defRPr sz="1400">
                <a:solidFill>
                  <a:schemeClr val="accent3">
                    <a:lumMod val="75000"/>
                  </a:schemeClr>
                </a:solidFill>
                <a:effectLst>
                  <a:outerShdw blurRad="38100" dist="38100" dir="2700000" algn="tl">
                    <a:srgbClr val="000000">
                      <a:alpha val="43137"/>
                    </a:srgbClr>
                  </a:outerShdw>
                </a:effectLst>
              </a:defRPr>
            </a:lvl1pPr>
          </a:lstStyle>
          <a:p>
            <a:r>
              <a:rPr lang="fr-FR" dirty="0"/>
              <a:t>Un document très stratégique</a:t>
            </a:r>
          </a:p>
        </p:txBody>
      </p:sp>
      <p:sp>
        <p:nvSpPr>
          <p:cNvPr id="3" name="Rectangle 2"/>
          <p:cNvSpPr/>
          <p:nvPr/>
        </p:nvSpPr>
        <p:spPr>
          <a:xfrm>
            <a:off x="2123728" y="2311520"/>
            <a:ext cx="6192688" cy="3565752"/>
          </a:xfrm>
          <a:prstGeom prst="rect">
            <a:avLst/>
          </a:prstGeom>
          <a:noFill/>
          <a:ln>
            <a:solidFill>
              <a:schemeClr val="tx2">
                <a:lumMod val="75000"/>
              </a:schemeClr>
            </a:solidFill>
          </a:ln>
          <a:effectLst>
            <a:glow>
              <a:schemeClr val="accent1">
                <a:alpha val="40000"/>
              </a:schemeClr>
            </a:glow>
            <a:outerShdw blurRad="152400" sx="101000" sy="101000" algn="l" rotWithShape="0">
              <a:prstClr val="black">
                <a:alpha val="31000"/>
              </a:prstClr>
            </a:outerShd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390073" y="2680853"/>
            <a:ext cx="1584176" cy="2062103"/>
          </a:xfrm>
          <a:prstGeom prst="rect">
            <a:avLst/>
          </a:prstGeom>
          <a:noFill/>
        </p:spPr>
        <p:txBody>
          <a:bodyPr wrap="square" rtlCol="0">
            <a:spAutoFit/>
          </a:bodyPr>
          <a:lstStyle/>
          <a:p>
            <a:r>
              <a:rPr lang="fr-FR" sz="1600" dirty="0" smtClean="0"/>
              <a:t>Il s’agira, collectivement, d’arrêter un arbitrage et de définir du contenu pour chacun de ces 3 axes.</a:t>
            </a:r>
            <a:endParaRPr lang="fr-FR" sz="1600" dirty="0"/>
          </a:p>
        </p:txBody>
      </p:sp>
      <p:sp>
        <p:nvSpPr>
          <p:cNvPr id="5" name="Rectangle à coins arrondis 4"/>
          <p:cNvSpPr/>
          <p:nvPr/>
        </p:nvSpPr>
        <p:spPr>
          <a:xfrm>
            <a:off x="117662" y="2275192"/>
            <a:ext cx="1856587" cy="2881999"/>
          </a:xfrm>
          <a:prstGeom prst="roundRect">
            <a:avLst/>
          </a:prstGeom>
          <a:noFill/>
          <a:ln>
            <a:solidFill>
              <a:schemeClr val="tx2">
                <a:lumMod val="75000"/>
              </a:schemeClr>
            </a:solidFill>
          </a:ln>
          <a:effectLst>
            <a:glow>
              <a:schemeClr val="accent1">
                <a:alpha val="40000"/>
              </a:schemeClr>
            </a:glow>
            <a:outerShdw blurRad="152400" sx="101000" sy="101000" algn="l" rotWithShape="0">
              <a:prstClr val="black">
                <a:alpha val="31000"/>
              </a:prstClr>
            </a:outerShd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5" name="Connecteur droit 24"/>
          <p:cNvCxnSpPr/>
          <p:nvPr/>
        </p:nvCxnSpPr>
        <p:spPr>
          <a:xfrm flipV="1">
            <a:off x="4350979" y="5129726"/>
            <a:ext cx="1949213" cy="22087"/>
          </a:xfrm>
          <a:prstGeom prst="line">
            <a:avLst/>
          </a:prstGeom>
          <a:ln w="31750">
            <a:solidFill>
              <a:srgbClr val="DC4C2A"/>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flipV="1">
            <a:off x="4427984" y="5545637"/>
            <a:ext cx="1949213" cy="22087"/>
          </a:xfrm>
          <a:prstGeom prst="line">
            <a:avLst/>
          </a:prstGeom>
          <a:ln w="31750">
            <a:solidFill>
              <a:srgbClr val="DC4C2A"/>
            </a:solidFill>
          </a:ln>
        </p:spPr>
        <p:style>
          <a:lnRef idx="1">
            <a:schemeClr val="accent1"/>
          </a:lnRef>
          <a:fillRef idx="0">
            <a:schemeClr val="accent1"/>
          </a:fillRef>
          <a:effectRef idx="0">
            <a:schemeClr val="accent1"/>
          </a:effectRef>
          <a:fontRef idx="minor">
            <a:schemeClr val="tx1"/>
          </a:fontRef>
        </p:style>
      </p:cxnSp>
      <p:pic>
        <p:nvPicPr>
          <p:cNvPr id="32" name="Picture 6" descr="Afficher l'image d'orig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5185922" y="5151813"/>
            <a:ext cx="356369" cy="356369"/>
          </a:xfrm>
          <a:prstGeom prst="rect">
            <a:avLst/>
          </a:prstGeom>
          <a:noFill/>
          <a:extLst>
            <a:ext uri="{909E8E84-426E-40DD-AFC4-6F175D3DCCD1}">
              <a14:hiddenFill xmlns:a14="http://schemas.microsoft.com/office/drawing/2010/main">
                <a:solidFill>
                  <a:srgbClr val="FFFFFF"/>
                </a:solidFill>
              </a14:hiddenFill>
            </a:ext>
          </a:extLst>
        </p:spPr>
      </p:pic>
      <p:sp>
        <p:nvSpPr>
          <p:cNvPr id="33" name="Ellipse 32"/>
          <p:cNvSpPr/>
          <p:nvPr/>
        </p:nvSpPr>
        <p:spPr>
          <a:xfrm rot="10800000">
            <a:off x="5292098" y="5450143"/>
            <a:ext cx="144016" cy="144016"/>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34" name="ZoneTexte 33"/>
          <p:cNvSpPr txBox="1"/>
          <p:nvPr/>
        </p:nvSpPr>
        <p:spPr>
          <a:xfrm>
            <a:off x="3513175" y="5065753"/>
            <a:ext cx="1453052" cy="738664"/>
          </a:xfrm>
          <a:prstGeom prst="rect">
            <a:avLst/>
          </a:prstGeom>
          <a:noFill/>
        </p:spPr>
        <p:txBody>
          <a:bodyPr wrap="square" rtlCol="0">
            <a:spAutoFit/>
          </a:bodyPr>
          <a:lstStyle/>
          <a:p>
            <a:r>
              <a:rPr lang="fr-FR" sz="1400" dirty="0" smtClean="0">
                <a:solidFill>
                  <a:srgbClr val="FF0000"/>
                </a:solidFill>
                <a:effectLst>
                  <a:outerShdw blurRad="38100" dist="38100" dir="2700000" algn="tl">
                    <a:srgbClr val="000000">
                      <a:alpha val="43137"/>
                    </a:srgbClr>
                  </a:outerShdw>
                </a:effectLst>
              </a:rPr>
              <a:t>Une approche centrée sur l’offre de santé</a:t>
            </a:r>
            <a:endParaRPr lang="fr-FR" sz="1400" dirty="0">
              <a:solidFill>
                <a:srgbClr val="FF0000"/>
              </a:solidFill>
              <a:effectLst>
                <a:outerShdw blurRad="38100" dist="38100" dir="2700000" algn="tl">
                  <a:srgbClr val="000000">
                    <a:alpha val="43137"/>
                  </a:srgbClr>
                </a:outerShdw>
              </a:effectLst>
            </a:endParaRPr>
          </a:p>
        </p:txBody>
      </p:sp>
      <p:sp>
        <p:nvSpPr>
          <p:cNvPr id="35" name="ZoneTexte 34"/>
          <p:cNvSpPr txBox="1"/>
          <p:nvPr/>
        </p:nvSpPr>
        <p:spPr>
          <a:xfrm>
            <a:off x="6366875" y="5138608"/>
            <a:ext cx="1959697" cy="738664"/>
          </a:xfrm>
          <a:prstGeom prst="rect">
            <a:avLst/>
          </a:prstGeom>
          <a:noFill/>
        </p:spPr>
        <p:txBody>
          <a:bodyPr wrap="square" rtlCol="0">
            <a:spAutoFit/>
          </a:bodyPr>
          <a:lstStyle>
            <a:defPPr>
              <a:defRPr lang="fr-FR"/>
            </a:defPPr>
            <a:lvl1pPr>
              <a:defRPr sz="1400">
                <a:solidFill>
                  <a:srgbClr val="FF0000"/>
                </a:solidFill>
                <a:effectLst>
                  <a:outerShdw blurRad="38100" dist="38100" dir="2700000" algn="tl">
                    <a:srgbClr val="000000">
                      <a:alpha val="43137"/>
                    </a:srgbClr>
                  </a:outerShdw>
                </a:effectLst>
              </a:defRPr>
            </a:lvl1pPr>
          </a:lstStyle>
          <a:p>
            <a:r>
              <a:rPr lang="fr-FR" dirty="0"/>
              <a:t>Une approche centrée sur la promotion de la santé</a:t>
            </a:r>
          </a:p>
        </p:txBody>
      </p:sp>
    </p:spTree>
    <p:extLst>
      <p:ext uri="{BB962C8B-B14F-4D97-AF65-F5344CB8AC3E}">
        <p14:creationId xmlns:p14="http://schemas.microsoft.com/office/powerpoint/2010/main" val="2898833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Quel sens donner à ce travail ?</a:t>
            </a:r>
            <a:endParaRPr lang="fr-FR" dirty="0"/>
          </a:p>
        </p:txBody>
      </p:sp>
      <p:sp>
        <p:nvSpPr>
          <p:cNvPr id="3" name="Espace réservé du contenu 2"/>
          <p:cNvSpPr>
            <a:spLocks noGrp="1"/>
          </p:cNvSpPr>
          <p:nvPr>
            <p:ph idx="1"/>
          </p:nvPr>
        </p:nvSpPr>
        <p:spPr>
          <a:xfrm>
            <a:off x="1161355" y="1412776"/>
            <a:ext cx="6984776" cy="5142868"/>
          </a:xfrm>
        </p:spPr>
        <p:txBody>
          <a:bodyPr>
            <a:normAutofit/>
          </a:bodyPr>
          <a:lstStyle/>
          <a:p>
            <a:pPr marL="0" indent="0">
              <a:buNone/>
            </a:pPr>
            <a:r>
              <a:rPr lang="fr-FR" sz="1600" dirty="0" smtClean="0"/>
              <a:t>A l’heure d’élaborer le nouveau PRS, ce document vise à donner un certain nombre d’enseignements sur : </a:t>
            </a:r>
          </a:p>
          <a:p>
            <a:pPr marL="0" indent="0">
              <a:buNone/>
            </a:pPr>
            <a:endParaRPr lang="fr-FR" sz="1600" dirty="0" smtClean="0"/>
          </a:p>
          <a:p>
            <a:r>
              <a:rPr lang="fr-FR" sz="1600" dirty="0" smtClean="0"/>
              <a:t>Les options méthodologiques qui ont permis à l’Agence d’atteindre les objectifs qu’elle s’était fixée</a:t>
            </a:r>
          </a:p>
          <a:p>
            <a:r>
              <a:rPr lang="fr-FR" sz="1600" dirty="0" smtClean="0"/>
              <a:t>Les choix stratégiques qui ont eu un impact sur le déploiement du PRS </a:t>
            </a:r>
          </a:p>
          <a:p>
            <a:r>
              <a:rPr lang="fr-FR" sz="1600" dirty="0" smtClean="0"/>
              <a:t>Les attentes des acteurs (opérateurs, institutions mais aussi professionnels de l’Agence) sur le fond et la forme du prochain PRS.</a:t>
            </a:r>
          </a:p>
          <a:p>
            <a:r>
              <a:rPr lang="fr-FR" sz="1600" dirty="0" smtClean="0"/>
              <a:t>Certaines réalisations du PRS qui permettent d’étayer les constats relatifs à l’évaluation de la méthode employée.</a:t>
            </a:r>
          </a:p>
          <a:p>
            <a:pPr marL="0" indent="0">
              <a:buNone/>
            </a:pPr>
            <a:endParaRPr lang="fr-FR" sz="1600" dirty="0" smtClean="0"/>
          </a:p>
          <a:p>
            <a:pPr marL="0" indent="0">
              <a:buNone/>
            </a:pPr>
            <a:endParaRPr lang="fr-FR" sz="1600" dirty="0"/>
          </a:p>
          <a:p>
            <a:pPr marL="0" indent="0">
              <a:buNone/>
            </a:pPr>
            <a:r>
              <a:rPr lang="fr-FR" sz="1600" dirty="0" smtClean="0"/>
              <a:t>Un des écueils du PRS1 a sans doute été de ne pas s’interroger sur « ses usages ». </a:t>
            </a:r>
            <a:endParaRPr lang="fr-FR" sz="1600" dirty="0"/>
          </a:p>
        </p:txBody>
      </p:sp>
      <p:sp>
        <p:nvSpPr>
          <p:cNvPr id="5" name="AutoShape 4" descr="Afficher l'image d'origine"/>
          <p:cNvSpPr>
            <a:spLocks noChangeAspect="1" noChangeArrowheads="1"/>
          </p:cNvSpPr>
          <p:nvPr/>
        </p:nvSpPr>
        <p:spPr bwMode="auto">
          <a:xfrm>
            <a:off x="155575" y="-990600"/>
            <a:ext cx="2066925" cy="20669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1484784"/>
            <a:ext cx="236291" cy="23629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52746" y="4797152"/>
            <a:ext cx="236291" cy="236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790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Exploitation de l’enquête réalisée dans le cadre de l’évaluation du </a:t>
            </a:r>
            <a:r>
              <a:rPr lang="fr-FR" dirty="0" err="1" smtClean="0"/>
              <a:t>process</a:t>
            </a:r>
            <a:r>
              <a:rPr lang="fr-FR" dirty="0" smtClean="0"/>
              <a:t> du PRS 1</a:t>
            </a:r>
            <a:endParaRPr lang="fr-FR" dirty="0"/>
          </a:p>
        </p:txBody>
      </p:sp>
    </p:spTree>
    <p:extLst>
      <p:ext uri="{BB962C8B-B14F-4D97-AF65-F5344CB8AC3E}">
        <p14:creationId xmlns:p14="http://schemas.microsoft.com/office/powerpoint/2010/main" val="3847865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Méthodologie de l’enquête</a:t>
            </a:r>
            <a:endParaRPr lang="fr-FR" dirty="0"/>
          </a:p>
        </p:txBody>
      </p:sp>
      <p:graphicFrame>
        <p:nvGraphicFramePr>
          <p:cNvPr id="7" name="Diagramme 6"/>
          <p:cNvGraphicFramePr/>
          <p:nvPr>
            <p:extLst>
              <p:ext uri="{D42A27DB-BD31-4B8C-83A1-F6EECF244321}">
                <p14:modId xmlns:p14="http://schemas.microsoft.com/office/powerpoint/2010/main" val="2906411437"/>
              </p:ext>
            </p:extLst>
          </p:nvPr>
        </p:nvGraphicFramePr>
        <p:xfrm>
          <a:off x="899592" y="2996952"/>
          <a:ext cx="7416824"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1187624" y="1556792"/>
            <a:ext cx="4903202" cy="1200329"/>
          </a:xfrm>
          <a:prstGeom prst="rect">
            <a:avLst/>
          </a:prstGeom>
          <a:noFill/>
        </p:spPr>
        <p:txBody>
          <a:bodyPr wrap="none" rtlCol="0">
            <a:spAutoFit/>
          </a:bodyPr>
          <a:lstStyle/>
          <a:p>
            <a:r>
              <a:rPr lang="fr-FR" b="1" dirty="0" smtClean="0"/>
              <a:t>Trois objectifs</a:t>
            </a:r>
          </a:p>
          <a:p>
            <a:pPr marL="285750" indent="-285750">
              <a:buClr>
                <a:schemeClr val="accent3">
                  <a:lumMod val="75000"/>
                </a:schemeClr>
              </a:buClr>
              <a:buFont typeface="Wingdings" panose="05000000000000000000" pitchFamily="2" charset="2"/>
              <a:buChar char="F"/>
            </a:pPr>
            <a:r>
              <a:rPr lang="fr-FR" dirty="0" smtClean="0"/>
              <a:t>Consulter le plus largement possible</a:t>
            </a:r>
          </a:p>
          <a:p>
            <a:pPr marL="285750" indent="-285750">
              <a:buClr>
                <a:schemeClr val="accent3">
                  <a:lumMod val="75000"/>
                </a:schemeClr>
              </a:buClr>
              <a:buFont typeface="Wingdings" panose="05000000000000000000" pitchFamily="2" charset="2"/>
              <a:buChar char="F"/>
            </a:pPr>
            <a:r>
              <a:rPr lang="fr-FR" dirty="0" smtClean="0"/>
              <a:t>Proposer un questionnaire court</a:t>
            </a:r>
          </a:p>
          <a:p>
            <a:pPr marL="285750" indent="-285750">
              <a:buClr>
                <a:schemeClr val="accent3">
                  <a:lumMod val="75000"/>
                </a:schemeClr>
              </a:buClr>
              <a:buFont typeface="Wingdings" panose="05000000000000000000" pitchFamily="2" charset="2"/>
              <a:buChar char="F"/>
            </a:pPr>
            <a:r>
              <a:rPr lang="fr-FR" dirty="0" smtClean="0"/>
              <a:t>Reprendre les principales questions évaluatives</a:t>
            </a:r>
            <a:endParaRPr lang="fr-FR" dirty="0"/>
          </a:p>
        </p:txBody>
      </p:sp>
    </p:spTree>
    <p:extLst>
      <p:ext uri="{BB962C8B-B14F-4D97-AF65-F5344CB8AC3E}">
        <p14:creationId xmlns:p14="http://schemas.microsoft.com/office/powerpoint/2010/main" val="1806215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Un projet régional de santé connu par les acteurs</a:t>
            </a:r>
            <a:endParaRPr lang="fr-FR" sz="1600" b="1" dirty="0"/>
          </a:p>
        </p:txBody>
      </p:sp>
      <p:pic>
        <p:nvPicPr>
          <p:cNvPr id="6" name="Espace réservé du contenu 5"/>
          <p:cNvPicPr>
            <a:picLocks noChangeAspect="1"/>
          </p:cNvPicPr>
          <p:nvPr/>
        </p:nvPicPr>
        <p:blipFill>
          <a:blip r:embed="rId2"/>
          <a:stretch>
            <a:fillRect/>
          </a:stretch>
        </p:blipFill>
        <p:spPr>
          <a:xfrm>
            <a:off x="791879" y="2867758"/>
            <a:ext cx="3339596" cy="3024336"/>
          </a:xfrm>
          <a:prstGeom prst="rect">
            <a:avLst/>
          </a:prstGeom>
        </p:spPr>
      </p:pic>
      <p:sp>
        <p:nvSpPr>
          <p:cNvPr id="4" name="ZoneTexte 3"/>
          <p:cNvSpPr txBox="1"/>
          <p:nvPr/>
        </p:nvSpPr>
        <p:spPr>
          <a:xfrm>
            <a:off x="467544" y="1953414"/>
            <a:ext cx="3816424" cy="2123658"/>
          </a:xfrm>
          <a:prstGeom prst="rect">
            <a:avLst/>
          </a:prstGeom>
          <a:noFill/>
        </p:spPr>
        <p:txBody>
          <a:bodyPr wrap="square" rtlCol="0">
            <a:spAutoFit/>
          </a:bodyPr>
          <a:lstStyle/>
          <a:p>
            <a:pPr marL="285750" indent="-285750" algn="just">
              <a:buFont typeface="Arial" panose="020B0604020202020204" pitchFamily="34" charset="0"/>
              <a:buChar char="•"/>
            </a:pPr>
            <a:r>
              <a:rPr lang="fr-FR" sz="1600" dirty="0" smtClean="0"/>
              <a:t>Un équilibre intéressant entre les acteurs relevant du sanitaire et ceux relevant du secteur médico-social.</a:t>
            </a:r>
          </a:p>
          <a:p>
            <a:pPr marL="285750" indent="-285750" algn="just">
              <a:buFont typeface="Arial" panose="020B0604020202020204" pitchFamily="34" charset="0"/>
              <a:buChar char="•"/>
            </a:pPr>
            <a:endParaRPr lang="fr-FR" sz="1600" dirty="0"/>
          </a:p>
          <a:p>
            <a:pPr marL="285750" indent="-285750" algn="just">
              <a:buFont typeface="Arial" panose="020B0604020202020204" pitchFamily="34" charset="0"/>
              <a:buChar char="•"/>
            </a:pPr>
            <a:endParaRPr lang="fr-FR" sz="1600" dirty="0" smtClean="0"/>
          </a:p>
          <a:p>
            <a:pPr marL="285750" indent="-285750" algn="just">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p:txBody>
      </p:sp>
      <p:pic>
        <p:nvPicPr>
          <p:cNvPr id="8" name="Image 7"/>
          <p:cNvPicPr>
            <a:picLocks noChangeAspect="1"/>
          </p:cNvPicPr>
          <p:nvPr/>
        </p:nvPicPr>
        <p:blipFill rotWithShape="1">
          <a:blip r:embed="rId3"/>
          <a:srcRect r="2703" b="14347"/>
          <a:stretch/>
        </p:blipFill>
        <p:spPr>
          <a:xfrm>
            <a:off x="5364088" y="1634066"/>
            <a:ext cx="3024336" cy="3990085"/>
          </a:xfrm>
          <a:prstGeom prst="rect">
            <a:avLst/>
          </a:prstGeom>
        </p:spPr>
      </p:pic>
      <p:sp>
        <p:nvSpPr>
          <p:cNvPr id="7" name="ZoneTexte 6"/>
          <p:cNvSpPr txBox="1"/>
          <p:nvPr/>
        </p:nvSpPr>
        <p:spPr>
          <a:xfrm>
            <a:off x="5004544" y="1666732"/>
            <a:ext cx="3816424" cy="1077218"/>
          </a:xfrm>
          <a:prstGeom prst="rect">
            <a:avLst/>
          </a:prstGeom>
          <a:solidFill>
            <a:schemeClr val="bg1"/>
          </a:solidFill>
        </p:spPr>
        <p:txBody>
          <a:bodyPr wrap="square" rtlCol="0">
            <a:spAutoFit/>
          </a:bodyPr>
          <a:lstStyle/>
          <a:p>
            <a:pPr marL="285750" indent="-285750" algn="just">
              <a:buFont typeface="Arial" panose="020B0604020202020204" pitchFamily="34" charset="0"/>
              <a:buChar char="•"/>
            </a:pPr>
            <a:r>
              <a:rPr lang="fr-FR" sz="1600" dirty="0" smtClean="0"/>
              <a:t>Un PRS connu par 83% des répondants. </a:t>
            </a:r>
          </a:p>
          <a:p>
            <a:pPr marL="285750" indent="-285750" algn="just">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endParaRPr lang="fr-FR" sz="1600" dirty="0"/>
          </a:p>
        </p:txBody>
      </p:sp>
      <p:sp>
        <p:nvSpPr>
          <p:cNvPr id="3" name="Rectangle à coins arrondis 2"/>
          <p:cNvSpPr/>
          <p:nvPr/>
        </p:nvSpPr>
        <p:spPr>
          <a:xfrm>
            <a:off x="239341" y="2708920"/>
            <a:ext cx="3879955" cy="86409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Êtes vous un acteur : </a:t>
            </a:r>
            <a:endParaRPr lang="fr-FR" sz="1400" b="1" dirty="0"/>
          </a:p>
        </p:txBody>
      </p:sp>
      <p:sp>
        <p:nvSpPr>
          <p:cNvPr id="9" name="Rectangle à coins arrondis 8"/>
          <p:cNvSpPr/>
          <p:nvPr/>
        </p:nvSpPr>
        <p:spPr>
          <a:xfrm>
            <a:off x="5184068" y="2185700"/>
            <a:ext cx="3672408" cy="165908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a:t>Connaissez-vous le PRS ?</a:t>
            </a:r>
          </a:p>
        </p:txBody>
      </p:sp>
    </p:spTree>
    <p:extLst>
      <p:ext uri="{BB962C8B-B14F-4D97-AF65-F5344CB8AC3E}">
        <p14:creationId xmlns:p14="http://schemas.microsoft.com/office/powerpoint/2010/main" val="266473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124744"/>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50% des répondants ont utilisé le PRS depuis 2 ans</a:t>
            </a:r>
            <a:endParaRPr lang="fr-FR" sz="1600" b="1" dirty="0"/>
          </a:p>
        </p:txBody>
      </p:sp>
      <p:sp>
        <p:nvSpPr>
          <p:cNvPr id="4" name="ZoneTexte 3"/>
          <p:cNvSpPr txBox="1"/>
          <p:nvPr/>
        </p:nvSpPr>
        <p:spPr>
          <a:xfrm>
            <a:off x="3347864" y="2132856"/>
            <a:ext cx="5256584" cy="2862322"/>
          </a:xfrm>
          <a:prstGeom prst="rect">
            <a:avLst/>
          </a:prstGeom>
          <a:noFill/>
        </p:spPr>
        <p:txBody>
          <a:bodyPr wrap="square" rtlCol="0">
            <a:spAutoFit/>
          </a:bodyPr>
          <a:lstStyle/>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endParaRPr lang="fr-FR" dirty="0" smtClean="0"/>
          </a:p>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r>
              <a:rPr lang="fr-FR" dirty="0" smtClean="0"/>
              <a:t>Deux motifs principaux de consultation du PRS par les enquêtés : </a:t>
            </a:r>
          </a:p>
          <a:p>
            <a:pPr marL="285750" indent="-285750" algn="just">
              <a:buFont typeface="Arial" panose="020B0604020202020204" pitchFamily="34" charset="0"/>
              <a:buChar char="•"/>
            </a:pPr>
            <a:r>
              <a:rPr lang="fr-FR" dirty="0" smtClean="0"/>
              <a:t>- dans le cadre </a:t>
            </a:r>
            <a:r>
              <a:rPr lang="fr-FR" b="1" dirty="0" smtClean="0"/>
              <a:t>d’un projet de leur établissement</a:t>
            </a:r>
            <a:endParaRPr lang="fr-FR" dirty="0"/>
          </a:p>
          <a:p>
            <a:pPr marL="285750" indent="-285750" algn="just">
              <a:buFont typeface="Arial" panose="020B0604020202020204" pitchFamily="34" charset="0"/>
              <a:buChar char="•"/>
            </a:pPr>
            <a:r>
              <a:rPr lang="fr-FR" dirty="0" smtClean="0"/>
              <a:t>- pour obtenir des informations </a:t>
            </a:r>
            <a:r>
              <a:rPr lang="fr-FR" b="1" dirty="0" smtClean="0"/>
              <a:t>sur </a:t>
            </a:r>
            <a:r>
              <a:rPr lang="fr-FR" b="1" dirty="0"/>
              <a:t>l</a:t>
            </a:r>
            <a:r>
              <a:rPr lang="fr-FR" b="1" dirty="0" smtClean="0"/>
              <a:t>es politiques de santé.</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pic>
        <p:nvPicPr>
          <p:cNvPr id="7" name="Image 6"/>
          <p:cNvPicPr>
            <a:picLocks noChangeAspect="1"/>
          </p:cNvPicPr>
          <p:nvPr/>
        </p:nvPicPr>
        <p:blipFill>
          <a:blip r:embed="rId2"/>
          <a:stretch>
            <a:fillRect/>
          </a:stretch>
        </p:blipFill>
        <p:spPr>
          <a:xfrm>
            <a:off x="215264" y="1988840"/>
            <a:ext cx="3360814" cy="3209701"/>
          </a:xfrm>
          <a:prstGeom prst="rect">
            <a:avLst/>
          </a:prstGeom>
        </p:spPr>
      </p:pic>
      <p:sp>
        <p:nvSpPr>
          <p:cNvPr id="6" name="Rectangle à coins arrondis 5"/>
          <p:cNvSpPr/>
          <p:nvPr/>
        </p:nvSpPr>
        <p:spPr>
          <a:xfrm>
            <a:off x="107504" y="1916832"/>
            <a:ext cx="3672408" cy="864096"/>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Avez-vous consulté le PRS ces 2 dernières années ? </a:t>
            </a:r>
            <a:endParaRPr lang="fr-FR" sz="1400" b="1" dirty="0"/>
          </a:p>
        </p:txBody>
      </p:sp>
    </p:spTree>
    <p:extLst>
      <p:ext uri="{BB962C8B-B14F-4D97-AF65-F5344CB8AC3E}">
        <p14:creationId xmlns:p14="http://schemas.microsoft.com/office/powerpoint/2010/main" val="1741912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rotWithShape="1">
          <a:blip r:embed="rId2"/>
          <a:srcRect t="31990"/>
          <a:stretch/>
        </p:blipFill>
        <p:spPr>
          <a:xfrm>
            <a:off x="5940152" y="2050184"/>
            <a:ext cx="3384376" cy="1620462"/>
          </a:xfrm>
          <a:prstGeom prst="rect">
            <a:avLst/>
          </a:prstGeom>
        </p:spPr>
      </p:pic>
      <p:sp>
        <p:nvSpPr>
          <p:cNvPr id="2" name="Titre 1"/>
          <p:cNvSpPr>
            <a:spLocks noGrp="1"/>
          </p:cNvSpPr>
          <p:nvPr>
            <p:ph type="title"/>
          </p:nvPr>
        </p:nvSpPr>
        <p:spPr/>
        <p:txBody>
          <a:bodyPr>
            <a:normAutofit/>
          </a:bodyPr>
          <a:lstStyle/>
          <a:p>
            <a:r>
              <a:rPr lang="fr-FR" dirty="0" smtClean="0"/>
              <a:t>Les résultats de l’enquête</a:t>
            </a:r>
            <a:endParaRPr lang="fr-FR" dirty="0"/>
          </a:p>
        </p:txBody>
      </p:sp>
      <p:sp>
        <p:nvSpPr>
          <p:cNvPr id="5" name="Rectangle à coins arrondis 4"/>
          <p:cNvSpPr/>
          <p:nvPr/>
        </p:nvSpPr>
        <p:spPr>
          <a:xfrm>
            <a:off x="611560" y="1098750"/>
            <a:ext cx="8352928" cy="50405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sz="1600" b="1" dirty="0" smtClean="0"/>
              <a:t>Une méthodologie d’élaboration du PRS plutôt </a:t>
            </a:r>
            <a:r>
              <a:rPr lang="fr-FR" sz="1600" b="1" dirty="0" err="1" smtClean="0"/>
              <a:t>clivante</a:t>
            </a:r>
            <a:r>
              <a:rPr lang="fr-FR" sz="1600" b="1" dirty="0" smtClean="0"/>
              <a:t>.</a:t>
            </a:r>
            <a:endParaRPr lang="fr-FR" sz="1600" b="1" dirty="0"/>
          </a:p>
        </p:txBody>
      </p:sp>
      <p:pic>
        <p:nvPicPr>
          <p:cNvPr id="8" name="Image 7"/>
          <p:cNvPicPr>
            <a:picLocks noChangeAspect="1"/>
          </p:cNvPicPr>
          <p:nvPr/>
        </p:nvPicPr>
        <p:blipFill>
          <a:blip r:embed="rId3"/>
          <a:stretch>
            <a:fillRect/>
          </a:stretch>
        </p:blipFill>
        <p:spPr>
          <a:xfrm>
            <a:off x="4177791" y="3965380"/>
            <a:ext cx="2316112" cy="2280584"/>
          </a:xfrm>
          <a:prstGeom prst="rect">
            <a:avLst/>
          </a:prstGeom>
        </p:spPr>
      </p:pic>
      <p:sp>
        <p:nvSpPr>
          <p:cNvPr id="11" name="Rectangle à coins arrondis 10"/>
          <p:cNvSpPr/>
          <p:nvPr/>
        </p:nvSpPr>
        <p:spPr>
          <a:xfrm>
            <a:off x="3738704" y="3755031"/>
            <a:ext cx="3672408" cy="69554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a:t>Les propositions des groupes de travail </a:t>
            </a:r>
            <a:r>
              <a:rPr lang="fr-FR" sz="1400" b="1" dirty="0" err="1"/>
              <a:t>ont-elles</a:t>
            </a:r>
            <a:r>
              <a:rPr lang="fr-FR" sz="1400" b="1" dirty="0"/>
              <a:t> été prises en compte ? </a:t>
            </a:r>
          </a:p>
        </p:txBody>
      </p:sp>
      <p:sp>
        <p:nvSpPr>
          <p:cNvPr id="12" name="ZoneTexte 11"/>
          <p:cNvSpPr txBox="1"/>
          <p:nvPr/>
        </p:nvSpPr>
        <p:spPr>
          <a:xfrm>
            <a:off x="179512" y="3755031"/>
            <a:ext cx="3510454" cy="2031325"/>
          </a:xfrm>
          <a:prstGeom prst="rect">
            <a:avLst/>
          </a:prstGeom>
          <a:noFill/>
        </p:spPr>
        <p:txBody>
          <a:bodyPr wrap="square" rtlCol="0">
            <a:spAutoFit/>
          </a:bodyPr>
          <a:lstStyle/>
          <a:p>
            <a:pPr marL="285750" indent="-285750" algn="just">
              <a:buFont typeface="Arial" panose="020B0604020202020204" pitchFamily="34" charset="0"/>
              <a:buChar char="•"/>
            </a:pPr>
            <a:endParaRPr lang="fr-FR" dirty="0"/>
          </a:p>
          <a:p>
            <a:pPr marL="285750" indent="-285750" algn="just">
              <a:buFont typeface="Arial" panose="020B0604020202020204" pitchFamily="34" charset="0"/>
              <a:buChar char="•"/>
            </a:pPr>
            <a:r>
              <a:rPr lang="fr-FR" dirty="0" smtClean="0"/>
              <a:t>Pour une partie importante des participants, les propositions émanant des groupes ont été prises en compte. </a:t>
            </a:r>
            <a:endParaRPr lang="fr-FR" b="1"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
        <p:nvSpPr>
          <p:cNvPr id="13" name="Rectangle à coins arrondis 12"/>
          <p:cNvSpPr/>
          <p:nvPr/>
        </p:nvSpPr>
        <p:spPr>
          <a:xfrm>
            <a:off x="6156176" y="1602806"/>
            <a:ext cx="3365839" cy="598903"/>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400" b="1" dirty="0" smtClean="0"/>
              <a:t>La méthodologie de concertation employée était-elle la bonne? </a:t>
            </a:r>
            <a:endParaRPr lang="fr-FR" sz="1400" b="1" dirty="0"/>
          </a:p>
        </p:txBody>
      </p:sp>
      <p:sp>
        <p:nvSpPr>
          <p:cNvPr id="10" name="ZoneTexte 9"/>
          <p:cNvSpPr txBox="1"/>
          <p:nvPr/>
        </p:nvSpPr>
        <p:spPr>
          <a:xfrm>
            <a:off x="107504" y="1780166"/>
            <a:ext cx="6192688" cy="2462213"/>
          </a:xfrm>
          <a:prstGeom prst="rect">
            <a:avLst/>
          </a:prstGeom>
          <a:noFill/>
        </p:spPr>
        <p:txBody>
          <a:bodyPr wrap="square" rtlCol="0">
            <a:spAutoFit/>
          </a:bodyPr>
          <a:lstStyle/>
          <a:p>
            <a:pPr marL="285750" indent="-285750" algn="just">
              <a:buFont typeface="Arial" panose="020B0604020202020204" pitchFamily="34" charset="0"/>
              <a:buChar char="•"/>
            </a:pPr>
            <a:r>
              <a:rPr lang="fr-FR" b="1" dirty="0"/>
              <a:t>Seuls 41,5% des répondants à l’enquête </a:t>
            </a:r>
            <a:r>
              <a:rPr lang="fr-FR" dirty="0"/>
              <a:t>ont participé à des groupes de travail. </a:t>
            </a:r>
          </a:p>
          <a:p>
            <a:pPr marL="285750" indent="-285750" algn="just">
              <a:buFont typeface="Arial" panose="020B0604020202020204" pitchFamily="34" charset="0"/>
              <a:buChar char="•"/>
            </a:pPr>
            <a:endParaRPr lang="fr-FR" sz="1000" dirty="0"/>
          </a:p>
          <a:p>
            <a:pPr marL="285750" indent="-285750" algn="just">
              <a:buFont typeface="Arial" panose="020B0604020202020204" pitchFamily="34" charset="0"/>
              <a:buChar char="•"/>
            </a:pPr>
            <a:r>
              <a:rPr lang="fr-FR" dirty="0" smtClean="0"/>
              <a:t>Parmi les répondants ayant participé aux groupes de travail, les résultats sont répartis entre 41,2% des répondants qui estiment que </a:t>
            </a:r>
            <a:r>
              <a:rPr lang="fr-FR" b="1" dirty="0" smtClean="0"/>
              <a:t>les groupes étaient suffisamment nombreux et structurés</a:t>
            </a:r>
            <a:r>
              <a:rPr lang="fr-FR" dirty="0" smtClean="0"/>
              <a:t>, tandis qu’ils manquaient de méthode pour 35,3% d’entre eux.</a:t>
            </a:r>
          </a:p>
          <a:p>
            <a:pPr marL="285750" indent="-285750" algn="just">
              <a:buFont typeface="Arial" panose="020B0604020202020204" pitchFamily="34" charset="0"/>
              <a:buChar char="•"/>
            </a:pPr>
            <a:endParaRPr lang="fr-FR" dirty="0"/>
          </a:p>
        </p:txBody>
      </p:sp>
    </p:spTree>
    <p:extLst>
      <p:ext uri="{BB962C8B-B14F-4D97-AF65-F5344CB8AC3E}">
        <p14:creationId xmlns:p14="http://schemas.microsoft.com/office/powerpoint/2010/main" val="279633706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28026</TotalTime>
  <Words>5877</Words>
  <Application>Microsoft Office PowerPoint</Application>
  <PresentationFormat>Affichage à l'écran (4:3)</PresentationFormat>
  <Paragraphs>476</Paragraphs>
  <Slides>39</Slides>
  <Notes>1</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39</vt:i4>
      </vt:variant>
    </vt:vector>
  </HeadingPairs>
  <TitlesOfParts>
    <vt:vector size="44" baseType="lpstr">
      <vt:lpstr>Arial</vt:lpstr>
      <vt:lpstr>Calibri</vt:lpstr>
      <vt:lpstr>Wingdings</vt:lpstr>
      <vt:lpstr>Thème Office</vt:lpstr>
      <vt:lpstr>Diapositive think-cell</vt:lpstr>
      <vt:lpstr>Évaluation du Projet Régional de Santé  Réunion – Mayotte </vt:lpstr>
      <vt:lpstr>Méthodologie de l’évaluation</vt:lpstr>
      <vt:lpstr>Les limites méthodologiques</vt:lpstr>
      <vt:lpstr>Quel sens donner à ce travail ?</vt:lpstr>
      <vt:lpstr>Exploitation de l’enquête réalisée dans le cadre de l’évaluation du process du PRS 1</vt:lpstr>
      <vt:lpstr>Méthodologie de l’enquête</vt:lpstr>
      <vt:lpstr>Les résultats de l’enquête</vt:lpstr>
      <vt:lpstr>Les résultats de l’enquête</vt:lpstr>
      <vt:lpstr>Les résultats de l’enquête</vt:lpstr>
      <vt:lpstr>Les résultats de l’enquête</vt:lpstr>
      <vt:lpstr>Les résultats de l’enquête</vt:lpstr>
      <vt:lpstr>Synthèse de l’enquête</vt:lpstr>
      <vt:lpstr>Résultats de l’évaluation du process du PRS1</vt:lpstr>
      <vt:lpstr>Un PRS qui s’est construit en se fondant sur des travaux qui lui étaient antérieurs</vt:lpstr>
      <vt:lpstr>LES RECOMMANDATIONS POUR LE PRS2 </vt:lpstr>
      <vt:lpstr>Un souci permanent de co-construction mais une ingénierie très lourde et qui a pu entraîner une dispersion de l’information</vt:lpstr>
      <vt:lpstr>Un souci permanent de co-construction mais une ingénierie très lourde et qui a pu entraîner une dispersion de l’information</vt:lpstr>
      <vt:lpstr>LES RECOMMANDATIONS POUR LE PRS2 </vt:lpstr>
      <vt:lpstr>Un PRS dense et dont la projection en matière d’opérationnalité ou de transversalité n’est pas toujours avérée</vt:lpstr>
      <vt:lpstr>LES RECOMMANDATIONS POUR LE PRS2 </vt:lpstr>
      <vt:lpstr>Un PRS qui a tracé un cadre clair d’intervention pour l’Agence et pour ses partenaires </vt:lpstr>
      <vt:lpstr>Une logique de territoire qui apparaît à plusieurs niveaux</vt:lpstr>
      <vt:lpstr>LES RECOMMANDATIONS POUR LE PRS2 </vt:lpstr>
      <vt:lpstr>Un PRS diversement approprié par les acteurs  </vt:lpstr>
      <vt:lpstr>Un pilotage du PRS qui aurait dû être davantage préparé en amont pour mieux se déployer après validation du PRS</vt:lpstr>
      <vt:lpstr>LES RECOMMANDATIONS POUR LE PRS2 </vt:lpstr>
      <vt:lpstr>Un PRS qui a permis un développement du dispositif d’observation</vt:lpstr>
      <vt:lpstr>Un axe prévention qui a pu prendre une place nouvelle au sein de la politique de santé régionale</vt:lpstr>
      <vt:lpstr>LES RECOMMANDATIONS POUR LE PRS2 </vt:lpstr>
      <vt:lpstr>Des actions efficaces pour l’accès à la santé</vt:lpstr>
      <vt:lpstr>Des actions efficaces pour l’accès à la santé</vt:lpstr>
      <vt:lpstr>Des actions de coopération et de coordination renforcées en faveur de la continuité des parcours</vt:lpstr>
      <vt:lpstr>Des actions de coopération et de coordination renforcées en faveur de la continuité des parcours</vt:lpstr>
      <vt:lpstr>LES RECOMMANDATIONS POUR LE PRS2 </vt:lpstr>
      <vt:lpstr>Des actions diversifiées de réponse aux urgences et à la veille sanitaire</vt:lpstr>
      <vt:lpstr>Un portage important de modernité en s’appuyant sur le TIC</vt:lpstr>
      <vt:lpstr>Une démocratie sanitaire qui aurait pu faire l’objet d’un portage plus important mais une nouvelle place pour les usagers et leur représentant</vt:lpstr>
      <vt:lpstr>LES RECOMMANDATIONS POUR LE PRS2 </vt:lpstr>
      <vt:lpstr>Définir une stratégie des « curseurs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Juliette Ovelacq</dc:creator>
  <cp:lastModifiedBy>dmawas</cp:lastModifiedBy>
  <cp:revision>592</cp:revision>
  <cp:lastPrinted>2016-12-29T09:26:40Z</cp:lastPrinted>
  <dcterms:created xsi:type="dcterms:W3CDTF">2014-10-31T13:15:30Z</dcterms:created>
  <dcterms:modified xsi:type="dcterms:W3CDTF">2017-03-29T08:12:54Z</dcterms:modified>
</cp:coreProperties>
</file>