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60" r:id="rId4"/>
    <p:sldId id="273" r:id="rId5"/>
    <p:sldId id="314" r:id="rId6"/>
    <p:sldId id="282" r:id="rId7"/>
    <p:sldId id="280" r:id="rId8"/>
    <p:sldId id="275" r:id="rId9"/>
    <p:sldId id="283" r:id="rId10"/>
    <p:sldId id="295" r:id="rId11"/>
    <p:sldId id="296" r:id="rId12"/>
    <p:sldId id="297" r:id="rId13"/>
    <p:sldId id="298" r:id="rId14"/>
    <p:sldId id="299" r:id="rId15"/>
    <p:sldId id="300" r:id="rId16"/>
    <p:sldId id="301" r:id="rId17"/>
    <p:sldId id="302" r:id="rId18"/>
    <p:sldId id="303" r:id="rId19"/>
    <p:sldId id="304" r:id="rId20"/>
    <p:sldId id="305" r:id="rId21"/>
    <p:sldId id="277" r:id="rId22"/>
    <p:sldId id="276" r:id="rId23"/>
    <p:sldId id="272" r:id="rId24"/>
    <p:sldId id="313" r:id="rId25"/>
    <p:sldId id="284" r:id="rId26"/>
    <p:sldId id="264" r:id="rId27"/>
    <p:sldId id="278" r:id="rId28"/>
    <p:sldId id="308" r:id="rId29"/>
    <p:sldId id="307" r:id="rId30"/>
    <p:sldId id="309" r:id="rId31"/>
    <p:sldId id="279" r:id="rId32"/>
    <p:sldId id="310" r:id="rId33"/>
    <p:sldId id="311" r:id="rId34"/>
    <p:sldId id="312" r:id="rId35"/>
    <p:sldId id="294" r:id="rId36"/>
    <p:sldId id="290" r:id="rId37"/>
    <p:sldId id="291" r:id="rId38"/>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BON BERTIL, Jacqueline" initials="LBJ" lastIdx="3" clrIdx="0">
    <p:extLst>
      <p:ext uri="{19B8F6BF-5375-455C-9EA6-DF929625EA0E}">
        <p15:presenceInfo xmlns:p15="http://schemas.microsoft.com/office/powerpoint/2012/main" userId="S-1-5-21-448539723-1644491937-682003330-361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D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2ABAA95-EE3E-4381-B110-2316353D0926}" type="datetimeFigureOut">
              <a:rPr lang="fr-FR" smtClean="0"/>
              <a:t>03/03/2021</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F0CA6D4-CDEF-4BED-89F8-18A6C4DF0B0A}" type="slidenum">
              <a:rPr lang="fr-FR" smtClean="0"/>
              <a:t>‹N°›</a:t>
            </a:fld>
            <a:endParaRPr lang="fr-FR" dirty="0"/>
          </a:p>
        </p:txBody>
      </p:sp>
    </p:spTree>
    <p:extLst>
      <p:ext uri="{BB962C8B-B14F-4D97-AF65-F5344CB8AC3E}">
        <p14:creationId xmlns:p14="http://schemas.microsoft.com/office/powerpoint/2010/main" val="8405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CustomShape 1"/>
          <p:cNvSpPr/>
          <p:nvPr/>
        </p:nvSpPr>
        <p:spPr>
          <a:xfrm>
            <a:off x="4205620" y="11977501"/>
            <a:ext cx="3197954" cy="59871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3000"/>
              </a:lnSpc>
            </a:pPr>
            <a:fld id="{1EB03E9F-929B-473A-86AD-D4BF2F9E8C6A}" type="slidenum">
              <a:rPr lang="fr-FR" sz="1300" spc="-1">
                <a:solidFill>
                  <a:srgbClr val="000000"/>
                </a:solidFill>
                <a:latin typeface="Times New Roman"/>
                <a:ea typeface="Microsoft YaHei"/>
              </a:rPr>
              <a:t>1</a:t>
            </a:fld>
            <a:endParaRPr lang="fr-FR" sz="1300" spc="-1" dirty="0">
              <a:solidFill>
                <a:srgbClr val="FFFFFF"/>
              </a:solidFill>
              <a:latin typeface="Arial"/>
            </a:endParaRPr>
          </a:p>
        </p:txBody>
      </p:sp>
      <p:sp>
        <p:nvSpPr>
          <p:cNvPr id="805" name="PlaceHolder 2"/>
          <p:cNvSpPr>
            <a:spLocks noGrp="1" noRot="1" noChangeAspect="1"/>
          </p:cNvSpPr>
          <p:nvPr>
            <p:ph type="sldImg"/>
          </p:nvPr>
        </p:nvSpPr>
        <p:spPr>
          <a:xfrm>
            <a:off x="-485775" y="957263"/>
            <a:ext cx="8402638" cy="4727575"/>
          </a:xfrm>
          <a:prstGeom prst="rect">
            <a:avLst/>
          </a:prstGeom>
        </p:spPr>
      </p:sp>
      <p:sp>
        <p:nvSpPr>
          <p:cNvPr id="806" name="PlaceHolder 3"/>
          <p:cNvSpPr>
            <a:spLocks noGrp="1"/>
          </p:cNvSpPr>
          <p:nvPr>
            <p:ph type="body"/>
          </p:nvPr>
        </p:nvSpPr>
        <p:spPr>
          <a:xfrm>
            <a:off x="742829" y="5989658"/>
            <a:ext cx="5939744" cy="5667610"/>
          </a:xfrm>
          <a:prstGeom prst="rect">
            <a:avLst/>
          </a:prstGeom>
        </p:spPr>
        <p:txBody>
          <a:bodyPr lIns="0" tIns="0" rIns="0" bIns="0" anchor="ctr">
            <a:noAutofit/>
          </a:bodyPr>
          <a:lstStyle/>
          <a:p>
            <a:endParaRPr lang="fr-FR" sz="1100" spc="-1" dirty="0">
              <a:solidFill>
                <a:srgbClr val="000000"/>
              </a:solidFill>
              <a:latin typeface="Times New Roman"/>
            </a:endParaRPr>
          </a:p>
        </p:txBody>
      </p:sp>
    </p:spTree>
    <p:extLst>
      <p:ext uri="{BB962C8B-B14F-4D97-AF65-F5344CB8AC3E}">
        <p14:creationId xmlns:p14="http://schemas.microsoft.com/office/powerpoint/2010/main" val="193119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C3DFF115-E5BA-48F2-A727-4046EC08B5E4}" type="slidenum">
              <a:rPr lang="fr-FR" altLang="fr-FR">
                <a:solidFill>
                  <a:srgbClr val="000000"/>
                </a:solidFill>
                <a:latin typeface="Times New Roman" panose="02020603050405020304" pitchFamily="18" charset="0"/>
              </a:rPr>
              <a:pPr eaLnBrk="1"/>
              <a:t>11</a:t>
            </a:fld>
            <a:endParaRPr lang="fr-FR" altLang="fr-FR">
              <a:solidFill>
                <a:srgbClr val="000000"/>
              </a:solidFill>
              <a:latin typeface="Times New Roman" panose="02020603050405020304" pitchFamily="18" charset="0"/>
            </a:endParaRPr>
          </a:p>
        </p:txBody>
      </p:sp>
      <p:sp>
        <p:nvSpPr>
          <p:cNvPr id="3277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F5080C1-129A-4481-BEBF-83D2173233B1}"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11</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32772" name="Rectangle 2"/>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3" name="Rectangle 3"/>
          <p:cNvSpPr txBox="1">
            <a:spLocks noGrp="1" noChangeArrowheads="1"/>
          </p:cNvSpPr>
          <p:nvPr>
            <p:ph type="body" idx="1"/>
          </p:nvPr>
        </p:nvSpPr>
        <p:spPr>
          <a:xfrm>
            <a:off x="755650" y="5078413"/>
            <a:ext cx="6045200" cy="48085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35874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8D555E4A-7587-4E23-A6DE-F0C6C6429960}" type="slidenum">
              <a:rPr lang="fr-FR" altLang="fr-FR">
                <a:solidFill>
                  <a:srgbClr val="000000"/>
                </a:solidFill>
                <a:latin typeface="Times New Roman" panose="02020603050405020304" pitchFamily="18" charset="0"/>
              </a:rPr>
              <a:pPr eaLnBrk="1"/>
              <a:t>12</a:t>
            </a:fld>
            <a:endParaRPr lang="fr-FR" altLang="fr-FR">
              <a:solidFill>
                <a:srgbClr val="000000"/>
              </a:solidFill>
              <a:latin typeface="Times New Roman" panose="02020603050405020304" pitchFamily="18" charset="0"/>
            </a:endParaRPr>
          </a:p>
        </p:txBody>
      </p:sp>
      <p:sp>
        <p:nvSpPr>
          <p:cNvPr id="33795"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319B81AB-39BD-4BAA-9898-63EA2AF2EF45}"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33796" name="Text Box 2"/>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76318450-F898-4E55-B97D-B71EAAAD8DBE}" type="slidenum">
              <a:rPr lang="fr-FR" altLang="fr-FR">
                <a:solidFill>
                  <a:srgbClr val="000000"/>
                </a:solidFill>
                <a:latin typeface="Calibri" panose="020F0502020204030204" pitchFamily="34" charset="0"/>
              </a:rPr>
              <a:pPr eaLnBrk="1" hangingPunct="1">
                <a:lnSpc>
                  <a:spcPct val="100000"/>
                </a:lnSpc>
                <a:buClrTx/>
                <a:buFontTx/>
                <a:buNone/>
              </a:pPr>
              <a:t>12</a:t>
            </a:fld>
            <a:endParaRPr lang="fr-FR" altLang="fr-FR">
              <a:solidFill>
                <a:srgbClr val="000000"/>
              </a:solidFill>
              <a:latin typeface="Calibri" panose="020F0502020204030204" pitchFamily="34" charset="0"/>
            </a:endParaRPr>
          </a:p>
        </p:txBody>
      </p:sp>
      <p:sp>
        <p:nvSpPr>
          <p:cNvPr id="33797" name="Rectangle 3"/>
          <p:cNvSpPr>
            <a:spLocks noChangeArrowheads="1"/>
          </p:cNvSpPr>
          <p:nvPr/>
        </p:nvSpPr>
        <p:spPr bwMode="auto">
          <a:xfrm>
            <a:off x="3881438" y="8685213"/>
            <a:ext cx="2951162"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95000"/>
              </a:lnSpc>
              <a:buClrTx/>
              <a:buFontTx/>
              <a:buNone/>
            </a:pPr>
            <a:fld id="{BCE67A0A-10F4-4741-9822-744C489C8A1C}" type="slidenum">
              <a:rPr lang="fr-FR" altLang="fr-FR" sz="1200">
                <a:solidFill>
                  <a:srgbClr val="000000"/>
                </a:solidFill>
                <a:latin typeface="Times New Roman" panose="02020603050405020304" pitchFamily="18" charset="0"/>
              </a:rPr>
              <a:pPr algn="r" eaLnBrk="1" hangingPunct="1">
                <a:lnSpc>
                  <a:spcPct val="95000"/>
                </a:lnSpc>
                <a:buClrTx/>
                <a:buFontTx/>
                <a:buNone/>
              </a:pPr>
              <a:t>12</a:t>
            </a:fld>
            <a:endParaRPr lang="fr-FR" altLang="fr-FR" sz="1200">
              <a:solidFill>
                <a:srgbClr val="000000"/>
              </a:solidFill>
              <a:latin typeface="Times New Roman" panose="02020603050405020304" pitchFamily="18" charset="0"/>
            </a:endParaRPr>
          </a:p>
        </p:txBody>
      </p:sp>
      <p:sp>
        <p:nvSpPr>
          <p:cNvPr id="33798" name="Rectangle 4"/>
          <p:cNvSpPr txBox="1">
            <a:spLocks noGrp="1" noRot="1" noChangeAspect="1" noChangeArrowheads="1" noTextEdit="1"/>
          </p:cNvSpPr>
          <p:nvPr>
            <p:ph type="sldImg"/>
          </p:nvPr>
        </p:nvSpPr>
        <p:spPr>
          <a:xfrm>
            <a:off x="387350" y="695325"/>
            <a:ext cx="6065838" cy="34131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9" name="Rectangle 5"/>
          <p:cNvSpPr txBox="1">
            <a:spLocks noGrp="1" noChangeArrowheads="1"/>
          </p:cNvSpPr>
          <p:nvPr>
            <p:ph type="body" idx="1"/>
          </p:nvPr>
        </p:nvSpPr>
        <p:spPr>
          <a:xfrm>
            <a:off x="755650" y="5078413"/>
            <a:ext cx="6045200" cy="48085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66854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53E8D52E-31A2-404A-B73B-004782A93406}" type="slidenum">
              <a:rPr lang="fr-FR" altLang="fr-FR">
                <a:solidFill>
                  <a:srgbClr val="000000"/>
                </a:solidFill>
                <a:latin typeface="Times New Roman" panose="02020603050405020304" pitchFamily="18" charset="0"/>
              </a:rPr>
              <a:pPr eaLnBrk="1"/>
              <a:t>13</a:t>
            </a:fld>
            <a:endParaRPr lang="fr-FR" altLang="fr-FR">
              <a:solidFill>
                <a:srgbClr val="000000"/>
              </a:solidFill>
              <a:latin typeface="Times New Roman" panose="02020603050405020304" pitchFamily="18" charset="0"/>
            </a:endParaRPr>
          </a:p>
        </p:txBody>
      </p:sp>
      <p:sp>
        <p:nvSpPr>
          <p:cNvPr id="3481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85080D9D-6734-47F2-848D-E162D65E310D}"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13</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34820" name="Rectangle 2"/>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1" name="Rectangle 3"/>
          <p:cNvSpPr txBox="1">
            <a:spLocks noGrp="1" noChangeArrowheads="1"/>
          </p:cNvSpPr>
          <p:nvPr>
            <p:ph type="body" idx="1"/>
          </p:nvPr>
        </p:nvSpPr>
        <p:spPr>
          <a:xfrm>
            <a:off x="755650" y="5078413"/>
            <a:ext cx="6045200" cy="48085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54493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DF84A717-658E-4BBB-9CAE-D61123C84DD6}" type="slidenum">
              <a:rPr lang="fr-FR" altLang="fr-FR">
                <a:solidFill>
                  <a:srgbClr val="000000"/>
                </a:solidFill>
                <a:latin typeface="Times New Roman" panose="02020603050405020304" pitchFamily="18" charset="0"/>
              </a:rPr>
              <a:pPr eaLnBrk="1"/>
              <a:t>14</a:t>
            </a:fld>
            <a:endParaRPr lang="fr-FR" altLang="fr-FR">
              <a:solidFill>
                <a:srgbClr val="000000"/>
              </a:solidFill>
              <a:latin typeface="Times New Roman" panose="02020603050405020304" pitchFamily="18" charset="0"/>
            </a:endParaRPr>
          </a:p>
        </p:txBody>
      </p:sp>
      <p:sp>
        <p:nvSpPr>
          <p:cNvPr id="45059"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F0A7BC27-DCF4-43F8-8F03-9AA8B9C8D12D}"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64984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6C4AA3B4-F15A-4349-9785-EB91F807FF05}" type="slidenum">
              <a:rPr lang="fr-FR" altLang="fr-FR">
                <a:solidFill>
                  <a:srgbClr val="000000"/>
                </a:solidFill>
                <a:latin typeface="Times New Roman" panose="02020603050405020304" pitchFamily="18" charset="0"/>
              </a:rPr>
              <a:pPr eaLnBrk="1"/>
              <a:t>15</a:t>
            </a:fld>
            <a:endParaRPr lang="fr-FR" altLang="fr-FR">
              <a:solidFill>
                <a:srgbClr val="000000"/>
              </a:solidFill>
              <a:latin typeface="Times New Roman" panose="02020603050405020304" pitchFamily="18" charset="0"/>
            </a:endParaRPr>
          </a:p>
        </p:txBody>
      </p:sp>
      <p:sp>
        <p:nvSpPr>
          <p:cNvPr id="4608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E087CFD2-DD78-4671-95B1-E72DB3E395FE}"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3296991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E5EB4E2B-DE25-4D2F-8FCD-63D8EAD119B4}" type="slidenum">
              <a:rPr lang="fr-FR" altLang="fr-FR">
                <a:solidFill>
                  <a:srgbClr val="000000"/>
                </a:solidFill>
                <a:latin typeface="Times New Roman" panose="02020603050405020304" pitchFamily="18" charset="0"/>
              </a:rPr>
              <a:pPr eaLnBrk="1"/>
              <a:t>16</a:t>
            </a:fld>
            <a:endParaRPr lang="fr-FR" altLang="fr-FR">
              <a:solidFill>
                <a:srgbClr val="000000"/>
              </a:solidFill>
              <a:latin typeface="Times New Roman" panose="02020603050405020304" pitchFamily="18" charset="0"/>
            </a:endParaRPr>
          </a:p>
        </p:txBody>
      </p:sp>
      <p:sp>
        <p:nvSpPr>
          <p:cNvPr id="48131"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473B6E15-DC65-4E07-87FB-A0A23D965C91}"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2" name="Espace réservé des commentaires 1"/>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12291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70B669F1-4402-432F-ACF8-2AC635B50E3B}" type="slidenum">
              <a:rPr lang="fr-FR" altLang="fr-FR">
                <a:solidFill>
                  <a:srgbClr val="000000"/>
                </a:solidFill>
                <a:latin typeface="Times New Roman" panose="02020603050405020304" pitchFamily="18" charset="0"/>
              </a:rPr>
              <a:pPr eaLnBrk="1"/>
              <a:t>17</a:t>
            </a:fld>
            <a:endParaRPr lang="fr-FR" altLang="fr-FR">
              <a:solidFill>
                <a:srgbClr val="000000"/>
              </a:solidFill>
              <a:latin typeface="Times New Roman" panose="02020603050405020304" pitchFamily="18" charset="0"/>
            </a:endParaRPr>
          </a:p>
        </p:txBody>
      </p:sp>
      <p:sp>
        <p:nvSpPr>
          <p:cNvPr id="5120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50572F29-7BAD-454B-998F-571A4DD3BAE6}"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Tree>
    <p:extLst>
      <p:ext uri="{BB962C8B-B14F-4D97-AF65-F5344CB8AC3E}">
        <p14:creationId xmlns:p14="http://schemas.microsoft.com/office/powerpoint/2010/main" val="1701105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21</a:t>
            </a:fld>
            <a:endParaRPr lang="fr-FR" dirty="0"/>
          </a:p>
        </p:txBody>
      </p:sp>
    </p:spTree>
    <p:extLst>
      <p:ext uri="{BB962C8B-B14F-4D97-AF65-F5344CB8AC3E}">
        <p14:creationId xmlns:p14="http://schemas.microsoft.com/office/powerpoint/2010/main" val="106194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22</a:t>
            </a:fld>
            <a:endParaRPr lang="fr-FR" dirty="0"/>
          </a:p>
        </p:txBody>
      </p:sp>
    </p:spTree>
    <p:extLst>
      <p:ext uri="{BB962C8B-B14F-4D97-AF65-F5344CB8AC3E}">
        <p14:creationId xmlns:p14="http://schemas.microsoft.com/office/powerpoint/2010/main" val="355972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23</a:t>
            </a:fld>
            <a:endParaRPr lang="fr-FR" dirty="0"/>
          </a:p>
        </p:txBody>
      </p:sp>
    </p:spTree>
    <p:extLst>
      <p:ext uri="{BB962C8B-B14F-4D97-AF65-F5344CB8AC3E}">
        <p14:creationId xmlns:p14="http://schemas.microsoft.com/office/powerpoint/2010/main" val="2998358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a:t>
            </a:fld>
            <a:endParaRPr lang="fr-FR" dirty="0"/>
          </a:p>
        </p:txBody>
      </p:sp>
    </p:spTree>
    <p:extLst>
      <p:ext uri="{BB962C8B-B14F-4D97-AF65-F5344CB8AC3E}">
        <p14:creationId xmlns:p14="http://schemas.microsoft.com/office/powerpoint/2010/main" val="692897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CustomShape 1"/>
          <p:cNvSpPr/>
          <p:nvPr/>
        </p:nvSpPr>
        <p:spPr>
          <a:xfrm>
            <a:off x="4205620" y="11977501"/>
            <a:ext cx="3197954" cy="59871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3000"/>
              </a:lnSpc>
            </a:pPr>
            <a:fld id="{1EB03E9F-929B-473A-86AD-D4BF2F9E8C6A}" type="slidenum">
              <a:rPr lang="fr-FR" sz="1300" spc="-1">
                <a:solidFill>
                  <a:srgbClr val="000000"/>
                </a:solidFill>
                <a:latin typeface="Times New Roman"/>
                <a:ea typeface="Microsoft YaHei"/>
              </a:rPr>
              <a:t>24</a:t>
            </a:fld>
            <a:endParaRPr lang="fr-FR" sz="1300" spc="-1" dirty="0">
              <a:solidFill>
                <a:srgbClr val="FFFFFF"/>
              </a:solidFill>
              <a:latin typeface="Arial"/>
            </a:endParaRPr>
          </a:p>
        </p:txBody>
      </p:sp>
      <p:sp>
        <p:nvSpPr>
          <p:cNvPr id="805" name="PlaceHolder 2"/>
          <p:cNvSpPr>
            <a:spLocks noGrp="1" noRot="1" noChangeAspect="1"/>
          </p:cNvSpPr>
          <p:nvPr>
            <p:ph type="sldImg"/>
          </p:nvPr>
        </p:nvSpPr>
        <p:spPr>
          <a:xfrm>
            <a:off x="-485775" y="957263"/>
            <a:ext cx="8402638" cy="4727575"/>
          </a:xfrm>
          <a:prstGeom prst="rect">
            <a:avLst/>
          </a:prstGeom>
        </p:spPr>
      </p:sp>
      <p:sp>
        <p:nvSpPr>
          <p:cNvPr id="806" name="PlaceHolder 3"/>
          <p:cNvSpPr>
            <a:spLocks noGrp="1"/>
          </p:cNvSpPr>
          <p:nvPr>
            <p:ph type="body"/>
          </p:nvPr>
        </p:nvSpPr>
        <p:spPr>
          <a:xfrm>
            <a:off x="742829" y="5989658"/>
            <a:ext cx="5939744" cy="5667610"/>
          </a:xfrm>
          <a:prstGeom prst="rect">
            <a:avLst/>
          </a:prstGeom>
        </p:spPr>
        <p:txBody>
          <a:bodyPr lIns="0" tIns="0" rIns="0" bIns="0" anchor="ctr">
            <a:noAutofit/>
          </a:bodyPr>
          <a:lstStyle/>
          <a:p>
            <a:endParaRPr lang="fr-FR" sz="1100" spc="-1" dirty="0">
              <a:solidFill>
                <a:srgbClr val="000000"/>
              </a:solidFill>
              <a:latin typeface="Times New Roman"/>
            </a:endParaRPr>
          </a:p>
        </p:txBody>
      </p:sp>
    </p:spTree>
    <p:extLst>
      <p:ext uri="{BB962C8B-B14F-4D97-AF65-F5344CB8AC3E}">
        <p14:creationId xmlns:p14="http://schemas.microsoft.com/office/powerpoint/2010/main" val="173900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25</a:t>
            </a:fld>
            <a:endParaRPr lang="fr-FR" dirty="0"/>
          </a:p>
        </p:txBody>
      </p:sp>
    </p:spTree>
    <p:extLst>
      <p:ext uri="{BB962C8B-B14F-4D97-AF65-F5344CB8AC3E}">
        <p14:creationId xmlns:p14="http://schemas.microsoft.com/office/powerpoint/2010/main" val="3518771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26</a:t>
            </a:fld>
            <a:endParaRPr lang="fr-FR" dirty="0"/>
          </a:p>
        </p:txBody>
      </p:sp>
    </p:spTree>
    <p:extLst>
      <p:ext uri="{BB962C8B-B14F-4D97-AF65-F5344CB8AC3E}">
        <p14:creationId xmlns:p14="http://schemas.microsoft.com/office/powerpoint/2010/main" val="1940898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27</a:t>
            </a:fld>
            <a:endParaRPr lang="fr-FR" dirty="0"/>
          </a:p>
        </p:txBody>
      </p:sp>
    </p:spTree>
    <p:extLst>
      <p:ext uri="{BB962C8B-B14F-4D97-AF65-F5344CB8AC3E}">
        <p14:creationId xmlns:p14="http://schemas.microsoft.com/office/powerpoint/2010/main" val="77398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28</a:t>
            </a:fld>
            <a:endParaRPr lang="fr-FR" dirty="0"/>
          </a:p>
        </p:txBody>
      </p:sp>
    </p:spTree>
    <p:extLst>
      <p:ext uri="{BB962C8B-B14F-4D97-AF65-F5344CB8AC3E}">
        <p14:creationId xmlns:p14="http://schemas.microsoft.com/office/powerpoint/2010/main" val="4119559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29</a:t>
            </a:fld>
            <a:endParaRPr lang="fr-FR" dirty="0"/>
          </a:p>
        </p:txBody>
      </p:sp>
    </p:spTree>
    <p:extLst>
      <p:ext uri="{BB962C8B-B14F-4D97-AF65-F5344CB8AC3E}">
        <p14:creationId xmlns:p14="http://schemas.microsoft.com/office/powerpoint/2010/main" val="1343701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30</a:t>
            </a:fld>
            <a:endParaRPr lang="fr-FR" dirty="0"/>
          </a:p>
        </p:txBody>
      </p:sp>
    </p:spTree>
    <p:extLst>
      <p:ext uri="{BB962C8B-B14F-4D97-AF65-F5344CB8AC3E}">
        <p14:creationId xmlns:p14="http://schemas.microsoft.com/office/powerpoint/2010/main" val="3993972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31</a:t>
            </a:fld>
            <a:endParaRPr lang="fr-FR" dirty="0"/>
          </a:p>
        </p:txBody>
      </p:sp>
    </p:spTree>
    <p:extLst>
      <p:ext uri="{BB962C8B-B14F-4D97-AF65-F5344CB8AC3E}">
        <p14:creationId xmlns:p14="http://schemas.microsoft.com/office/powerpoint/2010/main" val="2103235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32</a:t>
            </a:fld>
            <a:endParaRPr lang="fr-FR" dirty="0"/>
          </a:p>
        </p:txBody>
      </p:sp>
    </p:spTree>
    <p:extLst>
      <p:ext uri="{BB962C8B-B14F-4D97-AF65-F5344CB8AC3E}">
        <p14:creationId xmlns:p14="http://schemas.microsoft.com/office/powerpoint/2010/main" val="2460565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33</a:t>
            </a:fld>
            <a:endParaRPr lang="fr-FR" dirty="0"/>
          </a:p>
        </p:txBody>
      </p:sp>
    </p:spTree>
    <p:extLst>
      <p:ext uri="{BB962C8B-B14F-4D97-AF65-F5344CB8AC3E}">
        <p14:creationId xmlns:p14="http://schemas.microsoft.com/office/powerpoint/2010/main" val="20569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3</a:t>
            </a:fld>
            <a:endParaRPr lang="fr-FR" dirty="0"/>
          </a:p>
        </p:txBody>
      </p:sp>
    </p:spTree>
    <p:extLst>
      <p:ext uri="{BB962C8B-B14F-4D97-AF65-F5344CB8AC3E}">
        <p14:creationId xmlns:p14="http://schemas.microsoft.com/office/powerpoint/2010/main" val="754082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34</a:t>
            </a:fld>
            <a:endParaRPr lang="fr-FR" dirty="0"/>
          </a:p>
        </p:txBody>
      </p:sp>
    </p:spTree>
    <p:extLst>
      <p:ext uri="{BB962C8B-B14F-4D97-AF65-F5344CB8AC3E}">
        <p14:creationId xmlns:p14="http://schemas.microsoft.com/office/powerpoint/2010/main" val="4012586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CustomShape 1"/>
          <p:cNvSpPr/>
          <p:nvPr/>
        </p:nvSpPr>
        <p:spPr>
          <a:xfrm>
            <a:off x="4205620" y="11977501"/>
            <a:ext cx="3197954" cy="59871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3000"/>
              </a:lnSpc>
            </a:pPr>
            <a:fld id="{1EB03E9F-929B-473A-86AD-D4BF2F9E8C6A}" type="slidenum">
              <a:rPr lang="fr-FR" sz="1300" spc="-1">
                <a:solidFill>
                  <a:srgbClr val="000000"/>
                </a:solidFill>
                <a:latin typeface="Times New Roman"/>
                <a:ea typeface="Microsoft YaHei"/>
              </a:rPr>
              <a:t>35</a:t>
            </a:fld>
            <a:endParaRPr lang="fr-FR" sz="1300" spc="-1" dirty="0">
              <a:solidFill>
                <a:srgbClr val="FFFFFF"/>
              </a:solidFill>
              <a:latin typeface="Arial"/>
            </a:endParaRPr>
          </a:p>
        </p:txBody>
      </p:sp>
      <p:sp>
        <p:nvSpPr>
          <p:cNvPr id="805" name="PlaceHolder 2"/>
          <p:cNvSpPr>
            <a:spLocks noGrp="1" noRot="1" noChangeAspect="1"/>
          </p:cNvSpPr>
          <p:nvPr>
            <p:ph type="sldImg"/>
          </p:nvPr>
        </p:nvSpPr>
        <p:spPr>
          <a:xfrm>
            <a:off x="-485775" y="957263"/>
            <a:ext cx="8402638" cy="4727575"/>
          </a:xfrm>
          <a:prstGeom prst="rect">
            <a:avLst/>
          </a:prstGeom>
        </p:spPr>
      </p:sp>
      <p:sp>
        <p:nvSpPr>
          <p:cNvPr id="806" name="PlaceHolder 3"/>
          <p:cNvSpPr>
            <a:spLocks noGrp="1"/>
          </p:cNvSpPr>
          <p:nvPr>
            <p:ph type="body"/>
          </p:nvPr>
        </p:nvSpPr>
        <p:spPr>
          <a:xfrm>
            <a:off x="742829" y="5989658"/>
            <a:ext cx="5939744" cy="5667610"/>
          </a:xfrm>
          <a:prstGeom prst="rect">
            <a:avLst/>
          </a:prstGeom>
        </p:spPr>
        <p:txBody>
          <a:bodyPr lIns="0" tIns="0" rIns="0" bIns="0" anchor="ctr">
            <a:noAutofit/>
          </a:bodyPr>
          <a:lstStyle/>
          <a:p>
            <a:endParaRPr lang="fr-FR" sz="1100" spc="-1" dirty="0">
              <a:solidFill>
                <a:srgbClr val="000000"/>
              </a:solidFill>
              <a:latin typeface="Times New Roman"/>
            </a:endParaRPr>
          </a:p>
        </p:txBody>
      </p:sp>
    </p:spTree>
    <p:extLst>
      <p:ext uri="{BB962C8B-B14F-4D97-AF65-F5344CB8AC3E}">
        <p14:creationId xmlns:p14="http://schemas.microsoft.com/office/powerpoint/2010/main" val="2646628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 name="CustomShape 1"/>
          <p:cNvSpPr/>
          <p:nvPr/>
        </p:nvSpPr>
        <p:spPr>
          <a:xfrm>
            <a:off x="4205620" y="11977501"/>
            <a:ext cx="3197954" cy="598712"/>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3000"/>
              </a:lnSpc>
            </a:pPr>
            <a:fld id="{1EB03E9F-929B-473A-86AD-D4BF2F9E8C6A}" type="slidenum">
              <a:rPr lang="fr-FR" sz="1300" spc="-1">
                <a:solidFill>
                  <a:srgbClr val="000000"/>
                </a:solidFill>
                <a:latin typeface="Times New Roman"/>
                <a:ea typeface="Microsoft YaHei"/>
              </a:rPr>
              <a:t>37</a:t>
            </a:fld>
            <a:endParaRPr lang="fr-FR" sz="1300" spc="-1" dirty="0">
              <a:solidFill>
                <a:srgbClr val="FFFFFF"/>
              </a:solidFill>
              <a:latin typeface="Arial"/>
            </a:endParaRPr>
          </a:p>
        </p:txBody>
      </p:sp>
      <p:sp>
        <p:nvSpPr>
          <p:cNvPr id="805" name="PlaceHolder 2"/>
          <p:cNvSpPr>
            <a:spLocks noGrp="1" noRot="1" noChangeAspect="1"/>
          </p:cNvSpPr>
          <p:nvPr>
            <p:ph type="sldImg"/>
          </p:nvPr>
        </p:nvSpPr>
        <p:spPr>
          <a:xfrm>
            <a:off x="-485775" y="957263"/>
            <a:ext cx="8402638" cy="4727575"/>
          </a:xfrm>
          <a:prstGeom prst="rect">
            <a:avLst/>
          </a:prstGeom>
        </p:spPr>
      </p:sp>
      <p:sp>
        <p:nvSpPr>
          <p:cNvPr id="806" name="PlaceHolder 3"/>
          <p:cNvSpPr>
            <a:spLocks noGrp="1"/>
          </p:cNvSpPr>
          <p:nvPr>
            <p:ph type="body"/>
          </p:nvPr>
        </p:nvSpPr>
        <p:spPr>
          <a:xfrm>
            <a:off x="742829" y="5989658"/>
            <a:ext cx="5939744" cy="5667610"/>
          </a:xfrm>
          <a:prstGeom prst="rect">
            <a:avLst/>
          </a:prstGeom>
        </p:spPr>
        <p:txBody>
          <a:bodyPr lIns="0" tIns="0" rIns="0" bIns="0" anchor="ctr">
            <a:noAutofit/>
          </a:bodyPr>
          <a:lstStyle/>
          <a:p>
            <a:endParaRPr lang="fr-FR" sz="1100" spc="-1" dirty="0">
              <a:solidFill>
                <a:srgbClr val="000000"/>
              </a:solidFill>
              <a:latin typeface="Times New Roman"/>
            </a:endParaRPr>
          </a:p>
        </p:txBody>
      </p:sp>
    </p:spTree>
    <p:extLst>
      <p:ext uri="{BB962C8B-B14F-4D97-AF65-F5344CB8AC3E}">
        <p14:creationId xmlns:p14="http://schemas.microsoft.com/office/powerpoint/2010/main" val="241569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4</a:t>
            </a:fld>
            <a:endParaRPr lang="fr-FR" dirty="0"/>
          </a:p>
        </p:txBody>
      </p:sp>
    </p:spTree>
    <p:extLst>
      <p:ext uri="{BB962C8B-B14F-4D97-AF65-F5344CB8AC3E}">
        <p14:creationId xmlns:p14="http://schemas.microsoft.com/office/powerpoint/2010/main" val="234717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6</a:t>
            </a:fld>
            <a:endParaRPr lang="fr-FR" dirty="0"/>
          </a:p>
        </p:txBody>
      </p:sp>
    </p:spTree>
    <p:extLst>
      <p:ext uri="{BB962C8B-B14F-4D97-AF65-F5344CB8AC3E}">
        <p14:creationId xmlns:p14="http://schemas.microsoft.com/office/powerpoint/2010/main" val="218853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7</a:t>
            </a:fld>
            <a:endParaRPr lang="fr-FR" dirty="0"/>
          </a:p>
        </p:txBody>
      </p:sp>
    </p:spTree>
    <p:extLst>
      <p:ext uri="{BB962C8B-B14F-4D97-AF65-F5344CB8AC3E}">
        <p14:creationId xmlns:p14="http://schemas.microsoft.com/office/powerpoint/2010/main" val="309066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8</a:t>
            </a:fld>
            <a:endParaRPr lang="fr-FR" dirty="0"/>
          </a:p>
        </p:txBody>
      </p:sp>
    </p:spTree>
    <p:extLst>
      <p:ext uri="{BB962C8B-B14F-4D97-AF65-F5344CB8AC3E}">
        <p14:creationId xmlns:p14="http://schemas.microsoft.com/office/powerpoint/2010/main" val="237891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16E0CBB-A03C-4C35-BF31-DC077C8053C8}" type="slidenum">
              <a:rPr lang="fr-FR" smtClean="0"/>
              <a:t>9</a:t>
            </a:fld>
            <a:endParaRPr lang="fr-FR" dirty="0"/>
          </a:p>
        </p:txBody>
      </p:sp>
    </p:spTree>
    <p:extLst>
      <p:ext uri="{BB962C8B-B14F-4D97-AF65-F5344CB8AC3E}">
        <p14:creationId xmlns:p14="http://schemas.microsoft.com/office/powerpoint/2010/main" val="418461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fld id="{B69F0A5E-AABD-4A14-A19B-3E3F963E1733}" type="slidenum">
              <a:rPr lang="fr-FR" altLang="fr-FR">
                <a:solidFill>
                  <a:srgbClr val="000000"/>
                </a:solidFill>
                <a:latin typeface="Times New Roman" panose="02020603050405020304" pitchFamily="18" charset="0"/>
              </a:rPr>
              <a:pPr eaLnBrk="1"/>
              <a:t>10</a:t>
            </a:fld>
            <a:endParaRPr lang="fr-FR" altLang="fr-FR">
              <a:solidFill>
                <a:srgbClr val="000000"/>
              </a:solidFill>
              <a:latin typeface="Times New Roman" panose="02020603050405020304" pitchFamily="18" charset="0"/>
            </a:endParaRPr>
          </a:p>
        </p:txBody>
      </p:sp>
      <p:sp>
        <p:nvSpPr>
          <p:cNvPr id="30723" name="Text Box 1"/>
          <p:cNvSpPr txBox="1">
            <a:spLocks noChangeArrowheads="1"/>
          </p:cNvSpPr>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a:lnSpc>
                <a:spcPct val="95000"/>
              </a:lnSpc>
              <a:buClrTx/>
              <a:buFontTx/>
              <a:buNone/>
            </a:pPr>
            <a:fld id="{7001F7A5-8D0F-43DA-B9B1-B7F25703C22F}" type="slidenum">
              <a:rPr lang="fr-FR" altLang="fr-FR" sz="1400">
                <a:solidFill>
                  <a:srgbClr val="000000"/>
                </a:solidFill>
                <a:latin typeface="Times New Roman" panose="02020603050405020304" pitchFamily="18" charset="0"/>
                <a:cs typeface="Arial Unicode MS" panose="020B0604020202020204" pitchFamily="34" charset="-128"/>
              </a:rPr>
              <a:pPr algn="r" eaLnBrk="1">
                <a:lnSpc>
                  <a:spcPct val="95000"/>
                </a:lnSpc>
                <a:buClrTx/>
                <a:buFontTx/>
                <a:buNone/>
              </a:pPr>
              <a:t>10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30724" name="Rectangle 2"/>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5" name="Rectangle 3"/>
          <p:cNvSpPr txBox="1">
            <a:spLocks noGrp="1" noChangeArrowheads="1"/>
          </p:cNvSpPr>
          <p:nvPr>
            <p:ph type="body" idx="1"/>
          </p:nvPr>
        </p:nvSpPr>
        <p:spPr>
          <a:xfrm>
            <a:off x="755650" y="5078413"/>
            <a:ext cx="6045200" cy="480853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53891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63565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1054273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201228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251C71F6-E0A6-1740-B64F-38F332886BAF}" type="datetime1">
              <a:rPr lang="fr-FR" cap="all" smtClean="0"/>
              <a:pPr/>
              <a:t>03/03/2021</a:t>
            </a:fld>
            <a:endParaRPr lang="fr-FR" cap="all" dirty="0"/>
          </a:p>
        </p:txBody>
      </p:sp>
      <p:sp>
        <p:nvSpPr>
          <p:cNvPr id="25" name="Titre 18">
            <a:extLst>
              <a:ext uri="{FF2B5EF4-FFF2-40B4-BE49-F238E27FC236}">
                <a16:creationId xmlns=""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26" name="Espace réservé du pied de page 4">
            <a:extLst>
              <a:ext uri="{FF2B5EF4-FFF2-40B4-BE49-F238E27FC236}">
                <a16:creationId xmlns=""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Intitulé de la direction/service</a:t>
            </a:r>
          </a:p>
        </p:txBody>
      </p:sp>
    </p:spTree>
    <p:extLst>
      <p:ext uri="{BB962C8B-B14F-4D97-AF65-F5344CB8AC3E}">
        <p14:creationId xmlns:p14="http://schemas.microsoft.com/office/powerpoint/2010/main" val="52248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4060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358637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237775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890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105577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184422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138175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19E969D-F5B3-4252-8748-EA3C5868FE28}" type="datetimeFigureOut">
              <a:rPr lang="fr-FR" smtClean="0"/>
              <a:t>03/03/2021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95D0651-0C86-4451-9C9F-EC7BB84181ED}" type="slidenum">
              <a:rPr lang="fr-FR" smtClean="0"/>
              <a:t>‹N°›</a:t>
            </a:fld>
            <a:endParaRPr lang="fr-FR" dirty="0"/>
          </a:p>
        </p:txBody>
      </p:sp>
    </p:spTree>
    <p:extLst>
      <p:ext uri="{BB962C8B-B14F-4D97-AF65-F5344CB8AC3E}">
        <p14:creationId xmlns:p14="http://schemas.microsoft.com/office/powerpoint/2010/main" val="81821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E969D-F5B3-4252-8748-EA3C5868FE28}" type="datetimeFigureOut">
              <a:rPr lang="fr-FR" smtClean="0"/>
              <a:t>03/03/2021</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D0651-0C86-4451-9C9F-EC7BB84181ED}" type="slidenum">
              <a:rPr lang="fr-FR" smtClean="0"/>
              <a:t>‹N°›</a:t>
            </a:fld>
            <a:endParaRPr lang="fr-FR" dirty="0"/>
          </a:p>
        </p:txBody>
      </p:sp>
    </p:spTree>
    <p:extLst>
      <p:ext uri="{BB962C8B-B14F-4D97-AF65-F5344CB8AC3E}">
        <p14:creationId xmlns:p14="http://schemas.microsoft.com/office/powerpoint/2010/main" val="607784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2284506" y="830834"/>
            <a:ext cx="8175741" cy="4968246"/>
          </a:xfrm>
          <a:custGeom>
            <a:avLst/>
            <a:gdLst/>
            <a:ahLst/>
            <a:cxnLst/>
            <a:rect l="l" t="t" r="r" b="b"/>
            <a:pathLst>
              <a:path w="21600" h="21600">
                <a:moveTo>
                  <a:pt x="0" y="0"/>
                </a:moveTo>
                <a:lnTo>
                  <a:pt x="21600" y="0"/>
                </a:lnTo>
                <a:lnTo>
                  <a:pt x="21600" y="21600"/>
                </a:lnTo>
                <a:lnTo>
                  <a:pt x="0" y="21600"/>
                </a:lnTo>
                <a:lnTo>
                  <a:pt x="0" y="0"/>
                </a:lnTo>
                <a:close/>
              </a:path>
            </a:pathLst>
          </a:custGeo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gn="ctr">
              <a:lnSpc>
                <a:spcPct val="93000"/>
              </a:lnSpc>
            </a:pPr>
            <a:endParaRPr lang="fr-FR" sz="1633" spc="-1" dirty="0">
              <a:solidFill>
                <a:srgbClr val="FFFFFF"/>
              </a:solidFill>
              <a:latin typeface="Arial"/>
            </a:endParaRPr>
          </a:p>
          <a:p>
            <a:pPr algn="ctr">
              <a:lnSpc>
                <a:spcPct val="93000"/>
              </a:lnSpc>
            </a:pPr>
            <a:endParaRPr lang="fr-FR" sz="1633" spc="-1" dirty="0">
              <a:solidFill>
                <a:srgbClr val="FFFFFF"/>
              </a:solidFill>
              <a:latin typeface="Arial"/>
            </a:endParaRPr>
          </a:p>
          <a:p>
            <a:pPr algn="ctr">
              <a:lnSpc>
                <a:spcPct val="93000"/>
              </a:lnSpc>
            </a:pPr>
            <a:endParaRPr lang="fr-FR" sz="1633" spc="-1" dirty="0">
              <a:solidFill>
                <a:srgbClr val="FFFFFF"/>
              </a:solidFill>
              <a:latin typeface="Arial"/>
            </a:endParaRPr>
          </a:p>
          <a:p>
            <a:pPr algn="ctr">
              <a:lnSpc>
                <a:spcPct val="93000"/>
              </a:lnSpc>
            </a:pPr>
            <a:r>
              <a:rPr lang="fr-FR" sz="2903" b="1" spc="-1" dirty="0">
                <a:solidFill>
                  <a:srgbClr val="333333"/>
                </a:solidFill>
                <a:latin typeface="Calibri Light"/>
              </a:rPr>
              <a:t> </a:t>
            </a:r>
            <a:r>
              <a:rPr sz="1633" dirty="0"/>
              <a:t/>
            </a:r>
            <a:br>
              <a:rPr sz="1633" dirty="0"/>
            </a:br>
            <a:endParaRPr lang="fr-FR" sz="1633" dirty="0"/>
          </a:p>
          <a:p>
            <a:pPr algn="ctr">
              <a:lnSpc>
                <a:spcPct val="93000"/>
              </a:lnSpc>
            </a:pPr>
            <a:r>
              <a:rPr lang="fr-FR" sz="3266" b="1" spc="-1" dirty="0">
                <a:solidFill>
                  <a:srgbClr val="333333"/>
                </a:solidFill>
                <a:latin typeface="Calibri Light"/>
              </a:rPr>
              <a:t>PROJET REGIONAL DE </a:t>
            </a:r>
            <a:r>
              <a:rPr lang="fr-FR" sz="3266" b="1" spc="-1" dirty="0" smtClean="0">
                <a:solidFill>
                  <a:srgbClr val="333333"/>
                </a:solidFill>
                <a:latin typeface="Calibri Light"/>
              </a:rPr>
              <a:t>SANTE</a:t>
            </a:r>
          </a:p>
          <a:p>
            <a:pPr algn="ctr">
              <a:lnSpc>
                <a:spcPct val="93000"/>
              </a:lnSpc>
            </a:pPr>
            <a:endParaRPr lang="fr-FR" sz="3266" b="1" spc="-1" dirty="0">
              <a:solidFill>
                <a:srgbClr val="333333"/>
              </a:solidFill>
              <a:latin typeface="Calibri Light"/>
            </a:endParaRPr>
          </a:p>
          <a:p>
            <a:pPr algn="ctr">
              <a:lnSpc>
                <a:spcPct val="93000"/>
              </a:lnSpc>
            </a:pPr>
            <a:r>
              <a:rPr lang="fr-FR" sz="3266" b="1" spc="-1" dirty="0" smtClean="0">
                <a:solidFill>
                  <a:srgbClr val="333333"/>
                </a:solidFill>
                <a:latin typeface="Calibri Light"/>
              </a:rPr>
              <a:t>Comité </a:t>
            </a:r>
            <a:r>
              <a:rPr lang="fr-FR" sz="3266" b="1" spc="-1" dirty="0">
                <a:solidFill>
                  <a:srgbClr val="333333"/>
                </a:solidFill>
                <a:latin typeface="Calibri Light"/>
              </a:rPr>
              <a:t>de </a:t>
            </a:r>
            <a:r>
              <a:rPr lang="fr-FR" sz="3266" b="1" spc="-1" dirty="0" smtClean="0">
                <a:solidFill>
                  <a:srgbClr val="333333"/>
                </a:solidFill>
                <a:latin typeface="Calibri Light"/>
              </a:rPr>
              <a:t>suivi du </a:t>
            </a:r>
            <a:r>
              <a:rPr lang="fr-FR" sz="3266" b="1" spc="-1" dirty="0">
                <a:solidFill>
                  <a:srgbClr val="333333"/>
                </a:solidFill>
                <a:latin typeface="Calibri Light"/>
              </a:rPr>
              <a:t>PRS </a:t>
            </a:r>
            <a:r>
              <a:rPr lang="fr-FR" sz="3266" b="1" spc="-1" dirty="0" smtClean="0">
                <a:solidFill>
                  <a:srgbClr val="333333"/>
                </a:solidFill>
                <a:latin typeface="Calibri Light"/>
              </a:rPr>
              <a:t>sur l’insuffisance cardiaque chronique</a:t>
            </a:r>
            <a:endParaRPr lang="fr-FR" sz="3266" b="1" spc="-1" dirty="0">
              <a:solidFill>
                <a:srgbClr val="333333"/>
              </a:solidFill>
              <a:latin typeface="Calibri Light"/>
            </a:endParaRPr>
          </a:p>
        </p:txBody>
      </p:sp>
      <p:pic>
        <p:nvPicPr>
          <p:cNvPr id="674" name="Picture 1_0"/>
          <p:cNvPicPr/>
          <p:nvPr/>
        </p:nvPicPr>
        <p:blipFill>
          <a:blip r:embed="rId3"/>
          <a:stretch/>
        </p:blipFill>
        <p:spPr>
          <a:xfrm>
            <a:off x="481734" y="403212"/>
            <a:ext cx="1404000" cy="1080000"/>
          </a:xfrm>
          <a:prstGeom prst="rect">
            <a:avLst/>
          </a:prstGeom>
          <a:ln>
            <a:noFill/>
          </a:ln>
        </p:spPr>
      </p:pic>
      <p:sp>
        <p:nvSpPr>
          <p:cNvPr id="2" name="Rectangle 1"/>
          <p:cNvSpPr/>
          <p:nvPr/>
        </p:nvSpPr>
        <p:spPr>
          <a:xfrm>
            <a:off x="6503437" y="4665873"/>
            <a:ext cx="6924239" cy="923330"/>
          </a:xfrm>
          <a:prstGeom prst="rect">
            <a:avLst/>
          </a:prstGeom>
        </p:spPr>
        <p:txBody>
          <a:bodyPr wrap="square">
            <a:spAutoFit/>
          </a:bodyPr>
          <a:lstStyle/>
          <a:p>
            <a:r>
              <a:rPr lang="fr-FR" dirty="0" smtClean="0">
                <a:solidFill>
                  <a:schemeClr val="tx2"/>
                </a:solidFill>
              </a:rPr>
              <a:t>Dr Pierre Antoine FOUGEROUSE</a:t>
            </a:r>
          </a:p>
          <a:p>
            <a:r>
              <a:rPr lang="fr-FR" dirty="0">
                <a:solidFill>
                  <a:schemeClr val="tx2"/>
                </a:solidFill>
              </a:rPr>
              <a:t> </a:t>
            </a:r>
            <a:r>
              <a:rPr lang="fr-FR" dirty="0" smtClean="0">
                <a:solidFill>
                  <a:schemeClr val="tx2"/>
                </a:solidFill>
              </a:rPr>
              <a:t>3 mars 2021</a:t>
            </a:r>
            <a:br>
              <a:rPr lang="fr-FR" dirty="0" smtClean="0">
                <a:solidFill>
                  <a:schemeClr val="tx2"/>
                </a:solidFill>
              </a:rPr>
            </a:br>
            <a:r>
              <a:rPr lang="fr-FR" dirty="0" smtClean="0">
                <a:solidFill>
                  <a:schemeClr val="tx2"/>
                </a:solidFill>
              </a:rPr>
              <a:t>ARS La Réunion</a:t>
            </a:r>
            <a:endParaRPr lang="fr-FR" dirty="0"/>
          </a:p>
        </p:txBody>
      </p:sp>
    </p:spTree>
    <p:extLst>
      <p:ext uri="{BB962C8B-B14F-4D97-AF65-F5344CB8AC3E}">
        <p14:creationId xmlns:p14="http://schemas.microsoft.com/office/powerpoint/2010/main" val="423646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035301" y="3652838"/>
            <a:ext cx="7402513" cy="210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fr-FR" altLang="fr-FR" sz="4400" b="1" i="1" dirty="0">
                <a:solidFill>
                  <a:srgbClr val="000000"/>
                </a:solidFill>
                <a:latin typeface="Calibri" panose="020F0502020204030204" pitchFamily="34" charset="0"/>
              </a:rPr>
              <a:t>La télésurveillance des pacemakers et des défibrillateurs</a:t>
            </a:r>
          </a:p>
        </p:txBody>
      </p:sp>
      <p:sp>
        <p:nvSpPr>
          <p:cNvPr id="7171" name="Rectangle 2"/>
          <p:cNvSpPr>
            <a:spLocks noChangeArrowheads="1"/>
          </p:cNvSpPr>
          <p:nvPr/>
        </p:nvSpPr>
        <p:spPr bwMode="auto">
          <a:xfrm>
            <a:off x="2897188" y="1408114"/>
            <a:ext cx="6496050" cy="1321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fr-FR" altLang="fr-FR" sz="4000" b="1" i="1" dirty="0">
                <a:solidFill>
                  <a:srgbClr val="000000"/>
                </a:solidFill>
                <a:latin typeface="Calibri" panose="020F0502020204030204" pitchFamily="34" charset="0"/>
              </a:rPr>
              <a:t>Olivier Geoffroy cardiologue  C</a:t>
            </a:r>
            <a:r>
              <a:rPr lang="fr-FR" altLang="fr-FR" sz="4000" b="1" i="1" dirty="0" smtClean="0">
                <a:solidFill>
                  <a:srgbClr val="000000"/>
                </a:solidFill>
                <a:latin typeface="Calibri" panose="020F0502020204030204" pitchFamily="34" charset="0"/>
              </a:rPr>
              <a:t>HU Sud Réunion</a:t>
            </a:r>
            <a:endParaRPr lang="fr-FR" altLang="fr-FR" sz="4000" b="1"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17497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152650" y="173039"/>
            <a:ext cx="78867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0000"/>
              </a:lnSpc>
              <a:buClrTx/>
              <a:buFontTx/>
              <a:buNone/>
            </a:pPr>
            <a:r>
              <a:rPr lang="fr-FR" altLang="fr-FR" sz="3200">
                <a:solidFill>
                  <a:srgbClr val="000000"/>
                </a:solidFill>
                <a:latin typeface="Calibri Light" panose="020F0302020204030204" pitchFamily="34" charset="0"/>
              </a:rPr>
              <a:t>La Télécardiologie à la Réunion</a:t>
            </a:r>
            <a:br>
              <a:rPr lang="fr-FR" altLang="fr-FR" sz="3200">
                <a:solidFill>
                  <a:srgbClr val="000000"/>
                </a:solidFill>
                <a:latin typeface="Calibri Light" panose="020F0302020204030204" pitchFamily="34" charset="0"/>
              </a:rPr>
            </a:br>
            <a:endParaRPr lang="fr-FR" altLang="fr-FR" sz="3200">
              <a:solidFill>
                <a:srgbClr val="000000"/>
              </a:solidFill>
              <a:latin typeface="Calibri Light" panose="020F0302020204030204" pitchFamily="34" charset="0"/>
            </a:endParaRPr>
          </a:p>
        </p:txBody>
      </p:sp>
      <p:sp>
        <p:nvSpPr>
          <p:cNvPr id="9219" name="Text Box 2"/>
          <p:cNvSpPr txBox="1">
            <a:spLocks noChangeArrowheads="1"/>
          </p:cNvSpPr>
          <p:nvPr/>
        </p:nvSpPr>
        <p:spPr bwMode="auto">
          <a:xfrm>
            <a:off x="2152650" y="1250950"/>
            <a:ext cx="7886700"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90000"/>
              </a:lnSpc>
              <a:spcBef>
                <a:spcPts val="750"/>
              </a:spcBef>
              <a:spcAft>
                <a:spcPts val="1425"/>
              </a:spcAft>
            </a:pPr>
            <a:r>
              <a:rPr lang="fr-FR" altLang="fr-FR" sz="2400" b="1" i="1" dirty="0">
                <a:solidFill>
                  <a:srgbClr val="000000"/>
                </a:solidFill>
                <a:latin typeface="Calibri" panose="020F0502020204030204" pitchFamily="34" charset="0"/>
              </a:rPr>
              <a:t>Déjà mis en place </a:t>
            </a:r>
            <a:r>
              <a:rPr lang="fr-FR" altLang="fr-FR" sz="2400" b="1" i="1" dirty="0" smtClean="0">
                <a:solidFill>
                  <a:srgbClr val="000000"/>
                </a:solidFill>
                <a:latin typeface="Calibri" panose="020F0502020204030204" pitchFamily="34" charset="0"/>
              </a:rPr>
              <a:t> depuis 2010 :</a:t>
            </a:r>
            <a:endParaRPr lang="fr-FR" altLang="fr-FR" sz="2400" b="1" i="1" dirty="0">
              <a:solidFill>
                <a:srgbClr val="000000"/>
              </a:solidFill>
              <a:latin typeface="Calibri" panose="020F0502020204030204" pitchFamily="34" charset="0"/>
            </a:endParaRPr>
          </a:p>
          <a:p>
            <a:pPr algn="ctr" eaLnBrk="1">
              <a:lnSpc>
                <a:spcPct val="90000"/>
              </a:lnSpc>
              <a:spcBef>
                <a:spcPts val="750"/>
              </a:spcBef>
              <a:spcAft>
                <a:spcPts val="1425"/>
              </a:spcAft>
            </a:pPr>
            <a:r>
              <a:rPr lang="fr-FR" altLang="fr-FR" sz="2400" dirty="0">
                <a:solidFill>
                  <a:srgbClr val="000000"/>
                </a:solidFill>
                <a:latin typeface="Calibri" panose="020F0502020204030204" pitchFamily="34" charset="0"/>
              </a:rPr>
              <a:t>Télésurveillance des </a:t>
            </a:r>
            <a:r>
              <a:rPr lang="fr-FR" altLang="fr-FR" sz="2400" dirty="0" smtClean="0">
                <a:solidFill>
                  <a:srgbClr val="000000"/>
                </a:solidFill>
                <a:latin typeface="Calibri" panose="020F0502020204030204" pitchFamily="34" charset="0"/>
              </a:rPr>
              <a:t>défibrillateurs implantables</a:t>
            </a:r>
            <a:r>
              <a:rPr lang="fr-FR" altLang="fr-FR" sz="2400" dirty="0">
                <a:solidFill>
                  <a:srgbClr val="000000"/>
                </a:solidFill>
                <a:latin typeface="Calibri" panose="020F0502020204030204" pitchFamily="34" charset="0"/>
              </a:rPr>
              <a:t> </a:t>
            </a:r>
            <a:r>
              <a:rPr lang="fr-FR" altLang="fr-FR" sz="2400" dirty="0" smtClean="0">
                <a:solidFill>
                  <a:srgbClr val="000000"/>
                </a:solidFill>
                <a:latin typeface="Calibri" panose="020F0502020204030204" pitchFamily="34" charset="0"/>
              </a:rPr>
              <a:t>et des pacemakers</a:t>
            </a:r>
          </a:p>
          <a:p>
            <a:pPr algn="ctr" eaLnBrk="1">
              <a:lnSpc>
                <a:spcPct val="90000"/>
              </a:lnSpc>
              <a:spcBef>
                <a:spcPts val="750"/>
              </a:spcBef>
              <a:spcAft>
                <a:spcPts val="1425"/>
              </a:spcAft>
            </a:pPr>
            <a:r>
              <a:rPr lang="fr-FR" altLang="fr-FR" sz="2400" b="1" i="1" dirty="0" smtClean="0">
                <a:solidFill>
                  <a:srgbClr val="000000"/>
                </a:solidFill>
                <a:latin typeface="Calibri" panose="020F0502020204030204" pitchFamily="34" charset="0"/>
              </a:rPr>
              <a:t>En projet </a:t>
            </a:r>
            <a:endParaRPr lang="fr-FR" altLang="fr-FR" sz="2400" b="1" i="1" dirty="0">
              <a:solidFill>
                <a:srgbClr val="000000"/>
              </a:solidFill>
              <a:latin typeface="Calibri" panose="020F0502020204030204" pitchFamily="34" charset="0"/>
            </a:endParaRPr>
          </a:p>
          <a:p>
            <a:pPr algn="ctr" eaLnBrk="1">
              <a:lnSpc>
                <a:spcPct val="90000"/>
              </a:lnSpc>
              <a:spcBef>
                <a:spcPts val="750"/>
              </a:spcBef>
              <a:spcAft>
                <a:spcPts val="1425"/>
              </a:spcAft>
            </a:pPr>
            <a:r>
              <a:rPr lang="fr-FR" altLang="fr-FR" sz="2400" dirty="0">
                <a:solidFill>
                  <a:srgbClr val="000000"/>
                </a:solidFill>
                <a:latin typeface="Calibri" panose="020F0502020204030204" pitchFamily="34" charset="0"/>
              </a:rPr>
              <a:t>Télésurveillance des insuffisants cardiaques. </a:t>
            </a:r>
          </a:p>
          <a:p>
            <a:pPr algn="ctr" eaLnBrk="1">
              <a:lnSpc>
                <a:spcPct val="90000"/>
              </a:lnSpc>
              <a:spcBef>
                <a:spcPts val="750"/>
              </a:spcBef>
              <a:spcAft>
                <a:spcPts val="1425"/>
              </a:spcAft>
            </a:pPr>
            <a:endParaRPr lang="fr-FR" altLang="fr-FR" sz="2400" dirty="0" smtClean="0">
              <a:solidFill>
                <a:srgbClr val="000000"/>
              </a:solidFill>
              <a:latin typeface="Calibri" panose="020F0502020204030204" pitchFamily="34" charset="0"/>
            </a:endParaRPr>
          </a:p>
          <a:p>
            <a:pPr eaLnBrk="1">
              <a:lnSpc>
                <a:spcPct val="90000"/>
              </a:lnSpc>
              <a:spcBef>
                <a:spcPts val="750"/>
              </a:spcBef>
              <a:spcAft>
                <a:spcPts val="1425"/>
              </a:spcAft>
            </a:pPr>
            <a:endParaRPr lang="fr-FR" altLang="fr-FR" sz="2400" dirty="0">
              <a:solidFill>
                <a:srgbClr val="000000"/>
              </a:solidFill>
              <a:latin typeface="Calibri" panose="020F050202020403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856" y="4247906"/>
            <a:ext cx="2033587" cy="1887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544" y="4296325"/>
            <a:ext cx="2728912" cy="179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719" y="4296325"/>
            <a:ext cx="2735262" cy="179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24725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892301" y="1300164"/>
            <a:ext cx="3027363"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560"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spcAft>
                <a:spcPts val="1300"/>
              </a:spcAft>
            </a:pPr>
            <a:r>
              <a:rPr lang="fr-FR" altLang="fr-FR" sz="2900">
                <a:solidFill>
                  <a:srgbClr val="000000"/>
                </a:solidFill>
              </a:rPr>
              <a:t>Télésurveillance </a:t>
            </a:r>
          </a:p>
          <a:p>
            <a:pPr eaLnBrk="1">
              <a:spcAft>
                <a:spcPts val="1300"/>
              </a:spcAft>
            </a:pPr>
            <a:r>
              <a:rPr lang="fr-FR" altLang="fr-FR" sz="2900">
                <a:solidFill>
                  <a:srgbClr val="000000"/>
                </a:solidFill>
              </a:rPr>
              <a:t>des pacemakers </a:t>
            </a:r>
          </a:p>
          <a:p>
            <a:pPr eaLnBrk="1">
              <a:spcAft>
                <a:spcPts val="1300"/>
              </a:spcAft>
            </a:pPr>
            <a:r>
              <a:rPr lang="fr-FR" altLang="fr-FR" sz="2900">
                <a:solidFill>
                  <a:srgbClr val="000000"/>
                </a:solidFill>
              </a:rPr>
              <a:t>et défibrillateurs implantables.</a:t>
            </a:r>
          </a:p>
        </p:txBody>
      </p:sp>
      <p:sp>
        <p:nvSpPr>
          <p:cNvPr id="10243" name="Rectangle 2"/>
          <p:cNvSpPr>
            <a:spLocks noChangeArrowheads="1"/>
          </p:cNvSpPr>
          <p:nvPr/>
        </p:nvSpPr>
        <p:spPr bwMode="auto">
          <a:xfrm>
            <a:off x="1981200" y="273051"/>
            <a:ext cx="8212138"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00000"/>
              </a:lnSpc>
              <a:buClrTx/>
              <a:buFontTx/>
              <a:buNone/>
            </a:pPr>
            <a:r>
              <a:rPr lang="fr-FR" altLang="fr-FR" sz="4000">
                <a:solidFill>
                  <a:srgbClr val="000000"/>
                </a:solidFill>
              </a:rPr>
              <a:t>Activité existante</a:t>
            </a:r>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2940050"/>
            <a:ext cx="2101850" cy="1436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9" y="1439863"/>
            <a:ext cx="1893887" cy="1370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775" y="2940051"/>
            <a:ext cx="2662238" cy="1285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5888" y="4572001"/>
            <a:ext cx="1828800" cy="176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8"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3813" y="4746626"/>
            <a:ext cx="2087562" cy="1444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7239" y="3878264"/>
            <a:ext cx="2447925" cy="2600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5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5613" y="1368425"/>
            <a:ext cx="1674812" cy="129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62543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981200" y="273051"/>
            <a:ext cx="8212138" cy="112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00000"/>
              </a:lnSpc>
              <a:buClrTx/>
              <a:buFontTx/>
              <a:buNone/>
            </a:pPr>
            <a:r>
              <a:rPr lang="fr-FR" altLang="fr-FR" sz="4000">
                <a:solidFill>
                  <a:srgbClr val="000000"/>
                </a:solidFill>
              </a:rPr>
              <a:t>Historique</a:t>
            </a:r>
          </a:p>
        </p:txBody>
      </p:sp>
      <p:sp>
        <p:nvSpPr>
          <p:cNvPr id="11267" name="Text Box 2"/>
          <p:cNvSpPr txBox="1">
            <a:spLocks noChangeArrowheads="1"/>
          </p:cNvSpPr>
          <p:nvPr/>
        </p:nvSpPr>
        <p:spPr bwMode="auto">
          <a:xfrm>
            <a:off x="2152650" y="173039"/>
            <a:ext cx="78867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12291" name="Text Box 3"/>
          <p:cNvSpPr txBox="1">
            <a:spLocks noChangeArrowheads="1"/>
          </p:cNvSpPr>
          <p:nvPr/>
        </p:nvSpPr>
        <p:spPr bwMode="auto">
          <a:xfrm>
            <a:off x="1981200" y="1604963"/>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240" rIns="0" bIns="0"/>
          <a:lstStyle>
            <a:lvl1pPr marL="428625" indent="-323850">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1pPr>
            <a:lvl2pP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2pPr>
            <a:lvl3pP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3pPr>
            <a:lvl4pP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4pPr>
            <a:lvl5pPr>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solidFill>
                  <a:srgbClr val="FFFFFF"/>
                </a:solidFill>
                <a:latin typeface="Arial" charset="0"/>
                <a:ea typeface="Microsoft YaHei" charset="-122"/>
              </a:defRPr>
            </a:lvl9pPr>
          </a:lstStyle>
          <a:p>
            <a:pPr>
              <a:lnSpc>
                <a:spcPct val="92000"/>
              </a:lnSpc>
              <a:spcAft>
                <a:spcPts val="1425"/>
              </a:spcAft>
              <a:buSzPct val="45000"/>
              <a:buFont typeface="Wingdings" charset="2"/>
              <a:buChar char=""/>
              <a:defRPr/>
            </a:pPr>
            <a:r>
              <a:rPr lang="fr-FR" altLang="fr-FR" sz="2100" dirty="0">
                <a:solidFill>
                  <a:srgbClr val="000000"/>
                </a:solidFill>
                <a:latin typeface="Calibri" charset="0"/>
              </a:rPr>
              <a:t>2007 participation étude compas</a:t>
            </a:r>
          </a:p>
          <a:p>
            <a:pPr>
              <a:lnSpc>
                <a:spcPct val="92000"/>
              </a:lnSpc>
              <a:spcAft>
                <a:spcPts val="1425"/>
              </a:spcAft>
              <a:buSzPct val="45000"/>
              <a:buFont typeface="Wingdings" charset="2"/>
              <a:buChar char=""/>
              <a:defRPr/>
            </a:pPr>
            <a:r>
              <a:rPr lang="fr-FR" altLang="fr-FR" sz="2100" dirty="0">
                <a:solidFill>
                  <a:srgbClr val="000000"/>
                </a:solidFill>
                <a:latin typeface="Calibri" charset="0"/>
              </a:rPr>
              <a:t>2009 première </a:t>
            </a:r>
            <a:r>
              <a:rPr lang="fr-FR" altLang="fr-FR" sz="2100" dirty="0" smtClean="0">
                <a:solidFill>
                  <a:srgbClr val="000000"/>
                </a:solidFill>
                <a:latin typeface="Calibri" charset="0"/>
              </a:rPr>
              <a:t>série de télésurveillances de DAI à la réunion</a:t>
            </a:r>
            <a:endParaRPr lang="fr-FR" altLang="fr-FR" sz="2100" dirty="0">
              <a:solidFill>
                <a:srgbClr val="000000"/>
              </a:solidFill>
              <a:latin typeface="Calibri" charset="0"/>
            </a:endParaRPr>
          </a:p>
          <a:p>
            <a:pPr>
              <a:lnSpc>
                <a:spcPct val="92000"/>
              </a:lnSpc>
              <a:spcAft>
                <a:spcPts val="1425"/>
              </a:spcAft>
              <a:buSzPct val="45000"/>
              <a:buFont typeface="Wingdings" charset="2"/>
              <a:buChar char=""/>
              <a:defRPr/>
            </a:pPr>
            <a:r>
              <a:rPr lang="fr-FR" altLang="fr-FR" sz="2100" dirty="0">
                <a:solidFill>
                  <a:srgbClr val="000000"/>
                </a:solidFill>
                <a:latin typeface="Calibri" charset="0"/>
              </a:rPr>
              <a:t>Depuis </a:t>
            </a:r>
            <a:r>
              <a:rPr lang="fr-FR" altLang="fr-FR" sz="2100" dirty="0" smtClean="0">
                <a:solidFill>
                  <a:srgbClr val="000000"/>
                </a:solidFill>
                <a:latin typeface="Calibri" charset="0"/>
              </a:rPr>
              <a:t>les 5 </a:t>
            </a:r>
            <a:r>
              <a:rPr lang="fr-FR" altLang="fr-FR" sz="2100" dirty="0">
                <a:solidFill>
                  <a:srgbClr val="000000"/>
                </a:solidFill>
                <a:latin typeface="Calibri" charset="0"/>
              </a:rPr>
              <a:t>constructeurs </a:t>
            </a:r>
            <a:r>
              <a:rPr lang="fr-FR" altLang="fr-FR" sz="2100" dirty="0" smtClean="0">
                <a:solidFill>
                  <a:srgbClr val="000000"/>
                </a:solidFill>
                <a:latin typeface="Calibri" charset="0"/>
              </a:rPr>
              <a:t>sont opérationnels</a:t>
            </a:r>
            <a:endParaRPr lang="fr-FR" altLang="fr-FR" sz="2100" dirty="0">
              <a:solidFill>
                <a:srgbClr val="000000"/>
              </a:solidFill>
              <a:latin typeface="Calibri" charset="0"/>
            </a:endParaRPr>
          </a:p>
          <a:p>
            <a:pPr>
              <a:lnSpc>
                <a:spcPct val="92000"/>
              </a:lnSpc>
              <a:spcAft>
                <a:spcPts val="1425"/>
              </a:spcAft>
              <a:buSzPct val="45000"/>
              <a:buFont typeface="Wingdings" charset="2"/>
              <a:buChar char=""/>
              <a:defRPr/>
            </a:pPr>
            <a:r>
              <a:rPr lang="fr-FR" altLang="fr-FR" sz="2100" dirty="0" smtClean="0">
                <a:solidFill>
                  <a:srgbClr val="000000"/>
                </a:solidFill>
                <a:effectLst>
                  <a:outerShdw blurRad="38100" dist="38100" dir="2700000" algn="tl">
                    <a:srgbClr val="C0C0C0"/>
                  </a:outerShdw>
                </a:effectLst>
                <a:latin typeface="Calibri" charset="0"/>
              </a:rPr>
              <a:t>2011 </a:t>
            </a:r>
            <a:r>
              <a:rPr lang="fr-FR" altLang="fr-FR" sz="2100" dirty="0">
                <a:solidFill>
                  <a:srgbClr val="000000"/>
                </a:solidFill>
                <a:effectLst>
                  <a:outerShdw blurRad="38100" dist="38100" dir="2700000" algn="tl">
                    <a:srgbClr val="C0C0C0"/>
                  </a:outerShdw>
                </a:effectLst>
                <a:latin typeface="Calibri" charset="0"/>
              </a:rPr>
              <a:t>: 65, 2012 : 90, 2013 : 137, </a:t>
            </a:r>
            <a:r>
              <a:rPr lang="fr-FR" altLang="fr-FR" sz="2000" dirty="0">
                <a:solidFill>
                  <a:srgbClr val="1C1C1C"/>
                </a:solidFill>
                <a:effectLst>
                  <a:outerShdw blurRad="38100" dist="38100" dir="2700000" algn="tl">
                    <a:srgbClr val="C0C0C0"/>
                  </a:outerShdw>
                </a:effectLst>
              </a:rPr>
              <a:t>2014 : 184, 2015  : 247, 09/ 2016 : plus de </a:t>
            </a:r>
            <a:r>
              <a:rPr lang="fr-FR" altLang="fr-FR" sz="2000" dirty="0" smtClean="0">
                <a:solidFill>
                  <a:srgbClr val="1C1C1C"/>
                </a:solidFill>
                <a:effectLst>
                  <a:outerShdw blurRad="38100" dist="38100" dir="2700000" algn="tl">
                    <a:srgbClr val="C0C0C0"/>
                  </a:outerShdw>
                </a:effectLst>
              </a:rPr>
              <a:t>300 </a:t>
            </a:r>
          </a:p>
          <a:p>
            <a:pPr>
              <a:lnSpc>
                <a:spcPct val="92000"/>
              </a:lnSpc>
              <a:spcAft>
                <a:spcPts val="1425"/>
              </a:spcAft>
              <a:buSzPct val="45000"/>
              <a:buFont typeface="Wingdings" charset="2"/>
              <a:buChar char=""/>
              <a:defRPr/>
            </a:pPr>
            <a:r>
              <a:rPr lang="fr-FR" altLang="fr-FR" sz="2000" dirty="0" smtClean="0">
                <a:solidFill>
                  <a:srgbClr val="1C1C1C"/>
                </a:solidFill>
                <a:effectLst>
                  <a:outerShdw blurRad="38100" dist="38100" dir="2700000" algn="tl">
                    <a:srgbClr val="C0C0C0"/>
                  </a:outerShdw>
                </a:effectLst>
              </a:rPr>
              <a:t>04 2012 lettre de l’ARS  : appel à contractualisation des actes </a:t>
            </a:r>
            <a:r>
              <a:rPr lang="fr-FR" altLang="fr-FR" sz="2000" smtClean="0">
                <a:solidFill>
                  <a:srgbClr val="1C1C1C"/>
                </a:solidFill>
                <a:effectLst>
                  <a:outerShdw blurRad="38100" dist="38100" dir="2700000" algn="tl">
                    <a:srgbClr val="C0C0C0"/>
                  </a:outerShdw>
                </a:effectLst>
              </a:rPr>
              <a:t>de télémédecine. </a:t>
            </a:r>
            <a:endParaRPr lang="fr-FR" altLang="fr-FR" sz="2000" dirty="0" smtClean="0">
              <a:solidFill>
                <a:srgbClr val="1C1C1C"/>
              </a:solidFill>
              <a:effectLst>
                <a:outerShdw blurRad="38100" dist="38100" dir="2700000" algn="tl">
                  <a:srgbClr val="C0C0C0"/>
                </a:outerShdw>
              </a:effectLst>
            </a:endParaRPr>
          </a:p>
          <a:p>
            <a:pPr>
              <a:lnSpc>
                <a:spcPct val="92000"/>
              </a:lnSpc>
              <a:spcAft>
                <a:spcPts val="1425"/>
              </a:spcAft>
              <a:buSzPct val="45000"/>
              <a:buFont typeface="Wingdings" charset="2"/>
              <a:buChar char=""/>
              <a:defRPr/>
            </a:pPr>
            <a:r>
              <a:rPr lang="fr-FR" altLang="fr-FR" sz="2000" dirty="0">
                <a:solidFill>
                  <a:srgbClr val="1C1C1C"/>
                </a:solidFill>
                <a:effectLst>
                  <a:outerShdw blurRad="38100" dist="38100" dir="2700000" algn="tl">
                    <a:srgbClr val="C0C0C0"/>
                  </a:outerShdw>
                </a:effectLst>
              </a:rPr>
              <a:t>2021 : plus de </a:t>
            </a:r>
            <a:r>
              <a:rPr lang="fr-FR" altLang="fr-FR" sz="2000" dirty="0" smtClean="0">
                <a:solidFill>
                  <a:srgbClr val="1C1C1C"/>
                </a:solidFill>
                <a:effectLst>
                  <a:outerShdw blurRad="38100" dist="38100" dir="2700000" algn="tl">
                    <a:srgbClr val="C0C0C0"/>
                  </a:outerShdw>
                </a:effectLst>
              </a:rPr>
              <a:t>600 patients en télésurveillance. </a:t>
            </a:r>
            <a:endParaRPr lang="fr-FR" altLang="fr-FR" sz="2000" dirty="0">
              <a:solidFill>
                <a:srgbClr val="1C1C1C"/>
              </a:solidFill>
              <a:effectLst>
                <a:outerShdw blurRad="38100" dist="38100" dir="2700000" algn="tl">
                  <a:srgbClr val="C0C0C0"/>
                </a:outerShdw>
              </a:effectLst>
            </a:endParaRPr>
          </a:p>
          <a:p>
            <a:pPr>
              <a:lnSpc>
                <a:spcPct val="92000"/>
              </a:lnSpc>
              <a:spcAft>
                <a:spcPts val="1425"/>
              </a:spcAft>
              <a:buSzPct val="45000"/>
              <a:buFont typeface="Wingdings" charset="2"/>
              <a:buChar char=""/>
              <a:defRPr/>
            </a:pPr>
            <a:r>
              <a:rPr lang="fr-FR" altLang="fr-FR" sz="2000" dirty="0">
                <a:solidFill>
                  <a:srgbClr val="1C1C1C"/>
                </a:solidFill>
                <a:effectLst>
                  <a:outerShdw blurRad="38100" dist="38100" dir="2700000" algn="tl">
                    <a:srgbClr val="C0C0C0"/>
                  </a:outerShdw>
                </a:effectLst>
              </a:rPr>
              <a:t>2021 1100 à </a:t>
            </a:r>
            <a:r>
              <a:rPr lang="fr-FR" altLang="fr-FR" sz="2000" dirty="0">
                <a:solidFill>
                  <a:srgbClr val="000000"/>
                </a:solidFill>
                <a:latin typeface="Calibri" charset="0"/>
              </a:rPr>
              <a:t>1200 </a:t>
            </a:r>
            <a:r>
              <a:rPr lang="fr-FR" altLang="fr-FR" sz="2000" dirty="0" smtClean="0">
                <a:solidFill>
                  <a:srgbClr val="000000"/>
                </a:solidFill>
                <a:latin typeface="Calibri" charset="0"/>
              </a:rPr>
              <a:t>porteurs </a:t>
            </a:r>
            <a:r>
              <a:rPr lang="fr-FR" altLang="fr-FR" sz="2000" dirty="0">
                <a:solidFill>
                  <a:srgbClr val="000000"/>
                </a:solidFill>
                <a:latin typeface="Calibri" charset="0"/>
              </a:rPr>
              <a:t>de DAI dans le département</a:t>
            </a:r>
          </a:p>
          <a:p>
            <a:pPr>
              <a:lnSpc>
                <a:spcPct val="92000"/>
              </a:lnSpc>
              <a:spcAft>
                <a:spcPts val="1425"/>
              </a:spcAft>
              <a:buSzPct val="45000"/>
              <a:buFont typeface="Wingdings" charset="2"/>
              <a:buChar char=""/>
              <a:defRPr/>
            </a:pPr>
            <a:r>
              <a:rPr lang="fr-FR" altLang="fr-FR" sz="2000" dirty="0" smtClean="0">
                <a:solidFill>
                  <a:srgbClr val="1C1C1C"/>
                </a:solidFill>
                <a:effectLst>
                  <a:outerShdw blurRad="38100" dist="38100" dir="2700000" algn="tl">
                    <a:srgbClr val="C0C0C0"/>
                  </a:outerShdw>
                </a:effectLst>
              </a:rPr>
              <a:t>2014  dossier déposé à ARS réunion pour tenter d’obtenir une enveloppe financière pour embaucher des IDE dédiés à cette activité. </a:t>
            </a:r>
          </a:p>
          <a:p>
            <a:pPr>
              <a:lnSpc>
                <a:spcPct val="92000"/>
              </a:lnSpc>
              <a:spcAft>
                <a:spcPts val="1425"/>
              </a:spcAft>
              <a:buSzPct val="45000"/>
              <a:buFont typeface="Wingdings" charset="2"/>
              <a:buChar char=""/>
              <a:defRPr/>
            </a:pPr>
            <a:endParaRPr lang="fr-FR" altLang="fr-FR" sz="2000" dirty="0" smtClean="0">
              <a:solidFill>
                <a:srgbClr val="1C1C1C"/>
              </a:solidFill>
              <a:effectLst>
                <a:outerShdw blurRad="38100" dist="38100" dir="2700000" algn="tl">
                  <a:srgbClr val="C0C0C0"/>
                </a:outerShdw>
              </a:effectLst>
            </a:endParaRPr>
          </a:p>
          <a:p>
            <a:pPr>
              <a:lnSpc>
                <a:spcPct val="92000"/>
              </a:lnSpc>
              <a:spcAft>
                <a:spcPts val="1425"/>
              </a:spcAft>
              <a:buSzPct val="45000"/>
              <a:buFont typeface="Wingdings" charset="2"/>
              <a:buChar char=""/>
              <a:defRPr/>
            </a:pPr>
            <a:endParaRPr lang="fr-FR" altLang="fr-FR" sz="2000" dirty="0">
              <a:solidFill>
                <a:srgbClr val="1C1C1C"/>
              </a:solidFill>
              <a:effectLst>
                <a:outerShdw blurRad="38100" dist="38100" dir="2700000" algn="tl">
                  <a:srgbClr val="C0C0C0"/>
                </a:outerShdw>
              </a:effectLst>
            </a:endParaRPr>
          </a:p>
        </p:txBody>
      </p:sp>
    </p:spTree>
    <p:extLst>
      <p:ext uri="{BB962C8B-B14F-4D97-AF65-F5344CB8AC3E}">
        <p14:creationId xmlns:p14="http://schemas.microsoft.com/office/powerpoint/2010/main" val="16415384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171701" y="115889"/>
            <a:ext cx="8551863"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Microsoft YaHei" charset="-122"/>
              </a:defRPr>
            </a:lvl9pPr>
          </a:lstStyle>
          <a:p>
            <a:pPr>
              <a:lnSpc>
                <a:spcPct val="101000"/>
              </a:lnSpc>
              <a:buClrTx/>
              <a:buFontTx/>
              <a:buNone/>
              <a:defRPr/>
            </a:pPr>
            <a:r>
              <a:rPr lang="fr-FR" altLang="fr-FR" sz="2900" b="1">
                <a:solidFill>
                  <a:srgbClr val="FF3333"/>
                </a:solidFill>
                <a:effectLst>
                  <a:outerShdw blurRad="38100" dist="38100" dir="2700000" algn="tl">
                    <a:srgbClr val="C0C0C0"/>
                  </a:outerShdw>
                </a:effectLst>
                <a:latin typeface="Verdana" pitchFamily="32" charset="0"/>
                <a:cs typeface="Arial Unicode MS" charset="0"/>
              </a:rPr>
              <a:t>ECOST VOLET ECONOMIQUE 03/2014</a:t>
            </a:r>
          </a:p>
        </p:txBody>
      </p:sp>
      <p:sp>
        <p:nvSpPr>
          <p:cNvPr id="22530" name="Text Box 2"/>
          <p:cNvSpPr txBox="1">
            <a:spLocks noChangeArrowheads="1"/>
          </p:cNvSpPr>
          <p:nvPr/>
        </p:nvSpPr>
        <p:spPr bwMode="auto">
          <a:xfrm>
            <a:off x="1731963" y="1655763"/>
            <a:ext cx="3535362" cy="422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206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FFFFFF"/>
                </a:solidFill>
                <a:latin typeface="Arial" charset="0"/>
                <a:ea typeface="Microsoft YaHei" charset="-122"/>
              </a:defRPr>
            </a:lvl9pPr>
          </a:lstStyle>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La télésurveillance diminue les coûts</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ambulatoires de 13 % (257 euros par</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patient et par an ; On prend en compte les</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consultations, les transports associés, les</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procédures, les médicaments</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cardiovasculaires. Si on ajoute les Coûts </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Liés au DAI, ECONOMIE de 494 euros/patient/an).</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Données  chiffrées indiscutables</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Attendues depuis longtemps </a:t>
            </a:r>
          </a:p>
          <a:p>
            <a:pPr algn="just">
              <a:lnSpc>
                <a:spcPct val="101000"/>
              </a:lnSpc>
              <a:spcAft>
                <a:spcPts val="1375"/>
              </a:spcAft>
              <a:defRPr/>
            </a:pPr>
            <a:r>
              <a:rPr lang="fr-FR" altLang="fr-FR" sz="1400" dirty="0">
                <a:solidFill>
                  <a:srgbClr val="000000"/>
                </a:solidFill>
                <a:effectLst>
                  <a:outerShdw blurRad="38100" dist="38100" dir="2700000" algn="tl">
                    <a:srgbClr val="C0C0C0"/>
                  </a:outerShdw>
                </a:effectLst>
                <a:latin typeface="Verdana" pitchFamily="32" charset="0"/>
                <a:cs typeface="Arial Unicode MS" charset="0"/>
              </a:rPr>
              <a:t>Justifient le financement de la télésurveillance</a:t>
            </a: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087564"/>
            <a:ext cx="4824412" cy="453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Oval 4"/>
          <p:cNvSpPr>
            <a:spLocks noChangeArrowheads="1"/>
          </p:cNvSpPr>
          <p:nvPr/>
        </p:nvSpPr>
        <p:spPr bwMode="auto">
          <a:xfrm>
            <a:off x="7356476" y="3600450"/>
            <a:ext cx="1223963" cy="863600"/>
          </a:xfrm>
          <a:prstGeom prst="ellipse">
            <a:avLst/>
          </a:prstGeom>
          <a:solidFill>
            <a:srgbClr val="FF3399">
              <a:alpha val="0"/>
            </a:srgbClr>
          </a:solidFill>
          <a:ln w="57240">
            <a:solidFill>
              <a:srgbClr val="FF3399"/>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9639726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981200" y="273050"/>
            <a:ext cx="822960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660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2000"/>
              </a:lnSpc>
              <a:buClrTx/>
              <a:buFontTx/>
              <a:buNone/>
            </a:pPr>
            <a:r>
              <a:rPr lang="fr-FR" altLang="fr-FR" sz="6600">
                <a:solidFill>
                  <a:srgbClr val="000000"/>
                </a:solidFill>
                <a:latin typeface="Calibri" panose="020F0502020204030204" pitchFamily="34" charset="0"/>
              </a:rPr>
              <a:t>2014 : un espoir ?</a:t>
            </a:r>
          </a:p>
        </p:txBody>
      </p:sp>
      <p:sp>
        <p:nvSpPr>
          <p:cNvPr id="22531" name="Text Box 2"/>
          <p:cNvSpPr txBox="1">
            <a:spLocks noChangeArrowheads="1"/>
          </p:cNvSpPr>
          <p:nvPr/>
        </p:nvSpPr>
        <p:spPr bwMode="auto">
          <a:xfrm>
            <a:off x="1981200" y="1604963"/>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4" y="1417638"/>
            <a:ext cx="8675687" cy="477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39279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981200" y="273050"/>
            <a:ext cx="822960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
        <p:nvSpPr>
          <p:cNvPr id="24579" name="Text Box 2"/>
          <p:cNvSpPr txBox="1">
            <a:spLocks noChangeArrowheads="1"/>
          </p:cNvSpPr>
          <p:nvPr/>
        </p:nvSpPr>
        <p:spPr bwMode="auto">
          <a:xfrm>
            <a:off x="1981200" y="1604963"/>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07" y="273049"/>
            <a:ext cx="4899025" cy="6264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 1"/>
          <p:cNvPicPr>
            <a:picLocks noChangeAspect="1"/>
          </p:cNvPicPr>
          <p:nvPr/>
        </p:nvPicPr>
        <p:blipFill>
          <a:blip r:embed="rId4"/>
          <a:stretch>
            <a:fillRect/>
          </a:stretch>
        </p:blipFill>
        <p:spPr>
          <a:xfrm>
            <a:off x="6217981" y="851295"/>
            <a:ext cx="5486400" cy="2980534"/>
          </a:xfrm>
          <a:prstGeom prst="rect">
            <a:avLst/>
          </a:prstGeom>
        </p:spPr>
      </p:pic>
      <p:pic>
        <p:nvPicPr>
          <p:cNvPr id="3" name="Image 2"/>
          <p:cNvPicPr>
            <a:picLocks noChangeAspect="1"/>
          </p:cNvPicPr>
          <p:nvPr/>
        </p:nvPicPr>
        <p:blipFill>
          <a:blip r:embed="rId5"/>
          <a:stretch>
            <a:fillRect/>
          </a:stretch>
        </p:blipFill>
        <p:spPr>
          <a:xfrm>
            <a:off x="7306168" y="85725"/>
            <a:ext cx="1532232" cy="851238"/>
          </a:xfrm>
          <a:prstGeom prst="rect">
            <a:avLst/>
          </a:prstGeom>
        </p:spPr>
      </p:pic>
      <p:pic>
        <p:nvPicPr>
          <p:cNvPr id="4" name="Image 3"/>
          <p:cNvPicPr>
            <a:picLocks noChangeAspect="1"/>
          </p:cNvPicPr>
          <p:nvPr/>
        </p:nvPicPr>
        <p:blipFill>
          <a:blip r:embed="rId6"/>
          <a:stretch>
            <a:fillRect/>
          </a:stretch>
        </p:blipFill>
        <p:spPr>
          <a:xfrm>
            <a:off x="5688378" y="3860800"/>
            <a:ext cx="4295775" cy="2676525"/>
          </a:xfrm>
          <a:prstGeom prst="rect">
            <a:avLst/>
          </a:prstGeom>
        </p:spPr>
      </p:pic>
    </p:spTree>
    <p:extLst>
      <p:ext uri="{BB962C8B-B14F-4D97-AF65-F5344CB8AC3E}">
        <p14:creationId xmlns:p14="http://schemas.microsoft.com/office/powerpoint/2010/main" val="17180535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981200" y="273050"/>
            <a:ext cx="822960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8000"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92000"/>
              </a:lnSpc>
              <a:buClrTx/>
              <a:buFontTx/>
              <a:buNone/>
            </a:pPr>
            <a:r>
              <a:rPr lang="fr-FR" altLang="fr-FR">
                <a:solidFill>
                  <a:srgbClr val="000000"/>
                </a:solidFill>
                <a:latin typeface="Calibri" panose="020F0502020204030204" pitchFamily="34" charset="0"/>
              </a:rPr>
              <a:t> </a:t>
            </a:r>
          </a:p>
        </p:txBody>
      </p:sp>
      <p:sp>
        <p:nvSpPr>
          <p:cNvPr id="28674" name="Text Box 2"/>
          <p:cNvSpPr txBox="1">
            <a:spLocks noChangeArrowheads="1"/>
          </p:cNvSpPr>
          <p:nvPr/>
        </p:nvSpPr>
        <p:spPr bwMode="auto">
          <a:xfrm>
            <a:off x="1789471" y="624118"/>
            <a:ext cx="8229600" cy="469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240" rIns="0" bIns="0"/>
          <a:lstStyle>
            <a:lvl1pPr marL="428625" indent="-32385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1pPr>
            <a:lvl2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2pPr>
            <a:lvl3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3pPr>
            <a:lvl4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4pPr>
            <a:lvl5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solidFill>
                  <a:srgbClr val="FFFFFF"/>
                </a:solidFill>
                <a:latin typeface="Arial" charset="0"/>
                <a:ea typeface="Microsoft YaHei" charset="-122"/>
              </a:defRPr>
            </a:lvl9pPr>
          </a:lstStyle>
          <a:p>
            <a:pPr algn="just">
              <a:lnSpc>
                <a:spcPct val="92000"/>
              </a:lnSpc>
              <a:spcAft>
                <a:spcPts val="1425"/>
              </a:spcAft>
              <a:defRPr/>
            </a:pPr>
            <a:r>
              <a:rPr lang="fr-FR" altLang="fr-FR" sz="2100" dirty="0">
                <a:solidFill>
                  <a:srgbClr val="000000"/>
                </a:solidFill>
                <a:latin typeface="Calibri" charset="0"/>
              </a:rPr>
              <a:t>Nous avons rencontré le 30 09 2016 les décideurs de l'ARS avec le Professeur Jacques </a:t>
            </a:r>
            <a:r>
              <a:rPr lang="fr-FR" altLang="fr-FR" sz="2100" dirty="0" err="1">
                <a:solidFill>
                  <a:srgbClr val="000000"/>
                </a:solidFill>
                <a:latin typeface="Calibri" charset="0"/>
              </a:rPr>
              <a:t>Mansourati</a:t>
            </a:r>
            <a:r>
              <a:rPr lang="fr-FR" altLang="fr-FR" sz="2100" dirty="0">
                <a:solidFill>
                  <a:srgbClr val="000000"/>
                </a:solidFill>
                <a:latin typeface="Calibri" charset="0"/>
              </a:rPr>
              <a:t> </a:t>
            </a:r>
            <a:r>
              <a:rPr lang="fr-FR" altLang="fr-FR" sz="2100" dirty="0" err="1">
                <a:solidFill>
                  <a:srgbClr val="000000"/>
                </a:solidFill>
                <a:latin typeface="Calibri" charset="0"/>
              </a:rPr>
              <a:t>rythmologue</a:t>
            </a:r>
            <a:r>
              <a:rPr lang="fr-FR" altLang="fr-FR" sz="2100" dirty="0">
                <a:solidFill>
                  <a:srgbClr val="000000"/>
                </a:solidFill>
                <a:latin typeface="Calibri" charset="0"/>
              </a:rPr>
              <a:t> au CHU de Brest, </a:t>
            </a:r>
            <a:r>
              <a:rPr lang="fr-FR" altLang="fr-FR" sz="2100" dirty="0" smtClean="0">
                <a:solidFill>
                  <a:srgbClr val="000000"/>
                </a:solidFill>
                <a:latin typeface="Calibri" charset="0"/>
              </a:rPr>
              <a:t>venu à la réunion, à </a:t>
            </a:r>
            <a:r>
              <a:rPr lang="fr-FR" altLang="fr-FR" sz="2100" dirty="0">
                <a:solidFill>
                  <a:srgbClr val="000000"/>
                </a:solidFill>
                <a:latin typeface="Calibri" charset="0"/>
              </a:rPr>
              <a:t>l'origine avec le Pr Philippe </a:t>
            </a:r>
            <a:r>
              <a:rPr lang="fr-FR" altLang="fr-FR" sz="2100" dirty="0" err="1">
                <a:solidFill>
                  <a:srgbClr val="000000"/>
                </a:solidFill>
                <a:latin typeface="Calibri" charset="0"/>
              </a:rPr>
              <a:t>Mabo</a:t>
            </a:r>
            <a:r>
              <a:rPr lang="fr-FR" altLang="fr-FR" sz="2100" dirty="0">
                <a:solidFill>
                  <a:srgbClr val="000000"/>
                </a:solidFill>
                <a:latin typeface="Calibri" charset="0"/>
              </a:rPr>
              <a:t> de l'obtention de l'enveloppe Bretonne. </a:t>
            </a:r>
          </a:p>
          <a:p>
            <a:pPr algn="just">
              <a:lnSpc>
                <a:spcPct val="92000"/>
              </a:lnSpc>
              <a:spcAft>
                <a:spcPts val="1425"/>
              </a:spcAft>
              <a:buSzPct val="45000"/>
              <a:buFont typeface="Wingdings" charset="2"/>
              <a:buChar char=""/>
              <a:defRPr/>
            </a:pPr>
            <a:r>
              <a:rPr lang="fr-FR" altLang="fr-FR" sz="2100" dirty="0">
                <a:solidFill>
                  <a:srgbClr val="000000"/>
                </a:solidFill>
                <a:latin typeface="Calibri" charset="0"/>
              </a:rPr>
              <a:t>Nous </a:t>
            </a:r>
            <a:r>
              <a:rPr lang="fr-FR" altLang="fr-FR" sz="2100" dirty="0" smtClean="0">
                <a:solidFill>
                  <a:srgbClr val="000000"/>
                </a:solidFill>
                <a:latin typeface="Calibri" charset="0"/>
              </a:rPr>
              <a:t>souhaitions </a:t>
            </a:r>
            <a:r>
              <a:rPr lang="fr-FR" altLang="fr-FR" sz="2100" dirty="0">
                <a:solidFill>
                  <a:srgbClr val="000000"/>
                </a:solidFill>
                <a:latin typeface="Calibri" charset="0"/>
              </a:rPr>
              <a:t>sortir du stade artisanal, équiper massivement nos implantés compte tenu du bénéfice et des caractéristiques géographiques du département et de l'unique centre </a:t>
            </a:r>
            <a:r>
              <a:rPr lang="fr-FR" altLang="fr-FR" sz="2100" dirty="0" err="1">
                <a:solidFill>
                  <a:srgbClr val="000000"/>
                </a:solidFill>
                <a:latin typeface="Calibri" charset="0"/>
              </a:rPr>
              <a:t>implanteur</a:t>
            </a:r>
            <a:r>
              <a:rPr lang="fr-FR" altLang="fr-FR" sz="2100" dirty="0">
                <a:solidFill>
                  <a:srgbClr val="000000"/>
                </a:solidFill>
                <a:latin typeface="Calibri" charset="0"/>
              </a:rPr>
              <a:t> dans le sud. </a:t>
            </a:r>
          </a:p>
          <a:p>
            <a:pPr algn="just">
              <a:lnSpc>
                <a:spcPct val="92000"/>
              </a:lnSpc>
              <a:spcAft>
                <a:spcPts val="1425"/>
              </a:spcAft>
              <a:buSzPct val="45000"/>
              <a:buFont typeface="Wingdings" charset="2"/>
              <a:buChar char=""/>
              <a:defRPr/>
            </a:pPr>
            <a:r>
              <a:rPr lang="fr-FR" altLang="fr-FR" sz="2100" dirty="0">
                <a:solidFill>
                  <a:srgbClr val="000000"/>
                </a:solidFill>
                <a:latin typeface="Calibri" charset="0"/>
              </a:rPr>
              <a:t>Nous souhaitons financer et former des IDE à la mise en place des systèmes de télésurveillance et réaliser des consultations en délégation de compétence</a:t>
            </a:r>
          </a:p>
          <a:p>
            <a:pPr algn="just">
              <a:lnSpc>
                <a:spcPct val="92000"/>
              </a:lnSpc>
              <a:spcAft>
                <a:spcPts val="1425"/>
              </a:spcAft>
              <a:buSzPct val="45000"/>
              <a:buFont typeface="Wingdings" charset="2"/>
              <a:buChar char=""/>
              <a:defRPr/>
            </a:pPr>
            <a:r>
              <a:rPr lang="fr-FR" altLang="fr-FR" sz="3200" dirty="0">
                <a:solidFill>
                  <a:srgbClr val="FF00FF"/>
                </a:solidFill>
                <a:effectLst>
                  <a:outerShdw blurRad="38100" dist="38100" dir="2700000" algn="tl">
                    <a:srgbClr val="C0C0C0"/>
                  </a:outerShdw>
                </a:effectLst>
                <a:latin typeface="Calibri" charset="0"/>
              </a:rPr>
              <a:t>Nous </a:t>
            </a:r>
            <a:r>
              <a:rPr lang="fr-FR" altLang="fr-FR" sz="3200" dirty="0" smtClean="0">
                <a:solidFill>
                  <a:srgbClr val="FF00FF"/>
                </a:solidFill>
                <a:effectLst>
                  <a:outerShdw blurRad="38100" dist="38100" dir="2700000" algn="tl">
                    <a:srgbClr val="C0C0C0"/>
                  </a:outerShdw>
                </a:effectLst>
                <a:latin typeface="Calibri" charset="0"/>
              </a:rPr>
              <a:t>aurions été </a:t>
            </a:r>
            <a:r>
              <a:rPr lang="fr-FR" altLang="fr-FR" sz="3200" dirty="0">
                <a:solidFill>
                  <a:srgbClr val="FF00FF"/>
                </a:solidFill>
                <a:effectLst>
                  <a:outerShdw blurRad="38100" dist="38100" dir="2700000" algn="tl">
                    <a:srgbClr val="C0C0C0"/>
                  </a:outerShdw>
                </a:effectLst>
                <a:latin typeface="Calibri" charset="0"/>
              </a:rPr>
              <a:t>heureux d'être la deuxième région Française, à l'instar de la Bretagne, à devancer l'inéluctable enveloppe budgétaire nationale</a:t>
            </a:r>
          </a:p>
        </p:txBody>
      </p:sp>
    </p:spTree>
    <p:extLst>
      <p:ext uri="{BB962C8B-B14F-4D97-AF65-F5344CB8AC3E}">
        <p14:creationId xmlns:p14="http://schemas.microsoft.com/office/powerpoint/2010/main" val="20322018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339078" y="173395"/>
            <a:ext cx="11666488" cy="6404385"/>
          </a:xfrm>
          <a:prstGeom prst="rect">
            <a:avLst/>
          </a:prstGeom>
        </p:spPr>
      </p:pic>
    </p:spTree>
    <p:extLst>
      <p:ext uri="{BB962C8B-B14F-4D97-AF65-F5344CB8AC3E}">
        <p14:creationId xmlns:p14="http://schemas.microsoft.com/office/powerpoint/2010/main" val="3274884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dirty="0" smtClean="0"/>
              <a:t> Depuis : </a:t>
            </a:r>
            <a:endParaRPr lang="fr-FR" dirty="0"/>
          </a:p>
        </p:txBody>
      </p:sp>
      <p:sp>
        <p:nvSpPr>
          <p:cNvPr id="4" name="Espace réservé du contenu 3"/>
          <p:cNvSpPr>
            <a:spLocks noGrp="1"/>
          </p:cNvSpPr>
          <p:nvPr>
            <p:ph idx="1"/>
          </p:nvPr>
        </p:nvSpPr>
        <p:spPr>
          <a:xfrm>
            <a:off x="838200" y="1368425"/>
            <a:ext cx="10515600" cy="4351338"/>
          </a:xfrm>
        </p:spPr>
        <p:txBody>
          <a:bodyPr>
            <a:normAutofit fontScale="92500" lnSpcReduction="20000"/>
          </a:bodyPr>
          <a:lstStyle/>
          <a:p>
            <a:pPr algn="just"/>
            <a:r>
              <a:rPr lang="fr-FR" dirty="0" smtClean="0"/>
              <a:t>Fin 2016 début 2017 rédaction d’un nouveau dossier de demande de financement</a:t>
            </a:r>
          </a:p>
          <a:p>
            <a:pPr algn="just"/>
            <a:r>
              <a:rPr lang="fr-FR" dirty="0" smtClean="0"/>
              <a:t>Mais … projet </a:t>
            </a:r>
            <a:r>
              <a:rPr lang="fr-FR" dirty="0"/>
              <a:t>local logiquement freiné </a:t>
            </a:r>
            <a:r>
              <a:rPr lang="fr-FR" dirty="0" smtClean="0"/>
              <a:t>par projet national expérimental « ETAPES ». </a:t>
            </a:r>
          </a:p>
          <a:p>
            <a:pPr algn="just"/>
            <a:r>
              <a:rPr lang="fr-FR" dirty="0" smtClean="0"/>
              <a:t>Novembre 2017 mise en place du programme national ETAPES.</a:t>
            </a:r>
          </a:p>
          <a:p>
            <a:pPr algn="just"/>
            <a:r>
              <a:rPr lang="fr-FR" dirty="0" smtClean="0"/>
              <a:t>Fin 2017 à courant 2018, inscription CHU réunion au programme ETAPES</a:t>
            </a:r>
          </a:p>
          <a:p>
            <a:pPr algn="just"/>
            <a:r>
              <a:rPr lang="fr-FR" dirty="0" smtClean="0"/>
              <a:t>06 2019 : interactions cardio/ARS/médecins du DIM/assurance maladie/service de la facturation ce qui a permis la régularisation de l’activité du 01 12 2018 au 31/03/2019 avec la somme de 82030 euros. </a:t>
            </a:r>
          </a:p>
          <a:p>
            <a:pPr algn="just"/>
            <a:r>
              <a:rPr lang="fr-FR" dirty="0" smtClean="0"/>
              <a:t>01 04 2019 association du code TSM aux patients </a:t>
            </a:r>
            <a:r>
              <a:rPr lang="fr-FR" dirty="0" err="1" smtClean="0"/>
              <a:t>télésuivis</a:t>
            </a:r>
            <a:r>
              <a:rPr lang="fr-FR" dirty="0" smtClean="0"/>
              <a:t> permettant la facturation et le remboursement par la CGSS. </a:t>
            </a:r>
            <a:br>
              <a:rPr lang="fr-FR" dirty="0" smtClean="0"/>
            </a:br>
            <a:endParaRPr lang="fr-FR" dirty="0"/>
          </a:p>
        </p:txBody>
      </p:sp>
    </p:spTree>
    <p:extLst>
      <p:ext uri="{BB962C8B-B14F-4D97-AF65-F5344CB8AC3E}">
        <p14:creationId xmlns:p14="http://schemas.microsoft.com/office/powerpoint/2010/main" val="1114755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74302" y="1340768"/>
            <a:ext cx="8229600" cy="5015582"/>
          </a:xfrm>
        </p:spPr>
        <p:txBody>
          <a:bodyPr>
            <a:normAutofit/>
          </a:bodyPr>
          <a:lstStyle/>
          <a:p>
            <a:pPr marL="0" indent="0">
              <a:buNone/>
            </a:pPr>
            <a:r>
              <a:rPr lang="fr-FR" sz="2500" b="1" u="sng" dirty="0" smtClean="0">
                <a:solidFill>
                  <a:schemeClr val="tx2"/>
                </a:solidFill>
                <a:effectLst>
                  <a:outerShdw blurRad="38100" dist="38100" dir="2700000" algn="tl">
                    <a:srgbClr val="000000">
                      <a:alpha val="43137"/>
                    </a:srgbClr>
                  </a:outerShdw>
                </a:effectLst>
              </a:rPr>
              <a:t>ORDRE DU JOUR  DU COMITE DE SUIVI </a:t>
            </a:r>
            <a:endParaRPr lang="fr-FR" sz="2500" b="1" u="sng" dirty="0">
              <a:solidFill>
                <a:schemeClr val="tx2"/>
              </a:solidFill>
              <a:effectLst>
                <a:outerShdw blurRad="38100" dist="38100" dir="2700000" algn="tl">
                  <a:srgbClr val="000000">
                    <a:alpha val="43137"/>
                  </a:srgbClr>
                </a:outerShdw>
              </a:effectLst>
            </a:endParaRPr>
          </a:p>
          <a:p>
            <a:r>
              <a:rPr lang="fr-FR" sz="2500" dirty="0">
                <a:solidFill>
                  <a:schemeClr val="tx2"/>
                </a:solidFill>
              </a:rPr>
              <a:t>Introduction </a:t>
            </a:r>
            <a:endParaRPr lang="fr-FR" sz="2500" dirty="0" smtClean="0">
              <a:solidFill>
                <a:schemeClr val="tx2"/>
              </a:solidFill>
            </a:endParaRPr>
          </a:p>
          <a:p>
            <a:r>
              <a:rPr lang="fr-FR" sz="2500" dirty="0" smtClean="0">
                <a:solidFill>
                  <a:schemeClr val="tx2"/>
                </a:solidFill>
              </a:rPr>
              <a:t>Présentation </a:t>
            </a:r>
            <a:r>
              <a:rPr lang="fr-FR" sz="2500" dirty="0">
                <a:solidFill>
                  <a:schemeClr val="tx2"/>
                </a:solidFill>
              </a:rPr>
              <a:t>de la structuration de la feuille de route</a:t>
            </a:r>
          </a:p>
          <a:p>
            <a:r>
              <a:rPr lang="fr-FR" sz="2500" dirty="0" smtClean="0">
                <a:solidFill>
                  <a:schemeClr val="tx2"/>
                </a:solidFill>
              </a:rPr>
              <a:t>Etat </a:t>
            </a:r>
            <a:r>
              <a:rPr lang="fr-FR" sz="2500" dirty="0">
                <a:solidFill>
                  <a:schemeClr val="tx2"/>
                </a:solidFill>
              </a:rPr>
              <a:t>d’avancement de la mise en œuvre des actions de la feuille de route et programmation 2021 des </a:t>
            </a:r>
            <a:r>
              <a:rPr lang="fr-FR" sz="2500" dirty="0" smtClean="0">
                <a:solidFill>
                  <a:schemeClr val="tx2"/>
                </a:solidFill>
              </a:rPr>
              <a:t>actions</a:t>
            </a:r>
          </a:p>
          <a:p>
            <a:r>
              <a:rPr lang="fr-FR" sz="2500" dirty="0">
                <a:solidFill>
                  <a:schemeClr val="tx2"/>
                </a:solidFill>
              </a:rPr>
              <a:t>Point d’information sur la stratégie régionale de prévention et de promotion de la </a:t>
            </a:r>
            <a:r>
              <a:rPr lang="fr-FR" sz="2500" dirty="0" smtClean="0">
                <a:solidFill>
                  <a:schemeClr val="tx2"/>
                </a:solidFill>
              </a:rPr>
              <a:t>santé</a:t>
            </a:r>
          </a:p>
          <a:p>
            <a:r>
              <a:rPr lang="fr-FR" sz="2500" dirty="0">
                <a:solidFill>
                  <a:schemeClr val="tx2"/>
                </a:solidFill>
              </a:rPr>
              <a:t>La démographie médicale</a:t>
            </a:r>
          </a:p>
          <a:p>
            <a:r>
              <a:rPr lang="fr-FR" sz="2400" dirty="0" smtClean="0">
                <a:solidFill>
                  <a:schemeClr val="tx2"/>
                </a:solidFill>
              </a:rPr>
              <a:t>Point </a:t>
            </a:r>
            <a:r>
              <a:rPr lang="fr-FR" sz="2400" dirty="0">
                <a:solidFill>
                  <a:schemeClr val="tx2"/>
                </a:solidFill>
              </a:rPr>
              <a:t>d’information sur le développement de l’exercice coordonné</a:t>
            </a: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a:t>
            </a:fld>
            <a:endParaRPr lang="fr-FR" dirty="0"/>
          </a:p>
        </p:txBody>
      </p:sp>
      <p:sp>
        <p:nvSpPr>
          <p:cNvPr id="5" name="Titre 1"/>
          <p:cNvSpPr txBox="1">
            <a:spLocks/>
          </p:cNvSpPr>
          <p:nvPr/>
        </p:nvSpPr>
        <p:spPr>
          <a:xfrm>
            <a:off x="824404" y="277124"/>
            <a:ext cx="10148396" cy="698520"/>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Introduction</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Tree>
    <p:extLst>
      <p:ext uri="{BB962C8B-B14F-4D97-AF65-F5344CB8AC3E}">
        <p14:creationId xmlns:p14="http://schemas.microsoft.com/office/powerpoint/2010/main" val="1813011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961" y="0"/>
            <a:ext cx="10515600" cy="1325563"/>
          </a:xfrm>
        </p:spPr>
        <p:txBody>
          <a:bodyPr/>
          <a:lstStyle/>
          <a:p>
            <a:r>
              <a:rPr lang="fr-FR" dirty="0" smtClean="0"/>
              <a:t>Nos souhaits </a:t>
            </a:r>
            <a:endParaRPr lang="fr-FR" dirty="0"/>
          </a:p>
        </p:txBody>
      </p:sp>
      <p:sp>
        <p:nvSpPr>
          <p:cNvPr id="3" name="Espace réservé du contenu 2"/>
          <p:cNvSpPr>
            <a:spLocks noGrp="1"/>
          </p:cNvSpPr>
          <p:nvPr>
            <p:ph idx="1"/>
          </p:nvPr>
        </p:nvSpPr>
        <p:spPr>
          <a:xfrm>
            <a:off x="734961" y="970217"/>
            <a:ext cx="10515600" cy="5032376"/>
          </a:xfrm>
        </p:spPr>
        <p:txBody>
          <a:bodyPr>
            <a:normAutofit fontScale="85000" lnSpcReduction="10000"/>
          </a:bodyPr>
          <a:lstStyle/>
          <a:p>
            <a:pPr algn="just"/>
            <a:r>
              <a:rPr lang="fr-FR" dirty="0" smtClean="0"/>
              <a:t>Les recommandations internationales que l’on ne citera pas mentionnent toutes l’usage de la télésurveillance des prothèses (sécurité, efficacité, moindre coût). </a:t>
            </a:r>
          </a:p>
          <a:p>
            <a:pPr algn="just"/>
            <a:r>
              <a:rPr lang="fr-FR" dirty="0" smtClean="0"/>
              <a:t>Nous envisageons d’étendre la télésurveillance à la moitié de la population des porteurs de DAI actuellement non encore </a:t>
            </a:r>
            <a:r>
              <a:rPr lang="fr-FR" dirty="0" err="1" smtClean="0"/>
              <a:t>télésurveillés</a:t>
            </a:r>
            <a:r>
              <a:rPr lang="fr-FR" dirty="0" smtClean="0"/>
              <a:t>. Et les pacemakers actuellement non </a:t>
            </a:r>
            <a:r>
              <a:rPr lang="fr-FR" dirty="0" err="1" smtClean="0"/>
              <a:t>télésurveillés</a:t>
            </a:r>
            <a:r>
              <a:rPr lang="fr-FR" dirty="0" smtClean="0"/>
              <a:t> (potentiellement plusieurs centaines).</a:t>
            </a:r>
          </a:p>
          <a:p>
            <a:pPr algn="just"/>
            <a:r>
              <a:rPr lang="fr-FR" dirty="0" smtClean="0"/>
              <a:t>Nous souhaitons recruter un ou des IDE pour équiper les patients, et par là réaliser des actes d’ETP, et réaliser des télésurveillances  en délégation de tâche (dossier de demande obtenu en </a:t>
            </a:r>
            <a:r>
              <a:rPr lang="fr-FR" dirty="0" err="1" smtClean="0"/>
              <a:t>bretagne</a:t>
            </a:r>
            <a:r>
              <a:rPr lang="fr-FR" dirty="0" smtClean="0"/>
              <a:t>) ceci étant potentiellement sous tendu par l’obtention d’un DU de télémédecine. </a:t>
            </a:r>
          </a:p>
          <a:p>
            <a:pPr algn="just"/>
            <a:r>
              <a:rPr lang="fr-FR" dirty="0" smtClean="0"/>
              <a:t>Les gains actuels permettent déjà de </a:t>
            </a:r>
            <a:r>
              <a:rPr lang="fr-FR" dirty="0" err="1" smtClean="0"/>
              <a:t>budgetiser</a:t>
            </a:r>
            <a:r>
              <a:rPr lang="fr-FR" dirty="0" smtClean="0"/>
              <a:t> un poste IDE à temps plein, et sont susceptibles de doubler. Nous avons des volontaires intéressés dans l’équipe </a:t>
            </a:r>
          </a:p>
          <a:p>
            <a:pPr algn="just"/>
            <a:r>
              <a:rPr lang="fr-FR" dirty="0" smtClean="0"/>
              <a:t>Nécessité intervention ARS auprès direction CHU/DRH pour créer et attribuer un tel poste. </a:t>
            </a:r>
          </a:p>
          <a:p>
            <a:pPr lvl="7" algn="just"/>
            <a:r>
              <a:rPr lang="fr-FR" dirty="0" smtClean="0"/>
              <a:t>Olivier Geoffroy </a:t>
            </a:r>
            <a:endParaRPr lang="fr-FR" dirty="0"/>
          </a:p>
        </p:txBody>
      </p:sp>
    </p:spTree>
    <p:extLst>
      <p:ext uri="{BB962C8B-B14F-4D97-AF65-F5344CB8AC3E}">
        <p14:creationId xmlns:p14="http://schemas.microsoft.com/office/powerpoint/2010/main" val="3485723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rgbClr val="FFFFFF"/>
                </a:solidFill>
                <a:latin typeface="Arial"/>
                <a:ea typeface="+mn-ea"/>
                <a:cs typeface="+mn-cs"/>
              </a:rPr>
              <a:t> </a:t>
            </a: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a:solidFill>
                  <a:schemeClr val="tx2"/>
                </a:solidFill>
              </a:rPr>
              <a:t>Bilan 2020 et perspectives 2021</a:t>
            </a: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21</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graphicFrame>
        <p:nvGraphicFramePr>
          <p:cNvPr id="2" name="Tableau 1"/>
          <p:cNvGraphicFramePr>
            <a:graphicFrameLocks noGrp="1"/>
          </p:cNvGraphicFramePr>
          <p:nvPr>
            <p:extLst>
              <p:ext uri="{D42A27DB-BD31-4B8C-83A1-F6EECF244321}">
                <p14:modId xmlns:p14="http://schemas.microsoft.com/office/powerpoint/2010/main" val="1702843662"/>
              </p:ext>
            </p:extLst>
          </p:nvPr>
        </p:nvGraphicFramePr>
        <p:xfrm>
          <a:off x="862884" y="1563281"/>
          <a:ext cx="10122794" cy="4470935"/>
        </p:xfrm>
        <a:graphic>
          <a:graphicData uri="http://schemas.openxmlformats.org/drawingml/2006/table">
            <a:tbl>
              <a:tblPr firstRow="1" bandRow="1">
                <a:tableStyleId>{93296810-A885-4BE3-A3E7-6D5BEEA58F35}</a:tableStyleId>
              </a:tblPr>
              <a:tblGrid>
                <a:gridCol w="3292463"/>
                <a:gridCol w="3537514"/>
                <a:gridCol w="3292817"/>
              </a:tblGrid>
              <a:tr h="722038">
                <a:tc gridSpan="3">
                  <a:txBody>
                    <a:bodyPr/>
                    <a:lstStyle/>
                    <a:p>
                      <a:r>
                        <a:rPr lang="fr-FR" dirty="0" smtClean="0"/>
                        <a:t>Axe  :</a:t>
                      </a:r>
                      <a:r>
                        <a:rPr lang="fr-FR" baseline="0" dirty="0" smtClean="0"/>
                        <a:t> </a:t>
                      </a:r>
                      <a:r>
                        <a:rPr lang="fr-FR" sz="1800" b="1" u="none" strike="noStrike" dirty="0" smtClean="0">
                          <a:effectLst/>
                        </a:rPr>
                        <a:t>4. Réduire la fréquence des ré-hospitalisations </a:t>
                      </a:r>
                      <a:endParaRPr lang="fr-FR" dirty="0"/>
                    </a:p>
                  </a:txBody>
                  <a:tcPr>
                    <a:solidFill>
                      <a:srgbClr val="98DAC1"/>
                    </a:solidFill>
                  </a:tcPr>
                </a:tc>
                <a:tc hMerge="1">
                  <a:txBody>
                    <a:bodyPr/>
                    <a:lstStyle/>
                    <a:p>
                      <a:endParaRPr lang="fr-FR" dirty="0"/>
                    </a:p>
                  </a:txBody>
                  <a:tcPr/>
                </a:tc>
                <a:tc hMerge="1">
                  <a:txBody>
                    <a:bodyPr/>
                    <a:lstStyle/>
                    <a:p>
                      <a:endParaRPr lang="fr-FR" dirty="0"/>
                    </a:p>
                  </a:txBody>
                  <a:tcPr/>
                </a:tc>
              </a:tr>
              <a:tr h="548497">
                <a:tc>
                  <a:txBody>
                    <a:bodyPr/>
                    <a:lstStyle/>
                    <a:p>
                      <a:r>
                        <a:rPr lang="fr-FR" dirty="0" smtClean="0"/>
                        <a:t>Actions PRS</a:t>
                      </a:r>
                      <a:endParaRPr lang="fr-FR" dirty="0"/>
                    </a:p>
                  </a:txBody>
                  <a:tcPr>
                    <a:solidFill>
                      <a:srgbClr val="98DAC1"/>
                    </a:solidFill>
                  </a:tcPr>
                </a:tc>
                <a:tc>
                  <a:txBody>
                    <a:bodyPr/>
                    <a:lstStyle/>
                    <a:p>
                      <a:r>
                        <a:rPr lang="fr-FR" dirty="0" smtClean="0"/>
                        <a:t>Bilan 2020</a:t>
                      </a:r>
                      <a:endParaRPr lang="fr-FR" dirty="0"/>
                    </a:p>
                  </a:txBody>
                  <a:tcPr>
                    <a:solidFill>
                      <a:srgbClr val="98DAC1"/>
                    </a:solidFill>
                  </a:tcPr>
                </a:tc>
                <a:tc>
                  <a:txBody>
                    <a:bodyPr/>
                    <a:lstStyle/>
                    <a:p>
                      <a:r>
                        <a:rPr lang="fr-FR" dirty="0" smtClean="0"/>
                        <a:t>Perspectives</a:t>
                      </a:r>
                      <a:r>
                        <a:rPr lang="fr-FR" baseline="0" dirty="0" smtClean="0"/>
                        <a:t> 2021</a:t>
                      </a:r>
                      <a:endParaRPr lang="fr-FR" dirty="0"/>
                    </a:p>
                  </a:txBody>
                  <a:tcPr>
                    <a:solidFill>
                      <a:srgbClr val="98DAC1"/>
                    </a:solidFill>
                  </a:tcPr>
                </a:tc>
              </a:tr>
              <a:tr h="722038">
                <a:tc>
                  <a:txBody>
                    <a:bodyPr/>
                    <a:lstStyle/>
                    <a:p>
                      <a:r>
                        <a:rPr lang="fr-FR" sz="1800" u="none" strike="noStrike" dirty="0" smtClean="0">
                          <a:effectLst/>
                        </a:rPr>
                        <a:t>Amélioration de l’articulation entre 1er et 2ème recours dans la phase de suivi post-hospitalisation </a:t>
                      </a:r>
                      <a:endParaRPr lang="fr-FR" dirty="0"/>
                    </a:p>
                  </a:txBody>
                  <a:tcPr/>
                </a:tc>
                <a:tc>
                  <a:txBody>
                    <a:bodyPr/>
                    <a:lstStyle/>
                    <a:p>
                      <a:endParaRPr lang="fr-FR" dirty="0"/>
                    </a:p>
                  </a:txBody>
                  <a:tcPr/>
                </a:tc>
                <a:tc>
                  <a:txBody>
                    <a:bodyPr/>
                    <a:lstStyle/>
                    <a:p>
                      <a:r>
                        <a:rPr lang="fr-FR" dirty="0" smtClean="0"/>
                        <a:t>A développer</a:t>
                      </a:r>
                      <a:endParaRPr lang="fr-FR" dirty="0"/>
                    </a:p>
                  </a:txBody>
                  <a:tcPr/>
                </a:tc>
              </a:tr>
              <a:tr h="722038">
                <a:tc>
                  <a:txBody>
                    <a:bodyPr/>
                    <a:lstStyle/>
                    <a:p>
                      <a:r>
                        <a:rPr lang="fr-FR" sz="1800" u="none" strike="noStrike" dirty="0" smtClean="0">
                          <a:effectLst/>
                        </a:rPr>
                        <a:t>Amélioration des conditions de retour à domicile à travers la promotion du service PRADO ICC (CNAMTS)</a:t>
                      </a:r>
                      <a:endParaRPr lang="fr-FR" dirty="0"/>
                    </a:p>
                  </a:txBody>
                  <a:tcPr/>
                </a:tc>
                <a:tc>
                  <a:txBody>
                    <a:bodyPr/>
                    <a:lstStyle/>
                    <a:p>
                      <a:r>
                        <a:rPr lang="fr-FR" sz="1800" kern="1200" dirty="0" smtClean="0">
                          <a:solidFill>
                            <a:schemeClr val="dk1"/>
                          </a:solidFill>
                          <a:effectLst/>
                          <a:latin typeface="+mn-lt"/>
                          <a:ea typeface="+mn-ea"/>
                          <a:cs typeface="+mn-cs"/>
                        </a:rPr>
                        <a:t>Le service en santé PRADO ICC est déployé au niveau du CHU de la Réunion sur ses deux sites. 11 adhésions en 2020 sur le seul site sud alors que le taux de ré-hospitalisations était de 30% en 2017. </a:t>
                      </a:r>
                      <a:endParaRPr lang="fr-FR" dirty="0"/>
                    </a:p>
                  </a:txBody>
                  <a:tcPr/>
                </a:tc>
                <a:tc>
                  <a:txBody>
                    <a:bodyPr/>
                    <a:lstStyle/>
                    <a:p>
                      <a:r>
                        <a:rPr lang="fr-FR" dirty="0" smtClean="0"/>
                        <a:t>A développer</a:t>
                      </a:r>
                      <a:endParaRPr lang="fr-FR" dirty="0"/>
                    </a:p>
                  </a:txBody>
                  <a:tcPr/>
                </a:tc>
              </a:tr>
            </a:tbl>
          </a:graphicData>
        </a:graphic>
      </p:graphicFrame>
    </p:spTree>
    <p:extLst>
      <p:ext uri="{BB962C8B-B14F-4D97-AF65-F5344CB8AC3E}">
        <p14:creationId xmlns:p14="http://schemas.microsoft.com/office/powerpoint/2010/main" val="897055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rgbClr val="FFFFFF"/>
                </a:solidFill>
                <a:latin typeface="Arial"/>
                <a:ea typeface="+mn-ea"/>
                <a:cs typeface="+mn-cs"/>
              </a:rPr>
              <a:t> </a:t>
            </a: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a:solidFill>
                  <a:schemeClr val="tx2"/>
                </a:solidFill>
              </a:rPr>
              <a:t>Bilan 2020 et perspectives 2021</a:t>
            </a: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22</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graphicFrame>
        <p:nvGraphicFramePr>
          <p:cNvPr id="2" name="Tableau 1"/>
          <p:cNvGraphicFramePr>
            <a:graphicFrameLocks noGrp="1"/>
          </p:cNvGraphicFramePr>
          <p:nvPr>
            <p:extLst>
              <p:ext uri="{D42A27DB-BD31-4B8C-83A1-F6EECF244321}">
                <p14:modId xmlns:p14="http://schemas.microsoft.com/office/powerpoint/2010/main" val="872871942"/>
              </p:ext>
            </p:extLst>
          </p:nvPr>
        </p:nvGraphicFramePr>
        <p:xfrm>
          <a:off x="824405" y="1563281"/>
          <a:ext cx="10148394" cy="3181293"/>
        </p:xfrm>
        <a:graphic>
          <a:graphicData uri="http://schemas.openxmlformats.org/drawingml/2006/table">
            <a:tbl>
              <a:tblPr firstRow="1" bandRow="1">
                <a:tableStyleId>{93296810-A885-4BE3-A3E7-6D5BEEA58F35}</a:tableStyleId>
              </a:tblPr>
              <a:tblGrid>
                <a:gridCol w="3382798"/>
                <a:gridCol w="3382798"/>
                <a:gridCol w="3382798"/>
              </a:tblGrid>
              <a:tr h="722038">
                <a:tc gridSpan="3">
                  <a:txBody>
                    <a:bodyPr/>
                    <a:lstStyle/>
                    <a:p>
                      <a:r>
                        <a:rPr lang="fr-FR" dirty="0" smtClean="0"/>
                        <a:t>Axe  :</a:t>
                      </a:r>
                      <a:r>
                        <a:rPr lang="fr-FR" baseline="0" dirty="0" smtClean="0"/>
                        <a:t> </a:t>
                      </a:r>
                      <a:r>
                        <a:rPr lang="fr-FR" sz="1800" b="1" u="none" strike="noStrike" dirty="0" smtClean="0">
                          <a:effectLst/>
                        </a:rPr>
                        <a:t>3. Améliorer le chemin clinique du patient en établissement hospitalier </a:t>
                      </a:r>
                      <a:endParaRPr lang="fr-FR" dirty="0"/>
                    </a:p>
                  </a:txBody>
                  <a:tcPr>
                    <a:solidFill>
                      <a:srgbClr val="98DAC1"/>
                    </a:solidFill>
                  </a:tcPr>
                </a:tc>
                <a:tc hMerge="1">
                  <a:txBody>
                    <a:bodyPr/>
                    <a:lstStyle/>
                    <a:p>
                      <a:endParaRPr lang="fr-FR" dirty="0"/>
                    </a:p>
                  </a:txBody>
                  <a:tcPr/>
                </a:tc>
                <a:tc hMerge="1">
                  <a:txBody>
                    <a:bodyPr/>
                    <a:lstStyle/>
                    <a:p>
                      <a:endParaRPr lang="fr-FR" dirty="0"/>
                    </a:p>
                  </a:txBody>
                  <a:tcPr/>
                </a:tc>
              </a:tr>
              <a:tr h="548497">
                <a:tc>
                  <a:txBody>
                    <a:bodyPr/>
                    <a:lstStyle/>
                    <a:p>
                      <a:r>
                        <a:rPr lang="fr-FR" dirty="0" smtClean="0"/>
                        <a:t>Actions PRS</a:t>
                      </a:r>
                      <a:endParaRPr lang="fr-FR" dirty="0"/>
                    </a:p>
                  </a:txBody>
                  <a:tcPr>
                    <a:solidFill>
                      <a:srgbClr val="98DAC1"/>
                    </a:solidFill>
                  </a:tcPr>
                </a:tc>
                <a:tc>
                  <a:txBody>
                    <a:bodyPr/>
                    <a:lstStyle/>
                    <a:p>
                      <a:r>
                        <a:rPr lang="fr-FR" dirty="0" smtClean="0"/>
                        <a:t>Bilan 2020</a:t>
                      </a:r>
                      <a:endParaRPr lang="fr-FR" dirty="0"/>
                    </a:p>
                  </a:txBody>
                  <a:tcPr>
                    <a:solidFill>
                      <a:srgbClr val="98DAC1"/>
                    </a:solidFill>
                  </a:tcPr>
                </a:tc>
                <a:tc>
                  <a:txBody>
                    <a:bodyPr/>
                    <a:lstStyle/>
                    <a:p>
                      <a:r>
                        <a:rPr lang="fr-FR" dirty="0" smtClean="0"/>
                        <a:t>Perspectives</a:t>
                      </a:r>
                      <a:r>
                        <a:rPr lang="fr-FR" baseline="0" dirty="0" smtClean="0"/>
                        <a:t> 2021</a:t>
                      </a:r>
                      <a:endParaRPr lang="fr-FR" dirty="0"/>
                    </a:p>
                  </a:txBody>
                  <a:tcPr>
                    <a:solidFill>
                      <a:srgbClr val="98DAC1"/>
                    </a:solidFill>
                  </a:tcPr>
                </a:tc>
              </a:tr>
              <a:tr h="722038">
                <a:tc>
                  <a:txBody>
                    <a:bodyPr/>
                    <a:lstStyle/>
                    <a:p>
                      <a:r>
                        <a:rPr lang="fr-FR" sz="1800" u="none" strike="noStrike" dirty="0" smtClean="0">
                          <a:effectLst/>
                        </a:rPr>
                        <a:t>Organisation d’une unité de traitement de l’insuffisance cardiaque pluridisciplinaire dans les services de cardiologie </a:t>
                      </a:r>
                      <a:endParaRPr lang="fr-FR" dirty="0"/>
                    </a:p>
                  </a:txBody>
                  <a:tcPr/>
                </a:tc>
                <a:tc>
                  <a:txBody>
                    <a:bodyPr/>
                    <a:lstStyle/>
                    <a:p>
                      <a:pPr marL="285750" indent="-285750">
                        <a:buFont typeface="Arial" panose="020B0604020202020204" pitchFamily="34" charset="0"/>
                        <a:buChar char="•"/>
                      </a:pPr>
                      <a:r>
                        <a:rPr lang="fr-FR" dirty="0" smtClean="0"/>
                        <a:t>Réalisé au CHU site nord</a:t>
                      </a:r>
                    </a:p>
                    <a:p>
                      <a:pPr marL="285750" indent="-285750">
                        <a:buFont typeface="Arial" panose="020B0604020202020204" pitchFamily="34" charset="0"/>
                        <a:buChar char="•"/>
                      </a:pPr>
                      <a:r>
                        <a:rPr lang="fr-FR" dirty="0" smtClean="0"/>
                        <a:t>A formaliser au CHU site sud</a:t>
                      </a:r>
                      <a:endParaRPr lang="fr-FR" dirty="0"/>
                    </a:p>
                  </a:txBody>
                  <a:tcPr/>
                </a:tc>
                <a:tc>
                  <a:txBody>
                    <a:bodyPr/>
                    <a:lstStyle/>
                    <a:p>
                      <a:r>
                        <a:rPr lang="fr-FR" dirty="0" smtClean="0"/>
                        <a:t>Poursuivre</a:t>
                      </a:r>
                      <a:r>
                        <a:rPr lang="fr-FR" baseline="0" dirty="0" smtClean="0"/>
                        <a:t> la structuration de la filière</a:t>
                      </a:r>
                      <a:endParaRPr lang="fr-FR" dirty="0"/>
                    </a:p>
                  </a:txBody>
                  <a:tcPr/>
                </a:tc>
              </a:tr>
              <a:tr h="722038">
                <a:tc>
                  <a:txBody>
                    <a:bodyPr/>
                    <a:lstStyle/>
                    <a:p>
                      <a:r>
                        <a:rPr lang="fr-FR" sz="1800" u="none" strike="noStrike" dirty="0" smtClean="0">
                          <a:effectLst/>
                        </a:rPr>
                        <a:t>Renforcement des capacités d’accueil en SSR cardiologique</a:t>
                      </a:r>
                      <a:endParaRPr lang="fr-FR" dirty="0"/>
                    </a:p>
                  </a:txBody>
                  <a:tcPr/>
                </a:tc>
                <a:tc>
                  <a:txBody>
                    <a:bodyPr/>
                    <a:lstStyle/>
                    <a:p>
                      <a:r>
                        <a:rPr lang="fr-FR" dirty="0" smtClean="0"/>
                        <a:t>Absence</a:t>
                      </a:r>
                      <a:r>
                        <a:rPr lang="fr-FR" baseline="0" dirty="0" smtClean="0"/>
                        <a:t> de dysfonctionnement impactant la filière</a:t>
                      </a:r>
                      <a:endParaRPr lang="fr-FR" dirty="0"/>
                    </a:p>
                  </a:txBody>
                  <a:tcPr/>
                </a:tc>
                <a:tc>
                  <a:txBody>
                    <a:bodyPr/>
                    <a:lstStyle/>
                    <a:p>
                      <a:endParaRPr lang="fr-FR" dirty="0"/>
                    </a:p>
                  </a:txBody>
                  <a:tcPr/>
                </a:tc>
              </a:tr>
            </a:tbl>
          </a:graphicData>
        </a:graphic>
      </p:graphicFrame>
      <p:sp>
        <p:nvSpPr>
          <p:cNvPr id="4" name="ZoneTexte 3"/>
          <p:cNvSpPr txBox="1"/>
          <p:nvPr/>
        </p:nvSpPr>
        <p:spPr>
          <a:xfrm>
            <a:off x="617834" y="5894685"/>
            <a:ext cx="10107831" cy="369332"/>
          </a:xfrm>
          <a:prstGeom prst="rect">
            <a:avLst/>
          </a:prstGeom>
          <a:noFill/>
        </p:spPr>
        <p:txBody>
          <a:bodyPr wrap="square" rtlCol="0">
            <a:spAutoFit/>
          </a:bodyPr>
          <a:lstStyle/>
          <a:p>
            <a:r>
              <a:rPr lang="fr-FR" dirty="0" smtClean="0"/>
              <a:t> </a:t>
            </a:r>
            <a:endParaRPr lang="fr-FR" dirty="0"/>
          </a:p>
        </p:txBody>
      </p:sp>
    </p:spTree>
    <p:extLst>
      <p:ext uri="{BB962C8B-B14F-4D97-AF65-F5344CB8AC3E}">
        <p14:creationId xmlns:p14="http://schemas.microsoft.com/office/powerpoint/2010/main" val="2145600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rgbClr val="FFFFFF"/>
                </a:solidFill>
                <a:latin typeface="Arial"/>
                <a:ea typeface="+mn-ea"/>
                <a:cs typeface="+mn-cs"/>
              </a:rPr>
              <a:t> </a:t>
            </a: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smtClean="0">
                <a:solidFill>
                  <a:schemeClr val="tx2"/>
                </a:solidFill>
              </a:rPr>
              <a:t>Bilan 2020 et perspectives 2021</a:t>
            </a: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23</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graphicFrame>
        <p:nvGraphicFramePr>
          <p:cNvPr id="2" name="Tableau 1"/>
          <p:cNvGraphicFramePr>
            <a:graphicFrameLocks noGrp="1"/>
          </p:cNvGraphicFramePr>
          <p:nvPr>
            <p:extLst>
              <p:ext uri="{D42A27DB-BD31-4B8C-83A1-F6EECF244321}">
                <p14:modId xmlns:p14="http://schemas.microsoft.com/office/powerpoint/2010/main" val="1365416371"/>
              </p:ext>
            </p:extLst>
          </p:nvPr>
        </p:nvGraphicFramePr>
        <p:xfrm>
          <a:off x="824405" y="1563281"/>
          <a:ext cx="10148394" cy="4775735"/>
        </p:xfrm>
        <a:graphic>
          <a:graphicData uri="http://schemas.openxmlformats.org/drawingml/2006/table">
            <a:tbl>
              <a:tblPr firstRow="1" bandRow="1">
                <a:tableStyleId>{93296810-A885-4BE3-A3E7-6D5BEEA58F35}</a:tableStyleId>
              </a:tblPr>
              <a:tblGrid>
                <a:gridCol w="3382798"/>
                <a:gridCol w="3382798"/>
                <a:gridCol w="3382798"/>
              </a:tblGrid>
              <a:tr h="722038">
                <a:tc gridSpan="3">
                  <a:txBody>
                    <a:bodyPr/>
                    <a:lstStyle/>
                    <a:p>
                      <a:r>
                        <a:rPr lang="fr-FR" dirty="0" smtClean="0"/>
                        <a:t>Axe  : </a:t>
                      </a:r>
                      <a:r>
                        <a:rPr lang="fr-FR" sz="1800" b="1" u="none" strike="noStrike" dirty="0" smtClean="0">
                          <a:effectLst/>
                        </a:rPr>
                        <a:t>1. Prévenir l’apparition des maladies cardio-vasculaires</a:t>
                      </a:r>
                      <a:endParaRPr lang="fr-FR" dirty="0"/>
                    </a:p>
                  </a:txBody>
                  <a:tcPr>
                    <a:solidFill>
                      <a:srgbClr val="98DAC1"/>
                    </a:solidFill>
                  </a:tcPr>
                </a:tc>
                <a:tc hMerge="1">
                  <a:txBody>
                    <a:bodyPr/>
                    <a:lstStyle/>
                    <a:p>
                      <a:endParaRPr lang="fr-FR" dirty="0"/>
                    </a:p>
                  </a:txBody>
                  <a:tcPr/>
                </a:tc>
                <a:tc hMerge="1">
                  <a:txBody>
                    <a:bodyPr/>
                    <a:lstStyle/>
                    <a:p>
                      <a:endParaRPr lang="fr-FR" dirty="0"/>
                    </a:p>
                  </a:txBody>
                  <a:tcPr/>
                </a:tc>
              </a:tr>
              <a:tr h="548497">
                <a:tc>
                  <a:txBody>
                    <a:bodyPr/>
                    <a:lstStyle/>
                    <a:p>
                      <a:r>
                        <a:rPr lang="fr-FR" dirty="0" smtClean="0"/>
                        <a:t>Actions PRS</a:t>
                      </a:r>
                      <a:endParaRPr lang="fr-FR" dirty="0"/>
                    </a:p>
                  </a:txBody>
                  <a:tcPr>
                    <a:solidFill>
                      <a:srgbClr val="98DAC1"/>
                    </a:solidFill>
                  </a:tcPr>
                </a:tc>
                <a:tc>
                  <a:txBody>
                    <a:bodyPr/>
                    <a:lstStyle/>
                    <a:p>
                      <a:r>
                        <a:rPr lang="fr-FR" dirty="0" smtClean="0"/>
                        <a:t>Bilan 2019/2020</a:t>
                      </a:r>
                      <a:endParaRPr lang="fr-FR" dirty="0"/>
                    </a:p>
                  </a:txBody>
                  <a:tcPr>
                    <a:solidFill>
                      <a:srgbClr val="98DAC1"/>
                    </a:solidFill>
                  </a:tcPr>
                </a:tc>
                <a:tc>
                  <a:txBody>
                    <a:bodyPr/>
                    <a:lstStyle/>
                    <a:p>
                      <a:r>
                        <a:rPr lang="fr-FR" dirty="0" smtClean="0"/>
                        <a:t>Perspectives</a:t>
                      </a:r>
                      <a:r>
                        <a:rPr lang="fr-FR" baseline="0" dirty="0" smtClean="0"/>
                        <a:t> 2021</a:t>
                      </a:r>
                      <a:endParaRPr lang="fr-FR" dirty="0"/>
                    </a:p>
                  </a:txBody>
                  <a:tcPr>
                    <a:solidFill>
                      <a:srgbClr val="98DAC1"/>
                    </a:solidFill>
                  </a:tcPr>
                </a:tc>
              </a:tr>
              <a:tr h="7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u="none" strike="noStrike" dirty="0" smtClean="0">
                          <a:effectLst/>
                        </a:rPr>
                        <a:t>Sensibilisation des médecins traitants et de la médecine du travail au repérage des facteurs de risque : diabète, troubles du métabolisme et hypertension artérielle </a:t>
                      </a:r>
                      <a:endParaRPr lang="fr-FR" sz="1800" b="0" i="1" u="none" strike="noStrike" dirty="0" smtClean="0">
                        <a:solidFill>
                          <a:srgbClr val="000000"/>
                        </a:solidFill>
                        <a:effectLst/>
                        <a:latin typeface="Calibri" panose="020F0502020204030204" pitchFamily="34" charset="0"/>
                      </a:endParaRPr>
                    </a:p>
                    <a:p>
                      <a:endParaRPr lang="fr-FR" dirty="0"/>
                    </a:p>
                  </a:txBody>
                  <a:tcPr/>
                </a:tc>
                <a:tc>
                  <a:txBody>
                    <a:bodyPr/>
                    <a:lstStyle/>
                    <a:p>
                      <a:r>
                        <a:rPr lang="fr-FR" sz="1600" b="0" kern="1200" dirty="0" smtClean="0">
                          <a:solidFill>
                            <a:schemeClr val="dk1"/>
                          </a:solidFill>
                          <a:effectLst/>
                          <a:latin typeface="+mn-lt"/>
                          <a:ea typeface="+mn-ea"/>
                          <a:cs typeface="+mn-cs"/>
                        </a:rPr>
                        <a:t>En 2019, actions auprès des MG sur le dépistage de l’HTA et sur la prévention de la MRC qui rentre dans la rémunération par objectifs de santé publique des médecins traitants adultes.</a:t>
                      </a:r>
                    </a:p>
                    <a:p>
                      <a:endParaRPr lang="fr-FR" sz="1600" b="0" kern="1200" dirty="0" smtClean="0">
                        <a:solidFill>
                          <a:schemeClr val="dk1"/>
                        </a:solidFill>
                        <a:effectLst/>
                        <a:latin typeface="+mn-lt"/>
                        <a:ea typeface="+mn-ea"/>
                        <a:cs typeface="+mn-cs"/>
                      </a:endParaRPr>
                    </a:p>
                    <a:p>
                      <a:r>
                        <a:rPr lang="fr-FR" sz="1600" b="0" kern="1200" dirty="0" smtClean="0">
                          <a:solidFill>
                            <a:schemeClr val="dk1"/>
                          </a:solidFill>
                          <a:effectLst/>
                          <a:latin typeface="+mn-lt"/>
                          <a:ea typeface="+mn-ea"/>
                          <a:cs typeface="+mn-cs"/>
                        </a:rPr>
                        <a:t>Pas d’actions en 2020. </a:t>
                      </a:r>
                      <a:endParaRPr lang="fr-FR" sz="1600" b="0" dirty="0"/>
                    </a:p>
                  </a:txBody>
                  <a:tcPr/>
                </a:tc>
                <a:tc>
                  <a:txBody>
                    <a:bodyPr/>
                    <a:lstStyle/>
                    <a:p>
                      <a:r>
                        <a:rPr lang="fr-FR" dirty="0" smtClean="0"/>
                        <a:t>Travail par l’association</a:t>
                      </a:r>
                      <a:r>
                        <a:rPr lang="fr-FR" baseline="0" dirty="0" smtClean="0"/>
                        <a:t> des endocrinologues de la réunion sur des documents à destination  des médecins et des patients.</a:t>
                      </a:r>
                      <a:endParaRPr lang="fr-FR" dirty="0"/>
                    </a:p>
                  </a:txBody>
                  <a:tcPr/>
                </a:tc>
              </a:tr>
              <a:tr h="722038">
                <a:tc>
                  <a:txBody>
                    <a:bodyPr/>
                    <a:lstStyle/>
                    <a:p>
                      <a:r>
                        <a:rPr lang="fr-FR" sz="1800" u="none" strike="noStrike" dirty="0" smtClean="0">
                          <a:effectLst/>
                        </a:rPr>
                        <a:t>Campagne annuelle de sensibilisation chez les hommes et les femmes de plus de 45 ans ayant moins d’une visite par an chez leur médecin traitant </a:t>
                      </a:r>
                      <a:endParaRPr lang="fr-FR" dirty="0"/>
                    </a:p>
                  </a:txBody>
                  <a:tcPr/>
                </a:tc>
                <a:tc>
                  <a:txBody>
                    <a:bodyPr/>
                    <a:lstStyle/>
                    <a:p>
                      <a:endParaRPr lang="fr-FR" dirty="0"/>
                    </a:p>
                  </a:txBody>
                  <a:tcPr/>
                </a:tc>
                <a:tc>
                  <a:txBody>
                    <a:bodyPr/>
                    <a:lstStyle/>
                    <a:p>
                      <a:r>
                        <a:rPr lang="fr-FR" dirty="0" smtClean="0"/>
                        <a:t>Action</a:t>
                      </a:r>
                      <a:r>
                        <a:rPr lang="fr-FR" baseline="0" dirty="0" smtClean="0"/>
                        <a:t> à mener</a:t>
                      </a:r>
                      <a:endParaRPr lang="fr-FR" dirty="0"/>
                    </a:p>
                  </a:txBody>
                  <a:tcPr/>
                </a:tc>
              </a:tr>
            </a:tbl>
          </a:graphicData>
        </a:graphic>
      </p:graphicFrame>
      <p:sp>
        <p:nvSpPr>
          <p:cNvPr id="4" name="ZoneTexte 3"/>
          <p:cNvSpPr txBox="1"/>
          <p:nvPr/>
        </p:nvSpPr>
        <p:spPr>
          <a:xfrm>
            <a:off x="617834" y="5894685"/>
            <a:ext cx="10107831" cy="369332"/>
          </a:xfrm>
          <a:prstGeom prst="rect">
            <a:avLst/>
          </a:prstGeom>
          <a:noFill/>
        </p:spPr>
        <p:txBody>
          <a:bodyPr wrap="square" rtlCol="0">
            <a:spAutoFit/>
          </a:bodyPr>
          <a:lstStyle/>
          <a:p>
            <a:r>
              <a:rPr lang="fr-FR" dirty="0" smtClean="0"/>
              <a:t> </a:t>
            </a:r>
            <a:endParaRPr lang="fr-FR" dirty="0"/>
          </a:p>
        </p:txBody>
      </p:sp>
    </p:spTree>
    <p:extLst>
      <p:ext uri="{BB962C8B-B14F-4D97-AF65-F5344CB8AC3E}">
        <p14:creationId xmlns:p14="http://schemas.microsoft.com/office/powerpoint/2010/main" val="1110952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1028752" y="1828800"/>
            <a:ext cx="10359544" cy="3657602"/>
          </a:xfrm>
          <a:custGeom>
            <a:avLst/>
            <a:gdLst/>
            <a:ahLst/>
            <a:cxnLst/>
            <a:rect l="l" t="t" r="r" b="b"/>
            <a:pathLst>
              <a:path w="21600" h="21600">
                <a:moveTo>
                  <a:pt x="0" y="0"/>
                </a:moveTo>
                <a:lnTo>
                  <a:pt x="21600" y="0"/>
                </a:lnTo>
                <a:lnTo>
                  <a:pt x="21600" y="21600"/>
                </a:lnTo>
                <a:lnTo>
                  <a:pt x="0" y="21600"/>
                </a:lnTo>
                <a:lnTo>
                  <a:pt x="0" y="0"/>
                </a:lnTo>
                <a:close/>
              </a:path>
            </a:pathLst>
          </a:custGeo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chor="ctr">
            <a:noAutofit/>
          </a:bodyPr>
          <a:lstStyle/>
          <a:p>
            <a:pPr algn="ctr">
              <a:lnSpc>
                <a:spcPct val="93000"/>
              </a:lnSpc>
            </a:pPr>
            <a:endParaRPr lang="fr-FR" sz="1633" dirty="0"/>
          </a:p>
          <a:p>
            <a:pPr algn="ctr">
              <a:lnSpc>
                <a:spcPct val="93000"/>
              </a:lnSpc>
            </a:pPr>
            <a:r>
              <a:rPr lang="fr-FR" sz="3266" b="1" spc="-1" dirty="0">
                <a:solidFill>
                  <a:srgbClr val="333333"/>
                </a:solidFill>
                <a:latin typeface="Calibri Light"/>
              </a:rPr>
              <a:t>Point d’information sur la stratégie régionale de prévention et de promotion de la santé</a:t>
            </a:r>
          </a:p>
          <a:p>
            <a:pPr algn="ctr">
              <a:lnSpc>
                <a:spcPct val="93000"/>
              </a:lnSpc>
            </a:pPr>
            <a:endParaRPr lang="fr-FR" sz="3266" b="1" spc="-1" dirty="0">
              <a:solidFill>
                <a:srgbClr val="333333"/>
              </a:solidFill>
              <a:latin typeface="Calibri Light"/>
            </a:endParaRPr>
          </a:p>
        </p:txBody>
      </p:sp>
      <p:pic>
        <p:nvPicPr>
          <p:cNvPr id="674" name="Picture 1_0"/>
          <p:cNvPicPr/>
          <p:nvPr/>
        </p:nvPicPr>
        <p:blipFill>
          <a:blip r:embed="rId3"/>
          <a:stretch/>
        </p:blipFill>
        <p:spPr>
          <a:xfrm>
            <a:off x="506447" y="378498"/>
            <a:ext cx="1371780" cy="832464"/>
          </a:xfrm>
          <a:prstGeom prst="rect">
            <a:avLst/>
          </a:prstGeom>
          <a:ln>
            <a:noFill/>
          </a:ln>
        </p:spPr>
      </p:pic>
    </p:spTree>
    <p:extLst>
      <p:ext uri="{BB962C8B-B14F-4D97-AF65-F5344CB8AC3E}">
        <p14:creationId xmlns:p14="http://schemas.microsoft.com/office/powerpoint/2010/main" val="2148925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168026" y="341027"/>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chemeClr val="tx2"/>
                </a:solidFill>
                <a:latin typeface="Arial"/>
                <a:ea typeface="+mn-ea"/>
                <a:cs typeface="+mn-cs"/>
              </a:rPr>
              <a:t> </a:t>
            </a:r>
            <a:r>
              <a:rPr lang="fr-FR" sz="1633" spc="-1" dirty="0" smtClean="0">
                <a:solidFill>
                  <a:schemeClr val="tx2"/>
                </a:solidFill>
                <a:latin typeface="Arial"/>
                <a:ea typeface="+mn-ea"/>
                <a:cs typeface="+mn-cs"/>
              </a:rPr>
              <a:t/>
            </a:r>
            <a:br>
              <a:rPr lang="fr-FR" sz="1633" spc="-1" dirty="0" smtClean="0">
                <a:solidFill>
                  <a:schemeClr val="tx2"/>
                </a:solidFill>
                <a:latin typeface="Arial"/>
                <a:ea typeface="+mn-ea"/>
                <a:cs typeface="+mn-cs"/>
              </a:rPr>
            </a:br>
            <a:r>
              <a:rPr lang="fr-FR" sz="2800" b="1" spc="-1" dirty="0">
                <a:solidFill>
                  <a:schemeClr val="tx2"/>
                </a:solidFill>
                <a:ea typeface="DejaVu Sans"/>
              </a:rPr>
              <a:t>Stratégie régionale de Prévention et de promotion de la santé</a:t>
            </a:r>
            <a:r>
              <a:rPr lang="fr-FR" sz="2800" spc="-1" dirty="0">
                <a:solidFill>
                  <a:schemeClr val="tx2"/>
                </a:solidFill>
                <a:latin typeface="Arial"/>
              </a:rPr>
              <a:t/>
            </a:r>
            <a:br>
              <a:rPr lang="fr-FR" sz="2800" spc="-1" dirty="0">
                <a:solidFill>
                  <a:schemeClr val="tx2"/>
                </a:solidFill>
                <a:latin typeface="Arial"/>
              </a:rPr>
            </a:br>
            <a:endParaRPr lang="fr-FR" sz="2800" b="1" spc="-1" dirty="0">
              <a:solidFill>
                <a:schemeClr val="tx2"/>
              </a:solidFill>
              <a:latin typeface="Arial"/>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25</a:t>
            </a:fld>
            <a:endParaRPr lang="fr-FR" dirty="0"/>
          </a:p>
        </p:txBody>
      </p:sp>
      <p:sp>
        <p:nvSpPr>
          <p:cNvPr id="2" name="Rectangle 1"/>
          <p:cNvSpPr/>
          <p:nvPr/>
        </p:nvSpPr>
        <p:spPr>
          <a:xfrm>
            <a:off x="1168026" y="2197805"/>
            <a:ext cx="10148396" cy="4606517"/>
          </a:xfrm>
          <a:prstGeom prst="rect">
            <a:avLst/>
          </a:prstGeom>
        </p:spPr>
        <p:txBody>
          <a:bodyPr wrap="square">
            <a:spAutoFit/>
          </a:bodyPr>
          <a:lstStyle/>
          <a:p>
            <a:pPr algn="just">
              <a:lnSpc>
                <a:spcPct val="100000"/>
              </a:lnSpc>
            </a:pPr>
            <a:r>
              <a:rPr lang="fr-FR" sz="2400" b="1" spc="-1" dirty="0">
                <a:latin typeface="Arial"/>
              </a:rPr>
              <a:t>Un calendrier annuel : </a:t>
            </a:r>
          </a:p>
          <a:p>
            <a:pPr marL="342900" indent="-342900" algn="just">
              <a:buFontTx/>
              <a:buChar char="-"/>
            </a:pPr>
            <a:r>
              <a:rPr lang="fr-FR" sz="2400" spc="-1" dirty="0">
                <a:latin typeface="Arial"/>
              </a:rPr>
              <a:t>Tous les projets doivent être soumis à l’ARS </a:t>
            </a:r>
            <a:r>
              <a:rPr lang="fr-FR" sz="2400" b="1" u="sng" spc="-1" dirty="0">
                <a:latin typeface="Arial"/>
              </a:rPr>
              <a:t>avant juin 2021</a:t>
            </a:r>
          </a:p>
          <a:p>
            <a:pPr marL="342900" indent="-342900" algn="just">
              <a:buFontTx/>
              <a:buChar char="-"/>
            </a:pPr>
            <a:r>
              <a:rPr lang="fr-FR" sz="2400" spc="-1" dirty="0">
                <a:latin typeface="Arial"/>
              </a:rPr>
              <a:t>Une commission d’instruction en juillet aout 2021</a:t>
            </a:r>
          </a:p>
          <a:p>
            <a:pPr algn="just">
              <a:lnSpc>
                <a:spcPct val="100000"/>
              </a:lnSpc>
            </a:pPr>
            <a:endParaRPr lang="fr-FR" sz="2400" spc="-1" dirty="0">
              <a:latin typeface="Arial"/>
            </a:endParaRPr>
          </a:p>
          <a:p>
            <a:pPr algn="just">
              <a:lnSpc>
                <a:spcPct val="100000"/>
              </a:lnSpc>
            </a:pPr>
            <a:r>
              <a:rPr lang="fr-FR" sz="2400" b="1" spc="-1" dirty="0">
                <a:latin typeface="Arial"/>
              </a:rPr>
              <a:t>Un dossier CERFA et un dossier complémentaire</a:t>
            </a:r>
          </a:p>
          <a:p>
            <a:pPr algn="just">
              <a:lnSpc>
                <a:spcPct val="100000"/>
              </a:lnSpc>
            </a:pPr>
            <a:endParaRPr lang="fr-FR" sz="2400" spc="-1" dirty="0">
              <a:latin typeface="Arial"/>
            </a:endParaRPr>
          </a:p>
          <a:p>
            <a:pPr algn="just">
              <a:lnSpc>
                <a:spcPct val="100000"/>
              </a:lnSpc>
            </a:pPr>
            <a:r>
              <a:rPr lang="fr-FR" sz="2400" b="1" spc="-1" dirty="0"/>
              <a:t>En 2021, </a:t>
            </a:r>
            <a:r>
              <a:rPr lang="fr-FR" sz="2400" b="1" spc="-1" dirty="0" smtClean="0"/>
              <a:t>d</a:t>
            </a:r>
            <a:r>
              <a:rPr lang="fr-FR" sz="2400" b="1" spc="-1" dirty="0" smtClean="0">
                <a:latin typeface="Arial"/>
              </a:rPr>
              <a:t>eux </a:t>
            </a:r>
            <a:r>
              <a:rPr lang="fr-FR" sz="2400" b="1" spc="-1" dirty="0">
                <a:latin typeface="Arial"/>
              </a:rPr>
              <a:t>appels à projets thématiques </a:t>
            </a:r>
            <a:r>
              <a:rPr lang="fr-FR" sz="2400" spc="-1" dirty="0" err="1">
                <a:latin typeface="Arial"/>
              </a:rPr>
              <a:t>co</a:t>
            </a:r>
            <a:r>
              <a:rPr lang="fr-FR" sz="2400" spc="-1" dirty="0">
                <a:latin typeface="Arial"/>
              </a:rPr>
              <a:t>-construits, avec une dimension territoriale forte et un lien étroit avec le « milieu scolaire » : </a:t>
            </a:r>
          </a:p>
          <a:p>
            <a:pPr marL="800100" lvl="1" indent="-342900" algn="just">
              <a:buFont typeface="Wingdings" panose="05000000000000000000" pitchFamily="2" charset="2"/>
              <a:buChar char="§"/>
            </a:pPr>
            <a:r>
              <a:rPr lang="fr-FR" sz="2400" spc="-1" dirty="0">
                <a:latin typeface="Arial"/>
              </a:rPr>
              <a:t>Santé mentale – Addictions ;</a:t>
            </a:r>
          </a:p>
          <a:p>
            <a:pPr marL="800100" lvl="1" indent="-342900" algn="just">
              <a:buFont typeface="Wingdings" panose="05000000000000000000" pitchFamily="2" charset="2"/>
              <a:buChar char="§"/>
            </a:pPr>
            <a:r>
              <a:rPr lang="fr-FR" sz="2400" spc="-1" dirty="0" smtClean="0">
                <a:latin typeface="Arial"/>
              </a:rPr>
              <a:t>Nutrition inclus dans  le </a:t>
            </a:r>
            <a:r>
              <a:rPr lang="fr-FR" sz="2400" dirty="0" smtClean="0"/>
              <a:t>PROGRAMME </a:t>
            </a:r>
            <a:r>
              <a:rPr lang="fr-FR" sz="2400" dirty="0"/>
              <a:t>RÉUNIONNAIS DE NUTRITION </a:t>
            </a:r>
            <a:br>
              <a:rPr lang="fr-FR" sz="2400" dirty="0"/>
            </a:br>
            <a:r>
              <a:rPr lang="fr-FR" sz="2400" dirty="0"/>
              <a:t>ET DE LUTTE CONTRE LE DIABÈTE 2020 - 2023</a:t>
            </a:r>
          </a:p>
          <a:p>
            <a:pPr marL="800100" lvl="1" indent="-342900" algn="just">
              <a:buFont typeface="Wingdings" panose="05000000000000000000" pitchFamily="2" charset="2"/>
              <a:buChar char="§"/>
            </a:pPr>
            <a:endParaRPr lang="fr-FR" sz="2400" spc="-1" dirty="0">
              <a:latin typeface="Arial"/>
            </a:endParaRPr>
          </a:p>
        </p:txBody>
      </p:sp>
    </p:spTree>
    <p:extLst>
      <p:ext uri="{BB962C8B-B14F-4D97-AF65-F5344CB8AC3E}">
        <p14:creationId xmlns:p14="http://schemas.microsoft.com/office/powerpoint/2010/main" val="1742324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168026" y="341027"/>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chemeClr val="tx2"/>
                </a:solidFill>
                <a:latin typeface="Arial"/>
                <a:ea typeface="+mn-ea"/>
                <a:cs typeface="+mn-cs"/>
              </a:rPr>
              <a:t> </a:t>
            </a:r>
            <a:r>
              <a:rPr lang="fr-FR" sz="1633" spc="-1" dirty="0" smtClean="0">
                <a:solidFill>
                  <a:schemeClr val="tx2"/>
                </a:solidFill>
                <a:latin typeface="Arial"/>
                <a:ea typeface="+mn-ea"/>
                <a:cs typeface="+mn-cs"/>
              </a:rPr>
              <a:t/>
            </a:r>
            <a:br>
              <a:rPr lang="fr-FR" sz="1633" spc="-1" dirty="0" smtClean="0">
                <a:solidFill>
                  <a:schemeClr val="tx2"/>
                </a:solidFill>
                <a:latin typeface="Arial"/>
                <a:ea typeface="+mn-ea"/>
                <a:cs typeface="+mn-cs"/>
              </a:rPr>
            </a:br>
            <a:r>
              <a:rPr lang="fr-FR" sz="2800" b="1" spc="-1" dirty="0">
                <a:solidFill>
                  <a:schemeClr val="tx2"/>
                </a:solidFill>
                <a:ea typeface="DejaVu Sans"/>
              </a:rPr>
              <a:t>Stratégie régionale de Prévention et de promotion de la santé</a:t>
            </a:r>
            <a:r>
              <a:rPr lang="fr-FR" sz="2800" spc="-1" dirty="0">
                <a:solidFill>
                  <a:schemeClr val="tx2"/>
                </a:solidFill>
                <a:latin typeface="Arial"/>
              </a:rPr>
              <a:t/>
            </a:r>
            <a:br>
              <a:rPr lang="fr-FR" sz="2800" spc="-1" dirty="0">
                <a:solidFill>
                  <a:schemeClr val="tx2"/>
                </a:solidFill>
                <a:latin typeface="Arial"/>
              </a:rPr>
            </a:br>
            <a:endParaRPr lang="fr-FR" sz="2800" b="1" spc="-1" dirty="0">
              <a:solidFill>
                <a:schemeClr val="tx2"/>
              </a:solidFill>
              <a:latin typeface="Arial"/>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26</a:t>
            </a:fld>
            <a:endParaRPr lang="fr-FR" dirty="0"/>
          </a:p>
        </p:txBody>
      </p:sp>
      <p:pic>
        <p:nvPicPr>
          <p:cNvPr id="9" name="image15.jpg"/>
          <p:cNvPicPr/>
          <p:nvPr/>
        </p:nvPicPr>
        <p:blipFill>
          <a:blip r:embed="rId3"/>
          <a:stretch/>
        </p:blipFill>
        <p:spPr>
          <a:xfrm>
            <a:off x="2384841" y="1340768"/>
            <a:ext cx="7714766" cy="4613469"/>
          </a:xfrm>
          <a:prstGeom prst="rect">
            <a:avLst/>
          </a:prstGeom>
          <a:ln>
            <a:noFill/>
          </a:ln>
        </p:spPr>
      </p:pic>
    </p:spTree>
    <p:extLst>
      <p:ext uri="{BB962C8B-B14F-4D97-AF65-F5344CB8AC3E}">
        <p14:creationId xmlns:p14="http://schemas.microsoft.com/office/powerpoint/2010/main" val="322409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27</a:t>
            </a:fld>
            <a:endParaRPr lang="fr-FR" dirty="0"/>
          </a:p>
        </p:txBody>
      </p:sp>
      <p:sp>
        <p:nvSpPr>
          <p:cNvPr id="5" name="Espace réservé du contenu 2"/>
          <p:cNvSpPr txBox="1">
            <a:spLocks/>
          </p:cNvSpPr>
          <p:nvPr/>
        </p:nvSpPr>
        <p:spPr>
          <a:xfrm>
            <a:off x="824404" y="1096332"/>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Eléments de contexte </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824404" y="1803104"/>
            <a:ext cx="10148396" cy="2031325"/>
          </a:xfrm>
          <a:prstGeom prst="rect">
            <a:avLst/>
          </a:prstGeom>
          <a:noFill/>
        </p:spPr>
        <p:txBody>
          <a:bodyPr wrap="square" rtlCol="0">
            <a:spAutoFit/>
          </a:bodyPr>
          <a:lstStyle/>
          <a:p>
            <a:r>
              <a:rPr lang="fr-FR" dirty="0"/>
              <a:t>L'ensemble des cabinets de cardiologie de ville comporte actuellement 41 cardiologues installés, soit 4.5 cardiologues pour 100 000 habitants à la Réunion (860 000 habitants en 2020). A noter, la présence de 20 cardiologues actifs à la Réunion dans le service public. </a:t>
            </a:r>
          </a:p>
          <a:p>
            <a:r>
              <a:rPr lang="fr-FR" dirty="0"/>
              <a:t> </a:t>
            </a:r>
          </a:p>
          <a:p>
            <a:r>
              <a:rPr lang="fr-FR" dirty="0"/>
              <a:t>A 5 ans, si aucun nouveau cardiologue ne s'installe, il ne restera que 27 cardiologues installés dans toute l'île avec des disparités géographiques importantes, soit 2.3 cardiologues pour 100 000 habitants (population extrapolée à 900 000 habitants en 2024).</a:t>
            </a:r>
          </a:p>
        </p:txBody>
      </p:sp>
      <p:sp>
        <p:nvSpPr>
          <p:cNvPr id="4" name="Rectangle 3"/>
          <p:cNvSpPr/>
          <p:nvPr/>
        </p:nvSpPr>
        <p:spPr>
          <a:xfrm>
            <a:off x="439812" y="4029668"/>
            <a:ext cx="5296311" cy="738664"/>
          </a:xfrm>
          <a:prstGeom prst="rect">
            <a:avLst/>
          </a:prstGeom>
          <a:ln w="3175">
            <a:solidFill>
              <a:schemeClr val="tx1"/>
            </a:solidFill>
          </a:ln>
        </p:spPr>
        <p:txBody>
          <a:bodyPr wrap="square">
            <a:spAutoFit/>
          </a:bodyPr>
          <a:lstStyle/>
          <a:p>
            <a:r>
              <a:rPr lang="fr-FR" sz="1400" dirty="0" smtClean="0"/>
              <a:t>Région nord (St Denis, Ste Marie, Ste Suzanne) : 205 000 </a:t>
            </a:r>
            <a:r>
              <a:rPr lang="fr-FR" sz="1400" dirty="0" err="1" smtClean="0"/>
              <a:t>hab</a:t>
            </a:r>
            <a:r>
              <a:rPr lang="fr-FR" sz="1400" dirty="0" smtClean="0"/>
              <a:t> en 2016 </a:t>
            </a:r>
          </a:p>
          <a:p>
            <a:pPr marL="285750" indent="-285750">
              <a:buFontTx/>
              <a:buChar char="-"/>
            </a:pPr>
            <a:r>
              <a:rPr lang="fr-FR" sz="1400" dirty="0" smtClean="0"/>
              <a:t>2020 : 13 cardiologues </a:t>
            </a:r>
          </a:p>
          <a:p>
            <a:pPr marL="285750" indent="-285750">
              <a:buFontTx/>
              <a:buChar char="-"/>
            </a:pPr>
            <a:r>
              <a:rPr lang="fr-FR" sz="1400" dirty="0" smtClean="0"/>
              <a:t>2025 : 8 cardiologues </a:t>
            </a:r>
          </a:p>
        </p:txBody>
      </p:sp>
      <p:sp>
        <p:nvSpPr>
          <p:cNvPr id="7" name="ZoneTexte 6"/>
          <p:cNvSpPr txBox="1"/>
          <p:nvPr/>
        </p:nvSpPr>
        <p:spPr>
          <a:xfrm>
            <a:off x="5955822" y="5178371"/>
            <a:ext cx="5746766" cy="738664"/>
          </a:xfrm>
          <a:prstGeom prst="rect">
            <a:avLst/>
          </a:prstGeom>
          <a:noFill/>
          <a:ln w="3175">
            <a:solidFill>
              <a:schemeClr val="tx1"/>
            </a:solidFill>
          </a:ln>
        </p:spPr>
        <p:txBody>
          <a:bodyPr wrap="none" rtlCol="0">
            <a:spAutoFit/>
          </a:bodyPr>
          <a:lstStyle/>
          <a:p>
            <a:r>
              <a:rPr lang="fr-FR" sz="1400" dirty="0" smtClean="0"/>
              <a:t>Région sud (St Louis, St Pierre, St Joseph, Le Tampon) : 307 000 </a:t>
            </a:r>
            <a:r>
              <a:rPr lang="fr-FR" sz="1400" dirty="0" err="1" smtClean="0"/>
              <a:t>hab</a:t>
            </a:r>
            <a:r>
              <a:rPr lang="fr-FR" sz="1400" dirty="0" smtClean="0"/>
              <a:t> en 2016 </a:t>
            </a:r>
          </a:p>
          <a:p>
            <a:pPr marL="285750" indent="-285750">
              <a:buFontTx/>
              <a:buChar char="-"/>
            </a:pPr>
            <a:r>
              <a:rPr lang="fr-FR" sz="1400" dirty="0" smtClean="0"/>
              <a:t>2020 : 13 cardiologues </a:t>
            </a:r>
          </a:p>
          <a:p>
            <a:pPr marL="285750" indent="-285750">
              <a:buFontTx/>
              <a:buChar char="-"/>
            </a:pPr>
            <a:r>
              <a:rPr lang="fr-FR" sz="1400" dirty="0" smtClean="0"/>
              <a:t>2025 : 10 cardiologues </a:t>
            </a:r>
            <a:endParaRPr lang="fr-FR" sz="1400" dirty="0"/>
          </a:p>
        </p:txBody>
      </p:sp>
      <p:sp>
        <p:nvSpPr>
          <p:cNvPr id="9" name="ZoneTexte 8"/>
          <p:cNvSpPr txBox="1"/>
          <p:nvPr/>
        </p:nvSpPr>
        <p:spPr>
          <a:xfrm>
            <a:off x="504947" y="5187127"/>
            <a:ext cx="5231176" cy="738664"/>
          </a:xfrm>
          <a:prstGeom prst="rect">
            <a:avLst/>
          </a:prstGeom>
          <a:noFill/>
          <a:ln w="3175">
            <a:solidFill>
              <a:schemeClr val="tx1"/>
            </a:solidFill>
          </a:ln>
        </p:spPr>
        <p:txBody>
          <a:bodyPr wrap="none" rtlCol="0">
            <a:spAutoFit/>
          </a:bodyPr>
          <a:lstStyle/>
          <a:p>
            <a:r>
              <a:rPr lang="fr-FR" sz="1400" dirty="0"/>
              <a:t>Région ouest (Le Port, St Paul, St Gilles, St Leu) :215 000 </a:t>
            </a:r>
            <a:r>
              <a:rPr lang="fr-FR" sz="1400" dirty="0" err="1"/>
              <a:t>hab</a:t>
            </a:r>
            <a:r>
              <a:rPr lang="fr-FR" sz="1400" dirty="0"/>
              <a:t> en 2016 </a:t>
            </a:r>
            <a:endParaRPr lang="fr-FR" sz="1400" dirty="0" smtClean="0"/>
          </a:p>
          <a:p>
            <a:pPr marL="285750" indent="-285750">
              <a:buFontTx/>
              <a:buChar char="-"/>
            </a:pPr>
            <a:r>
              <a:rPr lang="fr-FR" sz="1400" dirty="0" smtClean="0"/>
              <a:t>2020 </a:t>
            </a:r>
            <a:r>
              <a:rPr lang="fr-FR" sz="1400" dirty="0"/>
              <a:t>: 9 cardiologues </a:t>
            </a:r>
            <a:endParaRPr lang="fr-FR" sz="1400" dirty="0" smtClean="0"/>
          </a:p>
          <a:p>
            <a:pPr marL="285750" indent="-285750">
              <a:buFontTx/>
              <a:buChar char="-"/>
            </a:pPr>
            <a:r>
              <a:rPr lang="fr-FR" sz="1400" dirty="0" smtClean="0"/>
              <a:t>2025 </a:t>
            </a:r>
            <a:r>
              <a:rPr lang="fr-FR" sz="1400" dirty="0"/>
              <a:t>: 4 cardiologues </a:t>
            </a:r>
          </a:p>
        </p:txBody>
      </p:sp>
      <p:sp>
        <p:nvSpPr>
          <p:cNvPr id="10" name="ZoneTexte 9"/>
          <p:cNvSpPr txBox="1"/>
          <p:nvPr/>
        </p:nvSpPr>
        <p:spPr>
          <a:xfrm>
            <a:off x="5987435" y="4029668"/>
            <a:ext cx="5650329" cy="738664"/>
          </a:xfrm>
          <a:prstGeom prst="rect">
            <a:avLst/>
          </a:prstGeom>
          <a:noFill/>
          <a:ln w="3175">
            <a:solidFill>
              <a:schemeClr val="tx1"/>
            </a:solidFill>
          </a:ln>
        </p:spPr>
        <p:txBody>
          <a:bodyPr wrap="none" rtlCol="0">
            <a:spAutoFit/>
          </a:bodyPr>
          <a:lstStyle/>
          <a:p>
            <a:r>
              <a:rPr lang="fr-FR" sz="1400" dirty="0"/>
              <a:t>Région est (St André, St Benoit, Bras </a:t>
            </a:r>
            <a:r>
              <a:rPr lang="fr-FR" sz="1400" dirty="0" err="1"/>
              <a:t>Panon</a:t>
            </a:r>
            <a:r>
              <a:rPr lang="fr-FR" sz="1400" dirty="0"/>
              <a:t>, Salazie) : 126 000 </a:t>
            </a:r>
            <a:r>
              <a:rPr lang="fr-FR" sz="1400" dirty="0" err="1"/>
              <a:t>hab</a:t>
            </a:r>
            <a:r>
              <a:rPr lang="fr-FR" sz="1400" dirty="0"/>
              <a:t> en 2016 </a:t>
            </a:r>
            <a:endParaRPr lang="fr-FR" sz="1400" dirty="0" smtClean="0"/>
          </a:p>
          <a:p>
            <a:pPr marL="285750" indent="-285750">
              <a:buFontTx/>
              <a:buChar char="-"/>
            </a:pPr>
            <a:r>
              <a:rPr lang="fr-FR" sz="1400" dirty="0" smtClean="0"/>
              <a:t>2020 </a:t>
            </a:r>
            <a:r>
              <a:rPr lang="fr-FR" sz="1400" dirty="0"/>
              <a:t>: 6 cardiologues </a:t>
            </a:r>
            <a:endParaRPr lang="fr-FR" sz="1400" dirty="0" smtClean="0"/>
          </a:p>
          <a:p>
            <a:pPr marL="285750" indent="-285750">
              <a:buFontTx/>
              <a:buChar char="-"/>
            </a:pPr>
            <a:r>
              <a:rPr lang="fr-FR" sz="1400" dirty="0" smtClean="0"/>
              <a:t>2025 </a:t>
            </a:r>
            <a:r>
              <a:rPr lang="fr-FR" sz="1400" dirty="0"/>
              <a:t>: 5 cardiologues </a:t>
            </a:r>
          </a:p>
        </p:txBody>
      </p:sp>
      <p:sp>
        <p:nvSpPr>
          <p:cNvPr id="11" name="ZoneTexte 10"/>
          <p:cNvSpPr txBox="1"/>
          <p:nvPr/>
        </p:nvSpPr>
        <p:spPr>
          <a:xfrm>
            <a:off x="857925" y="6092538"/>
            <a:ext cx="9756396" cy="646331"/>
          </a:xfrm>
          <a:prstGeom prst="rect">
            <a:avLst/>
          </a:prstGeom>
          <a:noFill/>
        </p:spPr>
        <p:txBody>
          <a:bodyPr wrap="square" rtlCol="0">
            <a:spAutoFit/>
          </a:bodyPr>
          <a:lstStyle/>
          <a:p>
            <a:r>
              <a:rPr lang="fr-FR" dirty="0"/>
              <a:t>Il ressort de l’enquête que les délais d'attente pour une consultation de cardiologie en ville s’étendent actuellement entre 1,5 à 6 mois sur notre île.</a:t>
            </a:r>
          </a:p>
        </p:txBody>
      </p:sp>
    </p:spTree>
    <p:extLst>
      <p:ext uri="{BB962C8B-B14F-4D97-AF65-F5344CB8AC3E}">
        <p14:creationId xmlns:p14="http://schemas.microsoft.com/office/powerpoint/2010/main" val="20660233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28</a:t>
            </a:fld>
            <a:endParaRPr lang="fr-FR" dirty="0"/>
          </a:p>
        </p:txBody>
      </p:sp>
      <p:sp>
        <p:nvSpPr>
          <p:cNvPr id="5" name="Espace réservé du contenu 2"/>
          <p:cNvSpPr txBox="1">
            <a:spLocks/>
          </p:cNvSpPr>
          <p:nvPr/>
        </p:nvSpPr>
        <p:spPr>
          <a:xfrm>
            <a:off x="824404" y="1096332"/>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Eléments de contexte </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824404" y="1539493"/>
            <a:ext cx="10148396" cy="2585323"/>
          </a:xfrm>
          <a:prstGeom prst="rect">
            <a:avLst/>
          </a:prstGeom>
          <a:noFill/>
        </p:spPr>
        <p:txBody>
          <a:bodyPr wrap="square" rtlCol="0">
            <a:spAutoFit/>
          </a:bodyPr>
          <a:lstStyle/>
          <a:p>
            <a:r>
              <a:rPr lang="fr-FR" dirty="0"/>
              <a:t>Parallèlement sur les 3 dernières années, on compte l’installation sur l’île de 3 nouveaux cardiologues : </a:t>
            </a:r>
            <a:endParaRPr lang="fr-FR" dirty="0" smtClean="0"/>
          </a:p>
          <a:p>
            <a:pPr marL="285750" indent="-285750">
              <a:buFontTx/>
              <a:buChar char="-"/>
            </a:pPr>
            <a:r>
              <a:rPr lang="fr-FR" dirty="0" smtClean="0"/>
              <a:t>Dr </a:t>
            </a:r>
            <a:r>
              <a:rPr lang="fr-FR" dirty="0"/>
              <a:t>CAUDRON installé dans le privé dans le sud provenant du public CHU Sud </a:t>
            </a:r>
            <a:endParaRPr lang="fr-FR" dirty="0" smtClean="0"/>
          </a:p>
          <a:p>
            <a:pPr marL="285750" indent="-285750">
              <a:buFontTx/>
              <a:buChar char="-"/>
            </a:pPr>
            <a:r>
              <a:rPr lang="fr-FR" dirty="0" smtClean="0"/>
              <a:t>Dr </a:t>
            </a:r>
            <a:r>
              <a:rPr lang="fr-FR" dirty="0"/>
              <a:t>MORLON installé dans le privé dans le nord, ancien interne océan indien </a:t>
            </a:r>
            <a:endParaRPr lang="fr-FR" dirty="0" smtClean="0"/>
          </a:p>
          <a:p>
            <a:pPr marL="285750" indent="-285750">
              <a:buFontTx/>
              <a:buChar char="-"/>
            </a:pPr>
            <a:r>
              <a:rPr lang="fr-FR" dirty="0" smtClean="0"/>
              <a:t>Dr </a:t>
            </a:r>
            <a:r>
              <a:rPr lang="fr-FR" dirty="0"/>
              <a:t>VALLET installé dans le privé dans le sud venant de métropole. </a:t>
            </a:r>
            <a:endParaRPr lang="fr-FR" dirty="0" smtClean="0"/>
          </a:p>
          <a:p>
            <a:pPr marL="285750" indent="-285750">
              <a:buFontTx/>
              <a:buChar char="-"/>
            </a:pPr>
            <a:r>
              <a:rPr lang="fr-FR" dirty="0" smtClean="0"/>
              <a:t>Dr </a:t>
            </a:r>
            <a:r>
              <a:rPr lang="fr-FR" dirty="0"/>
              <a:t>COURNOT installé dans le privé au Port, ancien PH de St Paul. </a:t>
            </a:r>
            <a:endParaRPr lang="fr-FR" dirty="0" smtClean="0"/>
          </a:p>
          <a:p>
            <a:pPr marL="285750" indent="-285750">
              <a:buFontTx/>
              <a:buChar char="-"/>
            </a:pPr>
            <a:r>
              <a:rPr lang="fr-FR" dirty="0" smtClean="0"/>
              <a:t>Dr </a:t>
            </a:r>
            <a:r>
              <a:rPr lang="fr-FR" dirty="0"/>
              <a:t>AMZALLAG installé à St Pierre dans le privé, ancien assistant CHU Sud. </a:t>
            </a:r>
            <a:endParaRPr lang="fr-FR" dirty="0" smtClean="0"/>
          </a:p>
          <a:p>
            <a:pPr marL="285750" indent="-285750">
              <a:buFontTx/>
              <a:buChar char="-"/>
            </a:pPr>
            <a:r>
              <a:rPr lang="fr-FR" dirty="0" smtClean="0"/>
              <a:t>Dr </a:t>
            </a:r>
            <a:r>
              <a:rPr lang="fr-FR" dirty="0"/>
              <a:t>JEANNOT remplaçant permanent à St Louis, ancien PH CHU Sud </a:t>
            </a:r>
          </a:p>
          <a:p>
            <a:r>
              <a:rPr lang="fr-FR" dirty="0"/>
              <a:t> </a:t>
            </a:r>
          </a:p>
          <a:p>
            <a:r>
              <a:rPr lang="fr-FR" dirty="0"/>
              <a:t>     A noter deux à trois cardiologues remplaçants réguliers couvrant l’ouest et le sud de l’île</a:t>
            </a:r>
          </a:p>
        </p:txBody>
      </p:sp>
    </p:spTree>
    <p:extLst>
      <p:ext uri="{BB962C8B-B14F-4D97-AF65-F5344CB8AC3E}">
        <p14:creationId xmlns:p14="http://schemas.microsoft.com/office/powerpoint/2010/main" val="3082686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29</a:t>
            </a:fld>
            <a:endParaRPr lang="fr-FR" dirty="0"/>
          </a:p>
        </p:txBody>
      </p:sp>
      <p:sp>
        <p:nvSpPr>
          <p:cNvPr id="5" name="Espace réservé du contenu 2"/>
          <p:cNvSpPr txBox="1">
            <a:spLocks/>
          </p:cNvSpPr>
          <p:nvPr/>
        </p:nvSpPr>
        <p:spPr>
          <a:xfrm>
            <a:off x="824404" y="1096332"/>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Eléments de contexte </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824404" y="1803104"/>
            <a:ext cx="10148396" cy="646331"/>
          </a:xfrm>
          <a:prstGeom prst="rect">
            <a:avLst/>
          </a:prstGeom>
          <a:noFill/>
        </p:spPr>
        <p:txBody>
          <a:bodyPr wrap="square" rtlCol="0">
            <a:spAutoFit/>
          </a:bodyPr>
          <a:lstStyle/>
          <a:p>
            <a:r>
              <a:rPr lang="fr-FR" dirty="0"/>
              <a:t>Démographie cardiologique hospitalier </a:t>
            </a:r>
          </a:p>
          <a:p>
            <a:r>
              <a:rPr lang="fr-FR" dirty="0"/>
              <a:t> </a:t>
            </a:r>
          </a:p>
        </p:txBody>
      </p:sp>
      <p:graphicFrame>
        <p:nvGraphicFramePr>
          <p:cNvPr id="12" name="Tableau 11"/>
          <p:cNvGraphicFramePr>
            <a:graphicFrameLocks noGrp="1"/>
          </p:cNvGraphicFramePr>
          <p:nvPr>
            <p:extLst>
              <p:ext uri="{D42A27DB-BD31-4B8C-83A1-F6EECF244321}">
                <p14:modId xmlns:p14="http://schemas.microsoft.com/office/powerpoint/2010/main" val="2707454352"/>
              </p:ext>
            </p:extLst>
          </p:nvPr>
        </p:nvGraphicFramePr>
        <p:xfrm>
          <a:off x="1422400" y="2820763"/>
          <a:ext cx="8127999" cy="1854200"/>
        </p:xfrm>
        <a:graphic>
          <a:graphicData uri="http://schemas.openxmlformats.org/drawingml/2006/table">
            <a:tbl>
              <a:tblPr firstRow="1" bandRow="1">
                <a:tableStyleId>{F5AB1C69-6EDB-4FF4-983F-18BD219EF322}</a:tableStyleId>
              </a:tblPr>
              <a:tblGrid>
                <a:gridCol w="2709333"/>
                <a:gridCol w="2709333"/>
                <a:gridCol w="2709333"/>
              </a:tblGrid>
              <a:tr h="370840">
                <a:tc>
                  <a:txBody>
                    <a:bodyPr/>
                    <a:lstStyle/>
                    <a:p>
                      <a:endParaRPr lang="fr-FR" dirty="0"/>
                    </a:p>
                  </a:txBody>
                  <a:tcPr/>
                </a:tc>
                <a:tc>
                  <a:txBody>
                    <a:bodyPr/>
                    <a:lstStyle/>
                    <a:p>
                      <a:pPr algn="ctr"/>
                      <a:r>
                        <a:rPr lang="fr-FR" dirty="0" smtClean="0"/>
                        <a:t>Assistant</a:t>
                      </a:r>
                      <a:endParaRPr lang="fr-FR" dirty="0"/>
                    </a:p>
                  </a:txBody>
                  <a:tcPr/>
                </a:tc>
                <a:tc>
                  <a:txBody>
                    <a:bodyPr/>
                    <a:lstStyle/>
                    <a:p>
                      <a:pPr algn="ctr"/>
                      <a:r>
                        <a:rPr lang="fr-FR" dirty="0" smtClean="0"/>
                        <a:t>PH</a:t>
                      </a:r>
                      <a:endParaRPr lang="fr-FR" dirty="0"/>
                    </a:p>
                  </a:txBody>
                  <a:tcPr/>
                </a:tc>
              </a:tr>
              <a:tr h="370840">
                <a:tc>
                  <a:txBody>
                    <a:bodyPr/>
                    <a:lstStyle/>
                    <a:p>
                      <a:r>
                        <a:rPr lang="fr-FR" dirty="0" smtClean="0"/>
                        <a:t>CHU NORD</a:t>
                      </a:r>
                    </a:p>
                  </a:txBody>
                  <a:tcPr/>
                </a:tc>
                <a:tc>
                  <a:txBody>
                    <a:bodyPr/>
                    <a:lstStyle/>
                    <a:p>
                      <a:pPr algn="ctr"/>
                      <a:r>
                        <a:rPr lang="fr-FR" dirty="0" smtClean="0"/>
                        <a:t>2</a:t>
                      </a:r>
                      <a:endParaRPr lang="fr-FR" dirty="0"/>
                    </a:p>
                  </a:txBody>
                  <a:tcPr/>
                </a:tc>
                <a:tc>
                  <a:txBody>
                    <a:bodyPr/>
                    <a:lstStyle/>
                    <a:p>
                      <a:pPr algn="ctr"/>
                      <a:r>
                        <a:rPr lang="fr-FR" dirty="0" smtClean="0"/>
                        <a:t>7</a:t>
                      </a:r>
                      <a:endParaRPr lang="fr-FR" dirty="0"/>
                    </a:p>
                  </a:txBody>
                  <a:tcPr/>
                </a:tc>
              </a:tr>
              <a:tr h="370840">
                <a:tc>
                  <a:txBody>
                    <a:bodyPr/>
                    <a:lstStyle/>
                    <a:p>
                      <a:r>
                        <a:rPr lang="fr-FR" dirty="0" smtClean="0"/>
                        <a:t>CHU SUD</a:t>
                      </a:r>
                      <a:endParaRPr lang="fr-FR" dirty="0"/>
                    </a:p>
                  </a:txBody>
                  <a:tcPr/>
                </a:tc>
                <a:tc>
                  <a:txBody>
                    <a:bodyPr/>
                    <a:lstStyle/>
                    <a:p>
                      <a:pPr algn="ctr"/>
                      <a:r>
                        <a:rPr lang="fr-FR" dirty="0" smtClean="0"/>
                        <a:t>6</a:t>
                      </a:r>
                      <a:endParaRPr lang="fr-FR" dirty="0"/>
                    </a:p>
                  </a:txBody>
                  <a:tcPr/>
                </a:tc>
                <a:tc>
                  <a:txBody>
                    <a:bodyPr/>
                    <a:lstStyle/>
                    <a:p>
                      <a:pPr algn="ctr"/>
                      <a:r>
                        <a:rPr lang="fr-FR" dirty="0" smtClean="0"/>
                        <a:t>4</a:t>
                      </a:r>
                      <a:endParaRPr lang="fr-FR" dirty="0"/>
                    </a:p>
                  </a:txBody>
                  <a:tcPr/>
                </a:tc>
              </a:tr>
              <a:tr h="370840">
                <a:tc>
                  <a:txBody>
                    <a:bodyPr/>
                    <a:lstStyle/>
                    <a:p>
                      <a:r>
                        <a:rPr lang="fr-FR" dirty="0" smtClean="0"/>
                        <a:t>CHOR</a:t>
                      </a:r>
                      <a:endParaRPr lang="fr-FR" dirty="0"/>
                    </a:p>
                  </a:txBody>
                  <a:tcPr/>
                </a:tc>
                <a:tc>
                  <a:txBody>
                    <a:bodyPr/>
                    <a:lstStyle/>
                    <a:p>
                      <a:pPr algn="ctr"/>
                      <a:r>
                        <a:rPr lang="fr-FR" dirty="0" smtClean="0"/>
                        <a:t>0</a:t>
                      </a:r>
                      <a:endParaRPr lang="fr-FR" dirty="0"/>
                    </a:p>
                  </a:txBody>
                  <a:tcPr/>
                </a:tc>
                <a:tc>
                  <a:txBody>
                    <a:bodyPr/>
                    <a:lstStyle/>
                    <a:p>
                      <a:pPr algn="ctr"/>
                      <a:r>
                        <a:rPr lang="fr-FR" dirty="0" smtClean="0"/>
                        <a:t>2 demis</a:t>
                      </a:r>
                      <a:endParaRPr lang="fr-FR" dirty="0"/>
                    </a:p>
                  </a:txBody>
                  <a:tcPr/>
                </a:tc>
              </a:tr>
              <a:tr h="370840">
                <a:tc>
                  <a:txBody>
                    <a:bodyPr/>
                    <a:lstStyle/>
                    <a:p>
                      <a:r>
                        <a:rPr lang="fr-FR" dirty="0" smtClean="0"/>
                        <a:t>TOTAL</a:t>
                      </a:r>
                      <a:endParaRPr lang="fr-FR" dirty="0"/>
                    </a:p>
                  </a:txBody>
                  <a:tcPr/>
                </a:tc>
                <a:tc>
                  <a:txBody>
                    <a:bodyPr/>
                    <a:lstStyle/>
                    <a:p>
                      <a:pPr algn="ctr"/>
                      <a:r>
                        <a:rPr lang="fr-FR" dirty="0" smtClean="0"/>
                        <a:t>8</a:t>
                      </a:r>
                      <a:endParaRPr lang="fr-FR" dirty="0"/>
                    </a:p>
                  </a:txBody>
                  <a:tcPr/>
                </a:tc>
                <a:tc>
                  <a:txBody>
                    <a:bodyPr/>
                    <a:lstStyle/>
                    <a:p>
                      <a:pPr algn="ctr"/>
                      <a:r>
                        <a:rPr lang="fr-FR" dirty="0" smtClean="0"/>
                        <a:t>12</a:t>
                      </a:r>
                      <a:endParaRPr lang="fr-FR" dirty="0"/>
                    </a:p>
                  </a:txBody>
                  <a:tcPr/>
                </a:tc>
              </a:tr>
            </a:tbl>
          </a:graphicData>
        </a:graphic>
      </p:graphicFrame>
    </p:spTree>
    <p:extLst>
      <p:ext uri="{BB962C8B-B14F-4D97-AF65-F5344CB8AC3E}">
        <p14:creationId xmlns:p14="http://schemas.microsoft.com/office/powerpoint/2010/main" val="1577179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3</a:t>
            </a:fld>
            <a:endParaRPr lang="fr-FR" dirty="0"/>
          </a:p>
        </p:txBody>
      </p:sp>
      <p:sp>
        <p:nvSpPr>
          <p:cNvPr id="5" name="Espace réservé du contenu 2"/>
          <p:cNvSpPr txBox="1">
            <a:spLocks/>
          </p:cNvSpPr>
          <p:nvPr/>
        </p:nvSpPr>
        <p:spPr>
          <a:xfrm>
            <a:off x="824404" y="1322835"/>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Contexte 2020 </a:t>
            </a:r>
          </a:p>
          <a:p>
            <a:pPr marL="0" indent="0">
              <a:buFont typeface="Arial" panose="020B0604020202020204" pitchFamily="34" charset="0"/>
              <a:buNone/>
            </a:pPr>
            <a:endParaRPr lang="fr-FR" sz="2500" b="1" u="sng" dirty="0" smtClean="0">
              <a:solidFill>
                <a:schemeClr val="tx2"/>
              </a:solidFill>
              <a:effectLst>
                <a:outerShdw blurRad="38100" dist="38100" dir="2700000" algn="tl">
                  <a:srgbClr val="000000">
                    <a:alpha val="43137"/>
                  </a:srgbClr>
                </a:outerShdw>
              </a:effectLst>
            </a:endParaRPr>
          </a:p>
          <a:p>
            <a:r>
              <a:rPr lang="fr-FR" sz="2500" dirty="0" smtClean="0">
                <a:solidFill>
                  <a:schemeClr val="tx2"/>
                </a:solidFill>
              </a:rPr>
              <a:t>Année 2020 : Deuxième année d’application du Projet Régional de Santé </a:t>
            </a:r>
          </a:p>
          <a:p>
            <a:endParaRPr lang="fr-FR" sz="2500" dirty="0" smtClean="0">
              <a:solidFill>
                <a:schemeClr val="tx2"/>
              </a:solidFill>
            </a:endParaRPr>
          </a:p>
          <a:p>
            <a:r>
              <a:rPr lang="fr-FR" sz="2500" dirty="0">
                <a:solidFill>
                  <a:schemeClr val="tx2"/>
                </a:solidFill>
              </a:rPr>
              <a:t>Une année marquée par la pandémie COVID</a:t>
            </a:r>
          </a:p>
          <a:p>
            <a:pPr marL="0" indent="0">
              <a:buNone/>
            </a:pPr>
            <a:endParaRPr lang="fr-FR" sz="2500" b="1" u="sng" dirty="0" smtClean="0">
              <a:solidFill>
                <a:schemeClr val="tx2"/>
              </a:solidFill>
              <a:effectLst>
                <a:outerShdw blurRad="38100" dist="38100" dir="2700000" algn="tl">
                  <a:srgbClr val="000000">
                    <a:alpha val="43137"/>
                  </a:srgbClr>
                </a:outerShdw>
              </a:effectLst>
            </a:endParaRPr>
          </a:p>
          <a:p>
            <a:pPr marL="0" indent="0">
              <a:buFont typeface="Arial" panose="020B0604020202020204" pitchFamily="34" charset="0"/>
              <a:buNone/>
            </a:pPr>
            <a:endParaRPr lang="fr-FR" sz="2000" dirty="0"/>
          </a:p>
        </p:txBody>
      </p:sp>
      <p:sp>
        <p:nvSpPr>
          <p:cNvPr id="6" name="Titre 1"/>
          <p:cNvSpPr txBox="1">
            <a:spLocks/>
          </p:cNvSpPr>
          <p:nvPr/>
        </p:nvSpPr>
        <p:spPr>
          <a:xfrm>
            <a:off x="824404" y="327538"/>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Introduction</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Tree>
    <p:extLst>
      <p:ext uri="{BB962C8B-B14F-4D97-AF65-F5344CB8AC3E}">
        <p14:creationId xmlns:p14="http://schemas.microsoft.com/office/powerpoint/2010/main" val="1394923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30</a:t>
            </a:fld>
            <a:endParaRPr lang="fr-FR" dirty="0"/>
          </a:p>
        </p:txBody>
      </p:sp>
      <p:sp>
        <p:nvSpPr>
          <p:cNvPr id="5" name="Espace réservé du contenu 2"/>
          <p:cNvSpPr txBox="1">
            <a:spLocks/>
          </p:cNvSpPr>
          <p:nvPr/>
        </p:nvSpPr>
        <p:spPr>
          <a:xfrm>
            <a:off x="824404" y="1096332"/>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Eléments de contexte </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824404" y="1539493"/>
            <a:ext cx="10148396" cy="3693319"/>
          </a:xfrm>
          <a:prstGeom prst="rect">
            <a:avLst/>
          </a:prstGeom>
          <a:noFill/>
        </p:spPr>
        <p:txBody>
          <a:bodyPr wrap="square" rtlCol="0">
            <a:spAutoFit/>
          </a:bodyPr>
          <a:lstStyle/>
          <a:p>
            <a:r>
              <a:rPr lang="fr-FR" dirty="0"/>
              <a:t>DEMOGRAPHIE CARDIOLOGIQUE A MAYOTTE </a:t>
            </a:r>
          </a:p>
          <a:p>
            <a:r>
              <a:rPr lang="fr-FR" dirty="0"/>
              <a:t> </a:t>
            </a:r>
          </a:p>
          <a:p>
            <a:pPr marL="285750" indent="-285750">
              <a:buFont typeface="Arial" panose="020B0604020202020204" pitchFamily="34" charset="0"/>
              <a:buChar char="•"/>
            </a:pPr>
            <a:r>
              <a:rPr lang="fr-FR" dirty="0"/>
              <a:t>Un cardiologue libéral à Mamoudzou. </a:t>
            </a:r>
          </a:p>
          <a:p>
            <a:pPr marL="285750" indent="-285750">
              <a:buFont typeface="Arial" panose="020B0604020202020204" pitchFamily="34" charset="0"/>
              <a:buChar char="•"/>
            </a:pPr>
            <a:r>
              <a:rPr lang="fr-FR" dirty="0" smtClean="0"/>
              <a:t>Aucun </a:t>
            </a:r>
            <a:r>
              <a:rPr lang="fr-FR" dirty="0"/>
              <a:t>cardiologue hospitalier. </a:t>
            </a:r>
          </a:p>
          <a:p>
            <a:pPr marL="285750" indent="-285750">
              <a:buFont typeface="Arial" panose="020B0604020202020204" pitchFamily="34" charset="0"/>
              <a:buChar char="•"/>
            </a:pPr>
            <a:r>
              <a:rPr lang="fr-FR" dirty="0"/>
              <a:t>Population environ 220 000 habitants. </a:t>
            </a:r>
          </a:p>
          <a:p>
            <a:r>
              <a:rPr lang="fr-FR" dirty="0"/>
              <a:t> </a:t>
            </a:r>
          </a:p>
          <a:p>
            <a:endParaRPr lang="fr-FR" dirty="0"/>
          </a:p>
          <a:p>
            <a:r>
              <a:rPr lang="fr-FR" dirty="0"/>
              <a:t>L'intérêt de la </a:t>
            </a:r>
            <a:r>
              <a:rPr lang="fr-FR" dirty="0" err="1"/>
              <a:t>télécardiologie</a:t>
            </a:r>
            <a:r>
              <a:rPr lang="fr-FR" dirty="0"/>
              <a:t> dans ce contexte est évident. </a:t>
            </a:r>
          </a:p>
          <a:p>
            <a:r>
              <a:rPr lang="fr-FR" dirty="0"/>
              <a:t> </a:t>
            </a:r>
          </a:p>
          <a:p>
            <a:r>
              <a:rPr lang="fr-FR" dirty="0"/>
              <a:t>Des propositions ont déjà été faites par l'équipe de cardiologie de Ste Clotilde dès 2010. </a:t>
            </a:r>
          </a:p>
          <a:p>
            <a:r>
              <a:rPr lang="fr-FR" dirty="0"/>
              <a:t> </a:t>
            </a:r>
          </a:p>
          <a:p>
            <a:r>
              <a:rPr lang="fr-FR" dirty="0"/>
              <a:t>De nouvelles propositions seront faites début 2020 à l'ARS suite à la restructuration de l'équipe de cardiologues de la CSC. </a:t>
            </a:r>
          </a:p>
        </p:txBody>
      </p:sp>
    </p:spTree>
    <p:extLst>
      <p:ext uri="{BB962C8B-B14F-4D97-AF65-F5344CB8AC3E}">
        <p14:creationId xmlns:p14="http://schemas.microsoft.com/office/powerpoint/2010/main" val="23077665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31</a:t>
            </a:fld>
            <a:endParaRPr lang="fr-FR" dirty="0"/>
          </a:p>
        </p:txBody>
      </p:sp>
      <p:sp>
        <p:nvSpPr>
          <p:cNvPr id="5" name="Espace réservé du contenu 2"/>
          <p:cNvSpPr txBox="1">
            <a:spLocks/>
          </p:cNvSpPr>
          <p:nvPr/>
        </p:nvSpPr>
        <p:spPr>
          <a:xfrm>
            <a:off x="824404" y="1083909"/>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Proposition </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a:t>
            </a:r>
            <a:r>
              <a:rPr lang="fr-FR" sz="2800" b="1" dirty="0">
                <a:solidFill>
                  <a:schemeClr val="tx2"/>
                </a:solidFill>
              </a:rPr>
              <a:t>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253953" y="1750274"/>
            <a:ext cx="11289297" cy="3785652"/>
          </a:xfrm>
          <a:prstGeom prst="rect">
            <a:avLst/>
          </a:prstGeom>
          <a:noFill/>
        </p:spPr>
        <p:txBody>
          <a:bodyPr wrap="square" rtlCol="0">
            <a:spAutoFit/>
          </a:bodyPr>
          <a:lstStyle/>
          <a:p>
            <a:r>
              <a:rPr lang="fr-FR" sz="1600" dirty="0"/>
              <a:t>1/ Les moyens humains </a:t>
            </a:r>
            <a:endParaRPr lang="fr-FR" sz="1600" dirty="0" smtClean="0"/>
          </a:p>
          <a:p>
            <a:endParaRPr lang="fr-FR" sz="1600" dirty="0"/>
          </a:p>
          <a:p>
            <a:r>
              <a:rPr lang="fr-FR" sz="1600" dirty="0"/>
              <a:t> Les 1ères mesures à mettre en œuvre sont : </a:t>
            </a:r>
          </a:p>
          <a:p>
            <a:r>
              <a:rPr lang="fr-FR" sz="1600" dirty="0"/>
              <a:t> </a:t>
            </a:r>
          </a:p>
          <a:p>
            <a:pPr marL="285750" indent="-285750">
              <a:buFont typeface="Arial" panose="020B0604020202020204" pitchFamily="34" charset="0"/>
              <a:buChar char="•"/>
            </a:pPr>
            <a:r>
              <a:rPr lang="fr-FR" sz="1600" dirty="0" smtClean="0"/>
              <a:t>Reprendre </a:t>
            </a:r>
            <a:r>
              <a:rPr lang="fr-FR" sz="1600" dirty="0"/>
              <a:t>la formation des internes de cardiologie sur l'île de la Réunion. Nous savons que 25 % des médecins formés en tant qu'internes Océan Indien vont rester par la suite s'installer sur l'île. Il faut donc en urgence remettre en place une formation d'internat en cardiologie Océan Indien avec une quantité suffisante d'internes formés de façon annuelle (au moins 5). </a:t>
            </a:r>
          </a:p>
          <a:p>
            <a:r>
              <a:rPr lang="fr-FR" sz="1600" dirty="0"/>
              <a:t> </a:t>
            </a:r>
          </a:p>
          <a:p>
            <a:pPr marL="285750" indent="-285750">
              <a:buFont typeface="Arial" panose="020B0604020202020204" pitchFamily="34" charset="0"/>
              <a:buChar char="•"/>
            </a:pPr>
            <a:r>
              <a:rPr lang="fr-FR" sz="1600" dirty="0" smtClean="0"/>
              <a:t>Des </a:t>
            </a:r>
            <a:r>
              <a:rPr lang="fr-FR" sz="1600" dirty="0"/>
              <a:t>incitations financières pour motiver l'installation des cardiologues métropolitains à l'île de la Réunion : développement des zones franches, indexation des actes techniques demandée depuis plus de 20 ans à tous les gouvernements, sans succès jusqu'à présent. Nous rappelons que les médecins spécialistes sont les seuls professionnels de santé à ne pas avoir bénéficié de l'indexation de leurs actes techniques. </a:t>
            </a:r>
          </a:p>
          <a:p>
            <a:r>
              <a:rPr lang="fr-FR" sz="1600" dirty="0"/>
              <a:t> </a:t>
            </a:r>
          </a:p>
          <a:p>
            <a:pPr marL="285750" indent="-285750">
              <a:buFont typeface="Arial" panose="020B0604020202020204" pitchFamily="34" charset="0"/>
              <a:buChar char="•"/>
            </a:pPr>
            <a:r>
              <a:rPr lang="fr-FR" sz="1600" dirty="0" smtClean="0"/>
              <a:t>Des </a:t>
            </a:r>
            <a:r>
              <a:rPr lang="fr-FR" sz="1600" dirty="0"/>
              <a:t>aides à l’installation des nouveaux cardiologues libéraux comme celles qui sont proposées dans le service public à savoir la prise en charge des frais de transport et de déménagement de la Métropole, des aides financières au logement …. </a:t>
            </a:r>
          </a:p>
        </p:txBody>
      </p:sp>
    </p:spTree>
    <p:extLst>
      <p:ext uri="{BB962C8B-B14F-4D97-AF65-F5344CB8AC3E}">
        <p14:creationId xmlns:p14="http://schemas.microsoft.com/office/powerpoint/2010/main" val="174487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32</a:t>
            </a:fld>
            <a:endParaRPr lang="fr-FR" dirty="0"/>
          </a:p>
        </p:txBody>
      </p:sp>
      <p:sp>
        <p:nvSpPr>
          <p:cNvPr id="5" name="Espace réservé du contenu 2"/>
          <p:cNvSpPr txBox="1">
            <a:spLocks/>
          </p:cNvSpPr>
          <p:nvPr/>
        </p:nvSpPr>
        <p:spPr>
          <a:xfrm>
            <a:off x="824404" y="1083909"/>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Proposition </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a:t>
            </a:r>
            <a:r>
              <a:rPr lang="fr-FR" sz="2800" b="1" dirty="0">
                <a:solidFill>
                  <a:schemeClr val="tx2"/>
                </a:solidFill>
              </a:rPr>
              <a:t>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253953" y="1750274"/>
            <a:ext cx="11289297" cy="3785652"/>
          </a:xfrm>
          <a:prstGeom prst="rect">
            <a:avLst/>
          </a:prstGeom>
          <a:noFill/>
        </p:spPr>
        <p:txBody>
          <a:bodyPr wrap="square" rtlCol="0">
            <a:spAutoFit/>
          </a:bodyPr>
          <a:lstStyle/>
          <a:p>
            <a:r>
              <a:rPr lang="fr-FR" sz="1600" dirty="0"/>
              <a:t>2/ Les moyens logistiques </a:t>
            </a:r>
            <a:endParaRPr lang="fr-FR" sz="1600" dirty="0" smtClean="0"/>
          </a:p>
          <a:p>
            <a:endParaRPr lang="fr-FR" sz="1600" dirty="0"/>
          </a:p>
          <a:p>
            <a:r>
              <a:rPr lang="fr-FR" sz="1600" dirty="0"/>
              <a:t> La mise en place de moyens logistiques est indispensable : </a:t>
            </a:r>
          </a:p>
          <a:p>
            <a:r>
              <a:rPr lang="fr-FR" sz="1600" dirty="0"/>
              <a:t> </a:t>
            </a:r>
          </a:p>
          <a:p>
            <a:pPr marL="285750" indent="-285750">
              <a:buFont typeface="Arial" panose="020B0604020202020204" pitchFamily="34" charset="0"/>
              <a:buChar char="•"/>
            </a:pPr>
            <a:r>
              <a:rPr lang="fr-FR" sz="1600" dirty="0" smtClean="0"/>
              <a:t>L'ajout </a:t>
            </a:r>
            <a:r>
              <a:rPr lang="fr-FR" sz="1600" dirty="0"/>
              <a:t>d'un bloc de chirurgie cardiaque supplémentaire avec salle hybride pour permettre le développement de toute l'activité structurelle cardiologique en pleine croissance : + 400 % d'augmentation de l'activité TAVI entre 2013 et 2016. Le TAVI connait également un développement important à la Réunion ces dernières années. Jusqu'à ce jour, 10 patients suivis par l'équipe de Sainte Clotilde sont décédés en attente de TAVI, faute de créneau. Actuellement, les délais d'attente sont de 3 mois pour ces patients extrêmement graves, inopérables, ne pouvant pas être transférés en Métropole du fait de cette gravité et de l'instabilité de leur pathologie. Ces locaux sont nécessaires mais également le personnel : infirmier, aide-soignant, brancardier et anesthésiste.  </a:t>
            </a:r>
            <a:endParaRPr lang="fr-FR" sz="1600" dirty="0" smtClean="0"/>
          </a:p>
          <a:p>
            <a:r>
              <a:rPr lang="fr-FR" sz="1600" dirty="0" smtClean="0"/>
              <a:t>   </a:t>
            </a:r>
          </a:p>
          <a:p>
            <a:pPr marL="285750" indent="-285750">
              <a:buFont typeface="Arial" panose="020B0604020202020204" pitchFamily="34" charset="0"/>
              <a:buChar char="•"/>
            </a:pPr>
            <a:r>
              <a:rPr lang="fr-FR" sz="1600" dirty="0" smtClean="0"/>
              <a:t>La </a:t>
            </a:r>
            <a:r>
              <a:rPr lang="fr-FR" sz="1600" dirty="0"/>
              <a:t>chirurgie cardiaque thoracique et vasculaire : Seul service assurant depuis 30 ans la chirurgie cardiaque de l’ile.  Nécessité d’augmenter le capacitaire :  Hospitalisation, Réa CTCV Augmenter le nombre de blocs (équipés en personnels), Salles conventionnelles et </a:t>
            </a:r>
            <a:r>
              <a:rPr lang="fr-FR" sz="1600" dirty="0" smtClean="0"/>
              <a:t>hybrides. Augmentation </a:t>
            </a:r>
            <a:r>
              <a:rPr lang="fr-FR" sz="1600" dirty="0"/>
              <a:t>des moyens humains (En particulier cardiologues hospitaliers et médecins vasculaires) Nécessité de soutenir le projet de transplantation cardiaque </a:t>
            </a:r>
            <a:endParaRPr lang="fr-FR" sz="1600" dirty="0" smtClean="0"/>
          </a:p>
        </p:txBody>
      </p:sp>
    </p:spTree>
    <p:extLst>
      <p:ext uri="{BB962C8B-B14F-4D97-AF65-F5344CB8AC3E}">
        <p14:creationId xmlns:p14="http://schemas.microsoft.com/office/powerpoint/2010/main" val="3328269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33</a:t>
            </a:fld>
            <a:endParaRPr lang="fr-FR" dirty="0"/>
          </a:p>
        </p:txBody>
      </p:sp>
      <p:sp>
        <p:nvSpPr>
          <p:cNvPr id="5" name="Espace réservé du contenu 2"/>
          <p:cNvSpPr txBox="1">
            <a:spLocks/>
          </p:cNvSpPr>
          <p:nvPr/>
        </p:nvSpPr>
        <p:spPr>
          <a:xfrm>
            <a:off x="824404" y="1083909"/>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Proposition </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a:t>
            </a:r>
            <a:r>
              <a:rPr lang="fr-FR" sz="2800" b="1" dirty="0">
                <a:solidFill>
                  <a:schemeClr val="tx2"/>
                </a:solidFill>
              </a:rPr>
              <a:t>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253953" y="1750274"/>
            <a:ext cx="11289297" cy="3785652"/>
          </a:xfrm>
          <a:prstGeom prst="rect">
            <a:avLst/>
          </a:prstGeom>
          <a:noFill/>
        </p:spPr>
        <p:txBody>
          <a:bodyPr wrap="square" rtlCol="0">
            <a:spAutoFit/>
          </a:bodyPr>
          <a:lstStyle/>
          <a:p>
            <a:endParaRPr lang="fr-FR" sz="1600" dirty="0"/>
          </a:p>
          <a:p>
            <a:pPr marL="285750" indent="-285750">
              <a:buFont typeface="Arial" panose="020B0604020202020204" pitchFamily="34" charset="0"/>
              <a:buChar char="•"/>
            </a:pPr>
            <a:r>
              <a:rPr lang="fr-FR" sz="1600" dirty="0"/>
              <a:t> </a:t>
            </a:r>
            <a:r>
              <a:rPr lang="fr-FR" sz="1600" dirty="0" smtClean="0"/>
              <a:t>Incitation </a:t>
            </a:r>
            <a:r>
              <a:rPr lang="fr-FR" sz="1600" dirty="0"/>
              <a:t>à la création d'Unités de prise en charge de la douleur thoracique comme celle crée il y a trois ans à la clinique Sainte Clotilde. Ces unités permettent une prise en charge rapide et efficace des patients potentiellement coronariens et pour lesquels il existe une relation directe entre le délai de prise en charge et le pronostic. Actuellement ces patients s'adressent aux urgences classiques ou les délais de prises en charge sont tristement d'actualités. Il faudrait peut-être créer ces unités aux seins même des urgences « classiques »  </a:t>
            </a:r>
            <a:endParaRPr lang="fr-FR" sz="1600" dirty="0" smtClean="0"/>
          </a:p>
          <a:p>
            <a:pPr marL="285750" indent="-285750">
              <a:buFont typeface="Arial" panose="020B0604020202020204" pitchFamily="34" charset="0"/>
              <a:buChar char="•"/>
            </a:pPr>
            <a:endParaRPr lang="fr-FR" sz="1600" dirty="0" smtClean="0"/>
          </a:p>
          <a:p>
            <a:pPr marL="285750" indent="-285750">
              <a:buFont typeface="Arial" panose="020B0604020202020204" pitchFamily="34" charset="0"/>
              <a:buChar char="•"/>
            </a:pPr>
            <a:r>
              <a:rPr lang="fr-FR" sz="1600" dirty="0" smtClean="0"/>
              <a:t>Nécessité </a:t>
            </a:r>
            <a:r>
              <a:rPr lang="fr-FR" sz="1600" dirty="0"/>
              <a:t>de développer des unités d'insuffisance cardiaque. L'insuffisance cardiaque est une pathologie à l'incidence croissante qui ne va faire qu'augmenter avec le vieillissement de la population. Elle nécessite une prise en charge spécifique difficile à mettre en œuvre aujourd'hui dans tous les services de cardiologie de la Réunion tels qu’ils sont organisés. </a:t>
            </a:r>
            <a:endParaRPr lang="fr-FR" sz="1600" dirty="0" smtClean="0"/>
          </a:p>
          <a:p>
            <a:pPr marL="285750" indent="-285750">
              <a:buFont typeface="Arial" panose="020B0604020202020204" pitchFamily="34" charset="0"/>
              <a:buChar char="•"/>
            </a:pPr>
            <a:endParaRPr lang="fr-FR" sz="1600" dirty="0"/>
          </a:p>
          <a:p>
            <a:pPr marL="285750" indent="-285750">
              <a:buFont typeface="Arial" panose="020B0604020202020204" pitchFamily="34" charset="0"/>
              <a:buChar char="•"/>
            </a:pPr>
            <a:r>
              <a:rPr lang="fr-FR" sz="1600" dirty="0"/>
              <a:t> </a:t>
            </a:r>
            <a:r>
              <a:rPr lang="fr-FR" sz="1600" dirty="0" smtClean="0"/>
              <a:t>Développement </a:t>
            </a:r>
            <a:r>
              <a:rPr lang="fr-FR" sz="1600" dirty="0"/>
              <a:t>des centres de réadaptation cardiaque. Actuellement, les délais pour bénéficier d'une rééducation cardiaque après un infarctus ou une chirurgie cardiaque sont de 3 à 6 mois. Or de très nombreuses études montrent un gain très significatif en termes de </a:t>
            </a:r>
            <a:r>
              <a:rPr lang="fr-FR" sz="1600" dirty="0" err="1"/>
              <a:t>morbimortalité</a:t>
            </a:r>
            <a:r>
              <a:rPr lang="fr-FR" sz="1600" dirty="0"/>
              <a:t> lorsque les patients peuvent bénéficier de ces réadaptations dans le mois suivant leur évènement (infarctus ou chirurgie).  </a:t>
            </a:r>
          </a:p>
        </p:txBody>
      </p:sp>
    </p:spTree>
    <p:extLst>
      <p:ext uri="{BB962C8B-B14F-4D97-AF65-F5344CB8AC3E}">
        <p14:creationId xmlns:p14="http://schemas.microsoft.com/office/powerpoint/2010/main" val="10981128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13254" y="1178011"/>
            <a:ext cx="9190648" cy="5178339"/>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34</a:t>
            </a:fld>
            <a:endParaRPr lang="fr-FR" dirty="0"/>
          </a:p>
        </p:txBody>
      </p:sp>
      <p:sp>
        <p:nvSpPr>
          <p:cNvPr id="5" name="Espace réservé du contenu 2"/>
          <p:cNvSpPr txBox="1">
            <a:spLocks/>
          </p:cNvSpPr>
          <p:nvPr/>
        </p:nvSpPr>
        <p:spPr>
          <a:xfrm>
            <a:off x="824404" y="1083909"/>
            <a:ext cx="10529396"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500" b="1" u="sng" dirty="0" smtClean="0">
                <a:solidFill>
                  <a:schemeClr val="tx2"/>
                </a:solidFill>
                <a:effectLst>
                  <a:outerShdw blurRad="38100" dist="38100" dir="2700000" algn="tl">
                    <a:srgbClr val="000000">
                      <a:alpha val="43137"/>
                    </a:srgbClr>
                  </a:outerShdw>
                </a:effectLst>
              </a:rPr>
              <a:t>Conclusion</a:t>
            </a:r>
          </a:p>
          <a:p>
            <a:pPr marL="0" indent="0">
              <a:buFont typeface="Arial" panose="020B0604020202020204" pitchFamily="34" charset="0"/>
              <a:buNone/>
            </a:pPr>
            <a:endParaRPr lang="fr-FR" sz="2000" dirty="0"/>
          </a:p>
        </p:txBody>
      </p:sp>
      <p:sp>
        <p:nvSpPr>
          <p:cNvPr id="6" name="Titre 1"/>
          <p:cNvSpPr txBox="1">
            <a:spLocks/>
          </p:cNvSpPr>
          <p:nvPr/>
        </p:nvSpPr>
        <p:spPr>
          <a:xfrm>
            <a:off x="824404" y="277124"/>
            <a:ext cx="10148396" cy="705648"/>
          </a:xfrm>
          <a:prstGeom prst="rect">
            <a:avLst/>
          </a:prstGeom>
          <a:solidFill>
            <a:srgbClr val="98DAC1"/>
          </a:solidFill>
        </p:spPr>
        <p:style>
          <a:lnRef idx="0">
            <a:scrgbClr r="0" g="0" b="0"/>
          </a:lnRef>
          <a:fillRef idx="0">
            <a:scrgbClr r="0" g="0" b="0"/>
          </a:fillRef>
          <a:effectRef idx="0">
            <a:scrgbClr r="0" g="0" b="0"/>
          </a:effectRef>
          <a:fontRef idx="minor"/>
        </p:style>
        <p:txBody>
          <a:bodyPr vert="horz" lIns="81646" tIns="40823" rIns="81646" bIns="40823"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n-ea"/>
                <a:cs typeface="+mn-cs"/>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a:lnSpc>
                <a:spcPct val="93000"/>
              </a:lnSpc>
            </a:pPr>
            <a:r>
              <a:rPr lang="fr-FR" sz="1633" spc="-1" dirty="0" smtClean="0">
                <a:solidFill>
                  <a:srgbClr val="FFFFFF"/>
                </a:solidFill>
                <a:latin typeface="Arial"/>
              </a:rPr>
              <a:t> </a:t>
            </a:r>
            <a:br>
              <a:rPr lang="fr-FR" sz="1633" spc="-1" dirty="0" smtClean="0">
                <a:solidFill>
                  <a:srgbClr val="FFFFFF"/>
                </a:solidFill>
                <a:latin typeface="Arial"/>
              </a:rPr>
            </a:br>
            <a:r>
              <a:rPr lang="fr-FR" sz="2800" b="1" dirty="0" smtClean="0">
                <a:solidFill>
                  <a:schemeClr val="tx2"/>
                </a:solidFill>
              </a:rPr>
              <a:t>La démographie </a:t>
            </a:r>
            <a:r>
              <a:rPr lang="fr-FR" sz="2800" b="1" dirty="0">
                <a:solidFill>
                  <a:schemeClr val="tx2"/>
                </a:solidFill>
              </a:rPr>
              <a:t>médicale – Dr RAMBAUD</a:t>
            </a:r>
            <a:r>
              <a:rPr lang="fr-FR" sz="2800" dirty="0" smtClean="0">
                <a:solidFill>
                  <a:schemeClr val="tx2"/>
                </a:solidFill>
              </a:rPr>
              <a:t/>
            </a:r>
            <a:br>
              <a:rPr lang="fr-FR" sz="2800" dirty="0" smtClean="0">
                <a:solidFill>
                  <a:schemeClr val="tx2"/>
                </a:solidFill>
              </a:rPr>
            </a:br>
            <a:endParaRPr lang="fr-FR" sz="2800" b="1" spc="-1" dirty="0">
              <a:latin typeface="Arial"/>
            </a:endParaRPr>
          </a:p>
        </p:txBody>
      </p:sp>
      <p:sp>
        <p:nvSpPr>
          <p:cNvPr id="2" name="ZoneTexte 1"/>
          <p:cNvSpPr txBox="1"/>
          <p:nvPr/>
        </p:nvSpPr>
        <p:spPr>
          <a:xfrm>
            <a:off x="253953" y="1750274"/>
            <a:ext cx="11419063" cy="4524315"/>
          </a:xfrm>
          <a:prstGeom prst="rect">
            <a:avLst/>
          </a:prstGeom>
          <a:noFill/>
        </p:spPr>
        <p:txBody>
          <a:bodyPr wrap="square" rtlCol="0">
            <a:spAutoFit/>
          </a:bodyPr>
          <a:lstStyle/>
          <a:p>
            <a:r>
              <a:rPr lang="fr-FR" dirty="0"/>
              <a:t>Ce document concerne essentiellement la cardiologie de 1er recours, la cardiologie de 2ème recours réalisée dans les secteurs hospitaliers qui sont le CHU sud, CHU nord, CHOR, Clinique Sainte Clotilde sont également concernés mais de façon mais dramatique. </a:t>
            </a:r>
            <a:endParaRPr lang="fr-FR" dirty="0" smtClean="0"/>
          </a:p>
          <a:p>
            <a:endParaRPr lang="fr-FR" dirty="0"/>
          </a:p>
          <a:p>
            <a:r>
              <a:rPr lang="fr-FR" dirty="0"/>
              <a:t> Il y a donc urgence à mettre en place un plan pour la cardiologie réunionnaise comme a été fait un plan pour la périnatalité et la santé mentale à la Réunion. Tous les acteurs de la santé seront nécessaire afin de trouver des </a:t>
            </a:r>
            <a:r>
              <a:rPr lang="fr-FR" dirty="0" smtClean="0"/>
              <a:t>solutions : </a:t>
            </a:r>
          </a:p>
          <a:p>
            <a:pPr marL="285750" indent="-285750">
              <a:buFont typeface="Arial" panose="020B0604020202020204" pitchFamily="34" charset="0"/>
              <a:buChar char="•"/>
            </a:pPr>
            <a:r>
              <a:rPr lang="fr-FR" dirty="0" smtClean="0"/>
              <a:t>la </a:t>
            </a:r>
            <a:r>
              <a:rPr lang="fr-FR" dirty="0"/>
              <a:t>communauté médicale, </a:t>
            </a:r>
            <a:endParaRPr lang="fr-FR" dirty="0" smtClean="0"/>
          </a:p>
          <a:p>
            <a:pPr marL="285750" indent="-285750">
              <a:buFont typeface="Arial" panose="020B0604020202020204" pitchFamily="34" charset="0"/>
              <a:buChar char="•"/>
            </a:pPr>
            <a:r>
              <a:rPr lang="fr-FR" dirty="0" smtClean="0"/>
              <a:t>l’ARS</a:t>
            </a:r>
            <a:r>
              <a:rPr lang="fr-FR" dirty="0"/>
              <a:t>, </a:t>
            </a:r>
            <a:endParaRPr lang="fr-FR" dirty="0" smtClean="0"/>
          </a:p>
          <a:p>
            <a:pPr marL="285750" indent="-285750">
              <a:buFont typeface="Arial" panose="020B0604020202020204" pitchFamily="34" charset="0"/>
              <a:buChar char="•"/>
            </a:pPr>
            <a:r>
              <a:rPr lang="fr-FR" dirty="0" smtClean="0"/>
              <a:t>les </a:t>
            </a:r>
            <a:r>
              <a:rPr lang="fr-FR" dirty="0"/>
              <a:t>universités, </a:t>
            </a:r>
            <a:endParaRPr lang="fr-FR" dirty="0" smtClean="0"/>
          </a:p>
          <a:p>
            <a:pPr marL="285750" indent="-285750">
              <a:buFont typeface="Arial" panose="020B0604020202020204" pitchFamily="34" charset="0"/>
              <a:buChar char="•"/>
            </a:pPr>
            <a:r>
              <a:rPr lang="fr-FR" dirty="0" smtClean="0"/>
              <a:t>les </a:t>
            </a:r>
            <a:r>
              <a:rPr lang="fr-FR" dirty="0"/>
              <a:t>directeurs d’hôpitaux, </a:t>
            </a:r>
            <a:endParaRPr lang="fr-FR" dirty="0" smtClean="0"/>
          </a:p>
          <a:p>
            <a:pPr marL="285750" indent="-285750">
              <a:buFont typeface="Arial" panose="020B0604020202020204" pitchFamily="34" charset="0"/>
              <a:buChar char="•"/>
            </a:pPr>
            <a:r>
              <a:rPr lang="fr-FR" dirty="0" smtClean="0"/>
              <a:t>les </a:t>
            </a:r>
            <a:r>
              <a:rPr lang="fr-FR" dirty="0"/>
              <a:t>syndicats de médecins URML OI, </a:t>
            </a:r>
            <a:endParaRPr lang="fr-FR" dirty="0" smtClean="0"/>
          </a:p>
          <a:p>
            <a:pPr marL="285750" indent="-285750">
              <a:buFont typeface="Arial" panose="020B0604020202020204" pitchFamily="34" charset="0"/>
              <a:buChar char="•"/>
            </a:pPr>
            <a:r>
              <a:rPr lang="fr-FR" dirty="0" smtClean="0"/>
              <a:t>la CGSS, </a:t>
            </a:r>
          </a:p>
          <a:p>
            <a:pPr marL="285750" indent="-285750">
              <a:buFont typeface="Arial" panose="020B0604020202020204" pitchFamily="34" charset="0"/>
              <a:buChar char="•"/>
            </a:pPr>
            <a:r>
              <a:rPr lang="fr-FR" dirty="0" smtClean="0"/>
              <a:t>et </a:t>
            </a:r>
            <a:r>
              <a:rPr lang="fr-FR" dirty="0"/>
              <a:t>le conseil de l’ordre. </a:t>
            </a:r>
            <a:endParaRPr lang="fr-FR" dirty="0" smtClean="0"/>
          </a:p>
          <a:p>
            <a:endParaRPr lang="fr-FR" dirty="0" smtClean="0"/>
          </a:p>
          <a:p>
            <a:r>
              <a:rPr lang="fr-FR" dirty="0" smtClean="0"/>
              <a:t>En </a:t>
            </a:r>
            <a:r>
              <a:rPr lang="fr-FR" dirty="0"/>
              <a:t>l’absence de prise en charge urgente de cette problématique, la Réunion se dirige vers une crise sanitaire bien plus meurtrière que la crise du </a:t>
            </a:r>
            <a:r>
              <a:rPr lang="fr-FR" dirty="0" err="1"/>
              <a:t>Chikungunya</a:t>
            </a:r>
            <a:r>
              <a:rPr lang="fr-FR" dirty="0"/>
              <a:t>.</a:t>
            </a:r>
          </a:p>
        </p:txBody>
      </p:sp>
    </p:spTree>
    <p:extLst>
      <p:ext uri="{BB962C8B-B14F-4D97-AF65-F5344CB8AC3E}">
        <p14:creationId xmlns:p14="http://schemas.microsoft.com/office/powerpoint/2010/main" val="4279569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1028752" y="1828800"/>
            <a:ext cx="10359544" cy="3657602"/>
          </a:xfrm>
          <a:custGeom>
            <a:avLst/>
            <a:gdLst/>
            <a:ahLst/>
            <a:cxnLst/>
            <a:rect l="l" t="t" r="r" b="b"/>
            <a:pathLst>
              <a:path w="21600" h="21600">
                <a:moveTo>
                  <a:pt x="0" y="0"/>
                </a:moveTo>
                <a:lnTo>
                  <a:pt x="21600" y="0"/>
                </a:lnTo>
                <a:lnTo>
                  <a:pt x="21600" y="21600"/>
                </a:lnTo>
                <a:lnTo>
                  <a:pt x="0" y="21600"/>
                </a:lnTo>
                <a:lnTo>
                  <a:pt x="0" y="0"/>
                </a:lnTo>
                <a:close/>
              </a:path>
            </a:pathLst>
          </a:custGeo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chor="ctr">
            <a:noAutofit/>
          </a:bodyPr>
          <a:lstStyle/>
          <a:p>
            <a:pPr algn="ctr">
              <a:lnSpc>
                <a:spcPct val="93000"/>
              </a:lnSpc>
            </a:pPr>
            <a:endParaRPr lang="fr-FR" sz="1633" dirty="0"/>
          </a:p>
          <a:p>
            <a:pPr algn="ctr">
              <a:lnSpc>
                <a:spcPct val="93000"/>
              </a:lnSpc>
            </a:pPr>
            <a:r>
              <a:rPr lang="fr-FR" sz="3266" b="1" spc="-1" dirty="0" smtClean="0">
                <a:solidFill>
                  <a:srgbClr val="333333"/>
                </a:solidFill>
                <a:latin typeface="Calibri Light"/>
              </a:rPr>
              <a:t>Point d’information sur l’exercice coordonné à la Réunion</a:t>
            </a:r>
          </a:p>
          <a:p>
            <a:pPr algn="ctr">
              <a:lnSpc>
                <a:spcPct val="93000"/>
              </a:lnSpc>
            </a:pPr>
            <a:endParaRPr lang="fr-FR" sz="3266" b="1" spc="-1" dirty="0">
              <a:solidFill>
                <a:srgbClr val="333333"/>
              </a:solidFill>
              <a:latin typeface="Calibri Light"/>
            </a:endParaRPr>
          </a:p>
        </p:txBody>
      </p:sp>
      <p:pic>
        <p:nvPicPr>
          <p:cNvPr id="674" name="Picture 1_0"/>
          <p:cNvPicPr/>
          <p:nvPr/>
        </p:nvPicPr>
        <p:blipFill>
          <a:blip r:embed="rId3"/>
          <a:stretch/>
        </p:blipFill>
        <p:spPr>
          <a:xfrm>
            <a:off x="506447" y="378498"/>
            <a:ext cx="1371780" cy="832464"/>
          </a:xfrm>
          <a:prstGeom prst="rect">
            <a:avLst/>
          </a:prstGeom>
          <a:ln>
            <a:noFill/>
          </a:ln>
        </p:spPr>
      </p:pic>
    </p:spTree>
    <p:extLst>
      <p:ext uri="{BB962C8B-B14F-4D97-AF65-F5344CB8AC3E}">
        <p14:creationId xmlns:p14="http://schemas.microsoft.com/office/powerpoint/2010/main" val="4193822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36</a:t>
            </a:fld>
            <a:endParaRPr lang="fr-FR" dirty="0"/>
          </a:p>
        </p:txBody>
      </p:sp>
      <p:sp>
        <p:nvSpPr>
          <p:cNvPr id="4" name="Espace réservé du texte 3"/>
          <p:cNvSpPr>
            <a:spLocks noGrp="1"/>
          </p:cNvSpPr>
          <p:nvPr>
            <p:ph type="body" sz="quarter" idx="14"/>
          </p:nvPr>
        </p:nvSpPr>
        <p:spPr/>
        <p:txBody>
          <a:bodyPr/>
          <a:lstStyle/>
          <a:p>
            <a:endParaRPr lang="fr-FR"/>
          </a:p>
        </p:txBody>
      </p:sp>
      <p:sp>
        <p:nvSpPr>
          <p:cNvPr id="6" name="Espace réservé de la date 5"/>
          <p:cNvSpPr>
            <a:spLocks noGrp="1"/>
          </p:cNvSpPr>
          <p:nvPr>
            <p:ph type="dt" sz="half" idx="2"/>
          </p:nvPr>
        </p:nvSpPr>
        <p:spPr/>
        <p:txBody>
          <a:bodyPr/>
          <a:lstStyle/>
          <a:p>
            <a:fld id="{251C71F6-E0A6-1740-B64F-38F332886BAF}" type="datetime1">
              <a:rPr lang="fr-FR" cap="all" smtClean="0"/>
              <a:pPr/>
              <a:t>03/03/2021</a:t>
            </a:fld>
            <a:endParaRPr lang="fr-FR" cap="all" dirty="0"/>
          </a:p>
        </p:txBody>
      </p:sp>
      <p:sp>
        <p:nvSpPr>
          <p:cNvPr id="8" name="Espace réservé du pied de page 7"/>
          <p:cNvSpPr>
            <a:spLocks noGrp="1"/>
          </p:cNvSpPr>
          <p:nvPr>
            <p:ph type="ftr" sz="quarter" idx="3"/>
          </p:nvPr>
        </p:nvSpPr>
        <p:spPr/>
        <p:txBody>
          <a:bodyPr/>
          <a:lstStyle/>
          <a:p>
            <a:r>
              <a:rPr lang="fr-FR" smtClean="0"/>
              <a:t>Intitulé de la direction/service</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007" y="0"/>
            <a:ext cx="9697987" cy="6858000"/>
          </a:xfrm>
          <a:prstGeom prst="rect">
            <a:avLst/>
          </a:prstGeom>
        </p:spPr>
      </p:pic>
    </p:spTree>
    <p:extLst>
      <p:ext uri="{BB962C8B-B14F-4D97-AF65-F5344CB8AC3E}">
        <p14:creationId xmlns:p14="http://schemas.microsoft.com/office/powerpoint/2010/main" val="2168248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CustomShape 1"/>
          <p:cNvSpPr/>
          <p:nvPr/>
        </p:nvSpPr>
        <p:spPr>
          <a:xfrm>
            <a:off x="2498690" y="2347785"/>
            <a:ext cx="7419667" cy="2619632"/>
          </a:xfrm>
          <a:custGeom>
            <a:avLst/>
            <a:gdLst/>
            <a:ahLst/>
            <a:cxnLst/>
            <a:rect l="l" t="t" r="r" b="b"/>
            <a:pathLst>
              <a:path w="21600" h="21600">
                <a:moveTo>
                  <a:pt x="0" y="0"/>
                </a:moveTo>
                <a:lnTo>
                  <a:pt x="21600" y="0"/>
                </a:lnTo>
                <a:lnTo>
                  <a:pt x="21600" y="21600"/>
                </a:lnTo>
                <a:lnTo>
                  <a:pt x="0" y="21600"/>
                </a:lnTo>
                <a:lnTo>
                  <a:pt x="0" y="0"/>
                </a:lnTo>
                <a:close/>
              </a:path>
            </a:pathLst>
          </a:custGeo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chor="ctr">
            <a:noAutofit/>
          </a:bodyPr>
          <a:lstStyle/>
          <a:p>
            <a:pPr algn="ctr">
              <a:lnSpc>
                <a:spcPct val="93000"/>
              </a:lnSpc>
            </a:pPr>
            <a:endParaRPr lang="fr-FR" sz="1633" dirty="0"/>
          </a:p>
          <a:p>
            <a:pPr algn="ctr">
              <a:lnSpc>
                <a:spcPct val="93000"/>
              </a:lnSpc>
            </a:pPr>
            <a:r>
              <a:rPr lang="fr-FR" sz="3266" b="1" spc="-1" dirty="0" smtClean="0">
                <a:solidFill>
                  <a:srgbClr val="333333"/>
                </a:solidFill>
                <a:latin typeface="Calibri Light"/>
              </a:rPr>
              <a:t>MERCI DE VOTRE ATTENTION</a:t>
            </a:r>
          </a:p>
          <a:p>
            <a:pPr algn="ctr">
              <a:lnSpc>
                <a:spcPct val="93000"/>
              </a:lnSpc>
            </a:pPr>
            <a:endParaRPr lang="fr-FR" sz="3266" b="1" spc="-1" dirty="0">
              <a:solidFill>
                <a:srgbClr val="333333"/>
              </a:solidFill>
              <a:latin typeface="Calibri Light"/>
            </a:endParaRPr>
          </a:p>
        </p:txBody>
      </p:sp>
      <p:pic>
        <p:nvPicPr>
          <p:cNvPr id="674" name="Picture 1_0"/>
          <p:cNvPicPr/>
          <p:nvPr/>
        </p:nvPicPr>
        <p:blipFill>
          <a:blip r:embed="rId3"/>
          <a:stretch/>
        </p:blipFill>
        <p:spPr>
          <a:xfrm>
            <a:off x="506447" y="378498"/>
            <a:ext cx="1371780" cy="832464"/>
          </a:xfrm>
          <a:prstGeom prst="rect">
            <a:avLst/>
          </a:prstGeom>
          <a:ln>
            <a:noFill/>
          </a:ln>
        </p:spPr>
      </p:pic>
    </p:spTree>
    <p:extLst>
      <p:ext uri="{BB962C8B-B14F-4D97-AF65-F5344CB8AC3E}">
        <p14:creationId xmlns:p14="http://schemas.microsoft.com/office/powerpoint/2010/main" val="389881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smtClean="0">
                <a:solidFill>
                  <a:srgbClr val="FFFFFF"/>
                </a:solidFill>
                <a:latin typeface="Arial"/>
                <a:ea typeface="+mn-ea"/>
                <a:cs typeface="+mn-cs"/>
              </a:rPr>
              <a:t> </a:t>
            </a:r>
            <a:br>
              <a:rPr lang="fr-FR" sz="1633" spc="-1" dirty="0" smtClean="0">
                <a:solidFill>
                  <a:srgbClr val="FFFFFF"/>
                </a:solidFill>
                <a:latin typeface="Arial"/>
                <a:ea typeface="+mn-ea"/>
                <a:cs typeface="+mn-cs"/>
              </a:rPr>
            </a:b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smtClean="0">
                <a:solidFill>
                  <a:schemeClr val="tx2"/>
                </a:solidFill>
              </a:rPr>
              <a:t>Structuration </a:t>
            </a:r>
            <a:r>
              <a:rPr lang="fr-FR" sz="2800" b="1" dirty="0">
                <a:solidFill>
                  <a:schemeClr val="tx2"/>
                </a:solidFill>
              </a:rPr>
              <a:t>de la feuille de </a:t>
            </a:r>
            <a:r>
              <a:rPr lang="fr-FR" sz="2800" b="1" dirty="0" smtClean="0">
                <a:solidFill>
                  <a:schemeClr val="tx2"/>
                </a:solidFill>
              </a:rPr>
              <a:t>route ICC</a:t>
            </a:r>
            <a:r>
              <a:rPr lang="fr-FR" sz="2800" b="1" dirty="0">
                <a:solidFill>
                  <a:schemeClr val="tx2"/>
                </a:solidFill>
              </a:rPr>
              <a:t/>
            </a:r>
            <a:br>
              <a:rPr lang="fr-FR" sz="2800" b="1" dirty="0">
                <a:solidFill>
                  <a:schemeClr val="tx2"/>
                </a:solidFill>
              </a:rPr>
            </a:b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4</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sp>
        <p:nvSpPr>
          <p:cNvPr id="9" name="Espace réservé du contenu 2"/>
          <p:cNvSpPr txBox="1">
            <a:spLocks/>
          </p:cNvSpPr>
          <p:nvPr/>
        </p:nvSpPr>
        <p:spPr>
          <a:xfrm>
            <a:off x="1181876" y="1620854"/>
            <a:ext cx="9245013" cy="4876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500" dirty="0" smtClean="0">
                <a:solidFill>
                  <a:schemeClr val="tx2"/>
                </a:solidFill>
              </a:rPr>
              <a:t>Une feuille de route structurée autour des 4 axes suivants :</a:t>
            </a:r>
          </a:p>
          <a:p>
            <a:pPr marL="914400" lvl="1" indent="-457200">
              <a:buFont typeface="+mj-lt"/>
              <a:buAutoNum type="arabicPeriod"/>
            </a:pPr>
            <a:r>
              <a:rPr lang="fr-FR" sz="2100" dirty="0" smtClean="0">
                <a:solidFill>
                  <a:schemeClr val="tx2"/>
                </a:solidFill>
              </a:rPr>
              <a:t>Prévenir l’apparition des maladies cardio-vasculaires.</a:t>
            </a:r>
          </a:p>
          <a:p>
            <a:pPr marL="914400" lvl="1" indent="-457200">
              <a:buFont typeface="+mj-lt"/>
              <a:buAutoNum type="arabicPeriod"/>
            </a:pPr>
            <a:r>
              <a:rPr lang="fr-FR" sz="2100" dirty="0" smtClean="0">
                <a:solidFill>
                  <a:schemeClr val="tx2"/>
                </a:solidFill>
              </a:rPr>
              <a:t>Réduire la fréquence des décompensations de l’ICC traitées en urgence.</a:t>
            </a:r>
          </a:p>
          <a:p>
            <a:pPr marL="914400" lvl="1" indent="-457200">
              <a:buFont typeface="+mj-lt"/>
              <a:buAutoNum type="arabicPeriod"/>
            </a:pPr>
            <a:r>
              <a:rPr lang="fr-FR" sz="2100" dirty="0" smtClean="0">
                <a:solidFill>
                  <a:schemeClr val="tx2"/>
                </a:solidFill>
              </a:rPr>
              <a:t>Améliorer le chemin clinique du patient en établissement hospitalier.</a:t>
            </a:r>
          </a:p>
          <a:p>
            <a:pPr marL="914400" lvl="1" indent="-457200">
              <a:buFont typeface="+mj-lt"/>
              <a:buAutoNum type="arabicPeriod"/>
            </a:pPr>
            <a:r>
              <a:rPr lang="fr-FR" sz="2100" dirty="0" smtClean="0">
                <a:solidFill>
                  <a:schemeClr val="tx2"/>
                </a:solidFill>
              </a:rPr>
              <a:t>Réduire la fréquence des ré-hospitalisations.</a:t>
            </a:r>
          </a:p>
          <a:p>
            <a:pPr marL="457200" lvl="1" indent="0">
              <a:buNone/>
            </a:pPr>
            <a:endParaRPr lang="fr-FR" sz="2100" dirty="0" smtClean="0">
              <a:solidFill>
                <a:schemeClr val="tx2"/>
              </a:solidFill>
            </a:endParaRPr>
          </a:p>
          <a:p>
            <a:pPr>
              <a:buFont typeface="Wingdings" panose="05000000000000000000" pitchFamily="2" charset="2"/>
              <a:buChar char="§"/>
            </a:pPr>
            <a:r>
              <a:rPr lang="fr-FR" sz="2400" dirty="0" smtClean="0">
                <a:solidFill>
                  <a:schemeClr val="tx2"/>
                </a:solidFill>
              </a:rPr>
              <a:t>Déclinée en 10 actions et leviers </a:t>
            </a:r>
          </a:p>
        </p:txBody>
      </p:sp>
    </p:spTree>
    <p:extLst>
      <p:ext uri="{BB962C8B-B14F-4D97-AF65-F5344CB8AC3E}">
        <p14:creationId xmlns:p14="http://schemas.microsoft.com/office/powerpoint/2010/main" val="1034876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noChangeArrowheads="1"/>
          </p:cNvSpPr>
          <p:nvPr>
            <p:ph idx="1"/>
          </p:nvPr>
        </p:nvSpPr>
        <p:spPr bwMode="auto">
          <a:xfrm>
            <a:off x="271529" y="2192673"/>
            <a:ext cx="2574701" cy="4351338"/>
          </a:xfrm>
          <a:prstGeom prst="roundRect">
            <a:avLst>
              <a:gd name="adj" fmla="val 5461"/>
            </a:avLst>
          </a:prstGeom>
          <a:solidFill>
            <a:sysClr val="window" lastClr="FFFFFF"/>
          </a:solidFill>
          <a:ln w="12700" cap="flat" cmpd="sng" algn="ctr">
            <a:solidFill>
              <a:srgbClr val="15AED0"/>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lvl="1" indent="0">
              <a:buNone/>
            </a:pPr>
            <a:r>
              <a:rPr lang="fr-FR" sz="1400" b="1" dirty="0" smtClean="0"/>
              <a:t>1. Prévenir </a:t>
            </a:r>
            <a:r>
              <a:rPr lang="fr-FR" sz="1400" b="1" dirty="0"/>
              <a:t>l’apparition des maladies cardio-vasculaires </a:t>
            </a:r>
            <a:endParaRPr lang="fr-FR" sz="1400" b="1" dirty="0">
              <a:solidFill>
                <a:srgbClr val="000000"/>
              </a:solidFill>
              <a:latin typeface="Calibri" panose="020F0502020204030204" pitchFamily="34" charset="0"/>
            </a:endParaRPr>
          </a:p>
          <a:p>
            <a:pPr marL="285750" lvl="1" indent="-285750">
              <a:buFont typeface="Wingdings" panose="05000000000000000000" pitchFamily="2" charset="2"/>
              <a:buChar char="q"/>
            </a:pPr>
            <a:endParaRPr lang="fr-FR" sz="1400" dirty="0">
              <a:solidFill>
                <a:srgbClr val="002395"/>
              </a:solidFill>
            </a:endParaRPr>
          </a:p>
          <a:p>
            <a:pPr fontAlgn="ctr"/>
            <a:r>
              <a:rPr lang="fr-FR" sz="1400" dirty="0"/>
              <a:t>a. Sensibilisation des médecins traitants et de la médecine du travail au repérage des facteurs de risque : diabète, troubles du métabolisme et hypertension artérielle </a:t>
            </a:r>
          </a:p>
          <a:p>
            <a:pPr fontAlgn="ctr"/>
            <a:r>
              <a:rPr lang="fr-FR" sz="1400" dirty="0"/>
              <a:t>b. Campagne annuelle de sensibilisation chez les hommes et les femmes de plus de 45 ans ayant moins d’une visite par an chez leur médecin traitant </a:t>
            </a:r>
          </a:p>
          <a:p>
            <a:pPr marL="285750" lvl="1" indent="-285750">
              <a:buFont typeface="Wingdings" panose="05000000000000000000" pitchFamily="2" charset="2"/>
              <a:buChar char="q"/>
            </a:pPr>
            <a:endParaRPr lang="fr-FR" sz="1400" dirty="0" smtClean="0">
              <a:solidFill>
                <a:srgbClr val="002395"/>
              </a:solidFill>
            </a:endParaRPr>
          </a:p>
          <a:p>
            <a:pPr marL="0" lvl="1"/>
            <a:endParaRPr lang="fr-FR" sz="1400" dirty="0" smtClean="0">
              <a:solidFill>
                <a:srgbClr val="002395"/>
              </a:solidFill>
            </a:endParaRPr>
          </a:p>
          <a:p>
            <a:pPr lvl="1"/>
            <a:endParaRPr lang="fr-FR" sz="1400" b="1" dirty="0">
              <a:solidFill>
                <a:srgbClr val="002395"/>
              </a:solidFill>
            </a:endParaRPr>
          </a:p>
        </p:txBody>
      </p:sp>
      <p:sp>
        <p:nvSpPr>
          <p:cNvPr id="5" name="Espace réservé du contenu 3"/>
          <p:cNvSpPr txBox="1">
            <a:spLocks noChangeArrowheads="1"/>
          </p:cNvSpPr>
          <p:nvPr/>
        </p:nvSpPr>
        <p:spPr bwMode="auto">
          <a:xfrm>
            <a:off x="3270159" y="2184177"/>
            <a:ext cx="2574701" cy="4351338"/>
          </a:xfrm>
          <a:prstGeom prst="roundRect">
            <a:avLst>
              <a:gd name="adj" fmla="val 5461"/>
            </a:avLst>
          </a:prstGeom>
          <a:solidFill>
            <a:sysClr val="window" lastClr="FFFFFF"/>
          </a:solidFill>
          <a:ln w="12700" cap="flat" cmpd="sng" algn="ctr">
            <a:solidFill>
              <a:srgbClr val="15AED0"/>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fr-FR" sz="1400" b="1" dirty="0" smtClean="0"/>
              <a:t>2. Réduire </a:t>
            </a:r>
            <a:r>
              <a:rPr lang="fr-FR" sz="1400" b="1" dirty="0"/>
              <a:t>la fréquence des décompensations de l’ICC traitées en urgence :</a:t>
            </a:r>
            <a:endParaRPr lang="fr-FR" sz="1400" dirty="0"/>
          </a:p>
          <a:p>
            <a:pPr fontAlgn="ctr"/>
            <a:r>
              <a:rPr lang="fr-FR" sz="1400" dirty="0"/>
              <a:t>a. Développement d’une offre d’ETP territorialisée en ambulatoire</a:t>
            </a:r>
          </a:p>
          <a:p>
            <a:pPr fontAlgn="ctr"/>
            <a:r>
              <a:rPr lang="fr-FR" sz="1400" dirty="0"/>
              <a:t>b. Mise en place d’outils de coordination entre cardiologue et équipes de soins primaires : réunions de concertation pluridisciplinaires et Plan Personnalisé de Soins adapté à l’ICC,</a:t>
            </a:r>
          </a:p>
          <a:p>
            <a:pPr fontAlgn="ctr"/>
            <a:r>
              <a:rPr lang="fr-FR" sz="1400" dirty="0"/>
              <a:t>c. Intervention de la plateforme territoriale d’appui OIIS pour les patients complexes, </a:t>
            </a:r>
          </a:p>
          <a:p>
            <a:pPr marL="0" lvl="1"/>
            <a:endParaRPr lang="fr-FR" sz="1400" dirty="0" smtClean="0">
              <a:solidFill>
                <a:srgbClr val="002395"/>
              </a:solidFill>
            </a:endParaRPr>
          </a:p>
          <a:p>
            <a:pPr lvl="1"/>
            <a:endParaRPr lang="fr-FR" sz="1400" b="1" dirty="0">
              <a:solidFill>
                <a:srgbClr val="002395"/>
              </a:solidFill>
            </a:endParaRPr>
          </a:p>
        </p:txBody>
      </p:sp>
      <p:sp>
        <p:nvSpPr>
          <p:cNvPr id="6" name="Espace réservé du contenu 3"/>
          <p:cNvSpPr txBox="1">
            <a:spLocks noChangeArrowheads="1"/>
          </p:cNvSpPr>
          <p:nvPr/>
        </p:nvSpPr>
        <p:spPr bwMode="auto">
          <a:xfrm>
            <a:off x="6152881" y="2208817"/>
            <a:ext cx="2574701" cy="4351338"/>
          </a:xfrm>
          <a:prstGeom prst="roundRect">
            <a:avLst>
              <a:gd name="adj" fmla="val 5461"/>
            </a:avLst>
          </a:prstGeom>
          <a:solidFill>
            <a:sysClr val="window" lastClr="FFFFFF"/>
          </a:solidFill>
          <a:ln w="12700" cap="flat" cmpd="sng" algn="ctr">
            <a:solidFill>
              <a:srgbClr val="15AED0"/>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buNone/>
            </a:pPr>
            <a:r>
              <a:rPr lang="fr-FR" sz="1400" b="1" dirty="0" smtClean="0"/>
              <a:t>3. </a:t>
            </a:r>
            <a:r>
              <a:rPr lang="fr-FR" sz="1400" b="1" dirty="0"/>
              <a:t>Améliorer le chemin clinique du patient en établissement hospitalier :</a:t>
            </a:r>
            <a:endParaRPr lang="fr-FR" sz="1400" dirty="0"/>
          </a:p>
          <a:p>
            <a:pPr fontAlgn="ctr"/>
            <a:r>
              <a:rPr lang="fr-FR" sz="1400" dirty="0"/>
              <a:t>a. Organisation d’une unité de traitement de l’insuffisance cardiaque pluridisciplinaire dans les services de cardiologie </a:t>
            </a:r>
          </a:p>
          <a:p>
            <a:pPr fontAlgn="ctr"/>
            <a:r>
              <a:rPr lang="fr-FR" sz="1400" dirty="0"/>
              <a:t>b. Renforcement des capacités d’accueil en SSR cardiologique</a:t>
            </a:r>
          </a:p>
        </p:txBody>
      </p:sp>
      <p:sp>
        <p:nvSpPr>
          <p:cNvPr id="7" name="Espace réservé du contenu 3"/>
          <p:cNvSpPr txBox="1">
            <a:spLocks noChangeArrowheads="1"/>
          </p:cNvSpPr>
          <p:nvPr/>
        </p:nvSpPr>
        <p:spPr bwMode="auto">
          <a:xfrm>
            <a:off x="9151511" y="2208817"/>
            <a:ext cx="2574701" cy="4351338"/>
          </a:xfrm>
          <a:prstGeom prst="roundRect">
            <a:avLst>
              <a:gd name="adj" fmla="val 5461"/>
            </a:avLst>
          </a:prstGeom>
          <a:solidFill>
            <a:sysClr val="window" lastClr="FFFFFF"/>
          </a:solidFill>
          <a:ln w="12700" cap="flat" cmpd="sng" algn="ctr">
            <a:solidFill>
              <a:srgbClr val="15AED0"/>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buNone/>
            </a:pPr>
            <a:r>
              <a:rPr lang="fr-FR" sz="1400" b="1" dirty="0" smtClean="0"/>
              <a:t>4. Réduire </a:t>
            </a:r>
            <a:r>
              <a:rPr lang="fr-FR" sz="1400" b="1" dirty="0"/>
              <a:t>la fréquence des ré-hospitalisations :</a:t>
            </a:r>
            <a:endParaRPr lang="fr-FR" sz="1400" dirty="0"/>
          </a:p>
          <a:p>
            <a:pPr fontAlgn="ctr"/>
            <a:r>
              <a:rPr lang="fr-FR" sz="1400" dirty="0"/>
              <a:t>a. Amélioration de l’articulation entre 1er et 2ème recours dans la phase de suivi post-hospitalisation </a:t>
            </a:r>
          </a:p>
          <a:p>
            <a:pPr fontAlgn="ctr"/>
            <a:r>
              <a:rPr lang="fr-FR" sz="1400" dirty="0"/>
              <a:t>b. Amélioration des conditions de retour à domicile à travers la promotion du service PRADO ICC (CNAMTS)</a:t>
            </a:r>
          </a:p>
          <a:p>
            <a:pPr fontAlgn="ctr"/>
            <a:r>
              <a:rPr lang="fr-FR" sz="1400" dirty="0"/>
              <a:t>c. Promotion de la télé-cardiologie, en particulier pour les patients porteurs de défibrillateur cardiaque implantable</a:t>
            </a:r>
          </a:p>
        </p:txBody>
      </p:sp>
      <p:sp>
        <p:nvSpPr>
          <p:cNvPr id="8" name="Titre 1"/>
          <p:cNvSpPr>
            <a:spLocks noGrp="1"/>
          </p:cNvSpPr>
          <p:nvPr>
            <p:ph type="title"/>
          </p:nvPr>
        </p:nvSpPr>
        <p:spPr>
          <a:xfrm>
            <a:off x="450917" y="16121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smtClean="0">
                <a:solidFill>
                  <a:srgbClr val="FFFFFF"/>
                </a:solidFill>
                <a:latin typeface="Arial"/>
                <a:ea typeface="+mn-ea"/>
                <a:cs typeface="+mn-cs"/>
              </a:rPr>
              <a:t> </a:t>
            </a:r>
            <a:br>
              <a:rPr lang="fr-FR" sz="1633" spc="-1" dirty="0" smtClean="0">
                <a:solidFill>
                  <a:srgbClr val="FFFFFF"/>
                </a:solidFill>
                <a:latin typeface="Arial"/>
                <a:ea typeface="+mn-ea"/>
                <a:cs typeface="+mn-cs"/>
              </a:rPr>
            </a:b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smtClean="0">
                <a:solidFill>
                  <a:schemeClr val="tx2"/>
                </a:solidFill>
              </a:rPr>
              <a:t>Structuration </a:t>
            </a:r>
            <a:r>
              <a:rPr lang="fr-FR" sz="2800" b="1" dirty="0">
                <a:solidFill>
                  <a:schemeClr val="tx2"/>
                </a:solidFill>
              </a:rPr>
              <a:t>de la feuille de </a:t>
            </a:r>
            <a:r>
              <a:rPr lang="fr-FR" sz="2800" b="1" dirty="0" smtClean="0">
                <a:solidFill>
                  <a:schemeClr val="tx2"/>
                </a:solidFill>
              </a:rPr>
              <a:t>route ICC</a:t>
            </a:r>
            <a:r>
              <a:rPr lang="fr-FR" sz="2800" b="1" dirty="0">
                <a:solidFill>
                  <a:schemeClr val="tx2"/>
                </a:solidFill>
              </a:rPr>
              <a:t/>
            </a:r>
            <a:br>
              <a:rPr lang="fr-FR" sz="2800" b="1" dirty="0">
                <a:solidFill>
                  <a:schemeClr val="tx2"/>
                </a:solidFill>
              </a:rPr>
            </a:br>
            <a:endParaRPr lang="fr-FR" sz="2800" b="1" spc="-1" dirty="0">
              <a:latin typeface="Arial"/>
              <a:ea typeface="+mn-ea"/>
              <a:cs typeface="+mn-cs"/>
            </a:endParaRPr>
          </a:p>
        </p:txBody>
      </p:sp>
    </p:spTree>
    <p:extLst>
      <p:ext uri="{BB962C8B-B14F-4D97-AF65-F5344CB8AC3E}">
        <p14:creationId xmlns:p14="http://schemas.microsoft.com/office/powerpoint/2010/main" val="285611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rgbClr val="FFFFFF"/>
                </a:solidFill>
                <a:latin typeface="Arial"/>
                <a:ea typeface="+mn-ea"/>
                <a:cs typeface="+mn-cs"/>
              </a:rPr>
              <a:t> </a:t>
            </a: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a:solidFill>
                  <a:schemeClr val="tx2"/>
                </a:solidFill>
              </a:rPr>
              <a:t>Bilan 2020 et perspectives 2021</a:t>
            </a: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6</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graphicFrame>
        <p:nvGraphicFramePr>
          <p:cNvPr id="2" name="Tableau 1"/>
          <p:cNvGraphicFramePr>
            <a:graphicFrameLocks noGrp="1"/>
          </p:cNvGraphicFramePr>
          <p:nvPr>
            <p:extLst>
              <p:ext uri="{D42A27DB-BD31-4B8C-83A1-F6EECF244321}">
                <p14:modId xmlns:p14="http://schemas.microsoft.com/office/powerpoint/2010/main" val="3510685871"/>
              </p:ext>
            </p:extLst>
          </p:nvPr>
        </p:nvGraphicFramePr>
        <p:xfrm>
          <a:off x="824405" y="1563281"/>
          <a:ext cx="10148394" cy="2184935"/>
        </p:xfrm>
        <a:graphic>
          <a:graphicData uri="http://schemas.openxmlformats.org/drawingml/2006/table">
            <a:tbl>
              <a:tblPr firstRow="1" bandRow="1">
                <a:tableStyleId>{93296810-A885-4BE3-A3E7-6D5BEEA58F35}</a:tableStyleId>
              </a:tblPr>
              <a:tblGrid>
                <a:gridCol w="3382798"/>
                <a:gridCol w="3382798"/>
                <a:gridCol w="3382798"/>
              </a:tblGrid>
              <a:tr h="722038">
                <a:tc gridSpan="3">
                  <a:txBody>
                    <a:bodyPr/>
                    <a:lstStyle/>
                    <a:p>
                      <a:r>
                        <a:rPr lang="fr-FR" dirty="0" smtClean="0"/>
                        <a:t>Axe  : </a:t>
                      </a:r>
                      <a:r>
                        <a:rPr lang="fr-FR" sz="1800" b="1" u="none" strike="noStrike" dirty="0" smtClean="0">
                          <a:effectLst/>
                        </a:rPr>
                        <a:t>2. Réduire la fréquence des décompensations de l’ICC traitées en urgence</a:t>
                      </a:r>
                      <a:endParaRPr lang="fr-FR" dirty="0"/>
                    </a:p>
                  </a:txBody>
                  <a:tcPr>
                    <a:solidFill>
                      <a:srgbClr val="98DAC1"/>
                    </a:solidFill>
                  </a:tcPr>
                </a:tc>
                <a:tc hMerge="1">
                  <a:txBody>
                    <a:bodyPr/>
                    <a:lstStyle/>
                    <a:p>
                      <a:endParaRPr lang="fr-FR" dirty="0"/>
                    </a:p>
                  </a:txBody>
                  <a:tcPr/>
                </a:tc>
                <a:tc hMerge="1">
                  <a:txBody>
                    <a:bodyPr/>
                    <a:lstStyle/>
                    <a:p>
                      <a:endParaRPr lang="fr-FR" dirty="0"/>
                    </a:p>
                  </a:txBody>
                  <a:tcPr/>
                </a:tc>
              </a:tr>
              <a:tr h="548497">
                <a:tc>
                  <a:txBody>
                    <a:bodyPr/>
                    <a:lstStyle/>
                    <a:p>
                      <a:r>
                        <a:rPr lang="fr-FR" dirty="0" smtClean="0"/>
                        <a:t>Actions PRS</a:t>
                      </a:r>
                      <a:endParaRPr lang="fr-FR" dirty="0"/>
                    </a:p>
                  </a:txBody>
                  <a:tcPr>
                    <a:solidFill>
                      <a:srgbClr val="98DAC1"/>
                    </a:solidFill>
                  </a:tcPr>
                </a:tc>
                <a:tc>
                  <a:txBody>
                    <a:bodyPr/>
                    <a:lstStyle/>
                    <a:p>
                      <a:r>
                        <a:rPr lang="fr-FR" dirty="0" smtClean="0"/>
                        <a:t>Bilan 2020</a:t>
                      </a:r>
                      <a:endParaRPr lang="fr-FR" dirty="0"/>
                    </a:p>
                  </a:txBody>
                  <a:tcPr>
                    <a:solidFill>
                      <a:srgbClr val="98DAC1"/>
                    </a:solidFill>
                  </a:tcPr>
                </a:tc>
                <a:tc>
                  <a:txBody>
                    <a:bodyPr/>
                    <a:lstStyle/>
                    <a:p>
                      <a:r>
                        <a:rPr lang="fr-FR" dirty="0" smtClean="0"/>
                        <a:t>Perspectives</a:t>
                      </a:r>
                      <a:r>
                        <a:rPr lang="fr-FR" baseline="0" dirty="0" smtClean="0"/>
                        <a:t> 2021</a:t>
                      </a:r>
                      <a:endParaRPr lang="fr-FR" dirty="0"/>
                    </a:p>
                  </a:txBody>
                  <a:tcPr>
                    <a:solidFill>
                      <a:srgbClr val="98DAC1"/>
                    </a:solidFill>
                  </a:tcPr>
                </a:tc>
              </a:tr>
              <a:tr h="722038">
                <a:tc>
                  <a:txBody>
                    <a:bodyPr/>
                    <a:lstStyle/>
                    <a:p>
                      <a:r>
                        <a:rPr lang="fr-FR" sz="1800" u="none" strike="noStrike" dirty="0" smtClean="0">
                          <a:effectLst/>
                        </a:rPr>
                        <a:t>Intervention de la plateforme territoriale d’appui OIIS pour les patients complexes </a:t>
                      </a:r>
                      <a:endParaRPr lang="fr-FR"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200" dirty="0" smtClean="0">
                          <a:solidFill>
                            <a:schemeClr val="dk1"/>
                          </a:solidFill>
                          <a:effectLst/>
                          <a:latin typeface="+mn-lt"/>
                          <a:ea typeface="+mn-ea"/>
                          <a:cs typeface="+mn-cs"/>
                        </a:rPr>
                        <a:t>Cœur de métier de la PTA.</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Poursuivre ces prises en charge</a:t>
                      </a:r>
                    </a:p>
                    <a:p>
                      <a:endParaRPr lang="fr-FR" dirty="0"/>
                    </a:p>
                  </a:txBody>
                  <a:tcPr/>
                </a:tc>
              </a:tr>
            </a:tbl>
          </a:graphicData>
        </a:graphic>
      </p:graphicFrame>
      <p:sp>
        <p:nvSpPr>
          <p:cNvPr id="4" name="ZoneTexte 3"/>
          <p:cNvSpPr txBox="1"/>
          <p:nvPr/>
        </p:nvSpPr>
        <p:spPr>
          <a:xfrm>
            <a:off x="617834" y="5894685"/>
            <a:ext cx="10107831" cy="369332"/>
          </a:xfrm>
          <a:prstGeom prst="rect">
            <a:avLst/>
          </a:prstGeom>
          <a:noFill/>
        </p:spPr>
        <p:txBody>
          <a:bodyPr wrap="square" rtlCol="0">
            <a:spAutoFit/>
          </a:bodyPr>
          <a:lstStyle/>
          <a:p>
            <a:r>
              <a:rPr lang="fr-FR" dirty="0" smtClean="0"/>
              <a:t> </a:t>
            </a:r>
            <a:endParaRPr lang="fr-FR" dirty="0"/>
          </a:p>
        </p:txBody>
      </p:sp>
      <p:sp>
        <p:nvSpPr>
          <p:cNvPr id="9" name="ZoneTexte 8"/>
          <p:cNvSpPr txBox="1"/>
          <p:nvPr/>
        </p:nvSpPr>
        <p:spPr>
          <a:xfrm>
            <a:off x="617834" y="4184822"/>
            <a:ext cx="9310571" cy="1477328"/>
          </a:xfrm>
          <a:prstGeom prst="rect">
            <a:avLst/>
          </a:prstGeom>
          <a:noFill/>
        </p:spPr>
        <p:txBody>
          <a:bodyPr wrap="square" rtlCol="0">
            <a:spAutoFit/>
          </a:bodyPr>
          <a:lstStyle/>
          <a:p>
            <a:r>
              <a:rPr lang="fr-FR" dirty="0">
                <a:solidFill>
                  <a:schemeClr val="dk1"/>
                </a:solidFill>
              </a:rPr>
              <a:t>Les professionnels de santé, du social ou du médicosocial peuvent solliciter la PTA pour toute situation ou pour tout patient pour lesquels ils se considèrent en difficultés (complexité ressentie). </a:t>
            </a:r>
            <a:endParaRPr lang="fr-FR" dirty="0" smtClean="0">
              <a:solidFill>
                <a:schemeClr val="dk1"/>
              </a:solidFill>
            </a:endParaRPr>
          </a:p>
          <a:p>
            <a:pPr marL="285750" indent="-285750">
              <a:buFont typeface="Arial" panose="020B0604020202020204" pitchFamily="34" charset="0"/>
              <a:buChar char="•"/>
            </a:pPr>
            <a:r>
              <a:rPr lang="fr-FR" dirty="0" smtClean="0">
                <a:solidFill>
                  <a:schemeClr val="dk1"/>
                </a:solidFill>
              </a:rPr>
              <a:t>Soit </a:t>
            </a:r>
            <a:r>
              <a:rPr lang="fr-FR" dirty="0">
                <a:solidFill>
                  <a:schemeClr val="dk1"/>
                </a:solidFill>
              </a:rPr>
              <a:t>ils demandent une info ou un appui pour orienter leur patient ou des patients concernés ; </a:t>
            </a:r>
            <a:endParaRPr lang="fr-FR" dirty="0" smtClean="0">
              <a:solidFill>
                <a:schemeClr val="dk1"/>
              </a:solidFill>
            </a:endParaRPr>
          </a:p>
          <a:p>
            <a:pPr marL="285750" indent="-285750">
              <a:buFont typeface="Arial" panose="020B0604020202020204" pitchFamily="34" charset="0"/>
              <a:buChar char="•"/>
            </a:pPr>
            <a:r>
              <a:rPr lang="fr-FR" dirty="0">
                <a:solidFill>
                  <a:schemeClr val="dk1"/>
                </a:solidFill>
              </a:rPr>
              <a:t>S</a:t>
            </a:r>
            <a:r>
              <a:rPr lang="fr-FR" dirty="0" smtClean="0">
                <a:solidFill>
                  <a:schemeClr val="dk1"/>
                </a:solidFill>
              </a:rPr>
              <a:t>oit </a:t>
            </a:r>
            <a:r>
              <a:rPr lang="fr-FR" dirty="0">
                <a:solidFill>
                  <a:schemeClr val="dk1"/>
                </a:solidFill>
              </a:rPr>
              <a:t>ils demandent un appui au parcours du </a:t>
            </a:r>
            <a:r>
              <a:rPr lang="fr-FR" dirty="0" smtClean="0">
                <a:solidFill>
                  <a:schemeClr val="dk1"/>
                </a:solidFill>
              </a:rPr>
              <a:t>patient</a:t>
            </a:r>
            <a:endParaRPr lang="fr-FR" dirty="0"/>
          </a:p>
        </p:txBody>
      </p:sp>
    </p:spTree>
    <p:extLst>
      <p:ext uri="{BB962C8B-B14F-4D97-AF65-F5344CB8AC3E}">
        <p14:creationId xmlns:p14="http://schemas.microsoft.com/office/powerpoint/2010/main" val="1236756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rgbClr val="FFFFFF"/>
                </a:solidFill>
                <a:latin typeface="Arial"/>
                <a:ea typeface="+mn-ea"/>
                <a:cs typeface="+mn-cs"/>
              </a:rPr>
              <a:t> </a:t>
            </a: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a:solidFill>
                  <a:schemeClr val="tx2"/>
                </a:solidFill>
              </a:rPr>
              <a:t>Bilan 2020 et perspectives 2021</a:t>
            </a: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7</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graphicFrame>
        <p:nvGraphicFramePr>
          <p:cNvPr id="2" name="Tableau 1"/>
          <p:cNvGraphicFramePr>
            <a:graphicFrameLocks noGrp="1"/>
          </p:cNvGraphicFramePr>
          <p:nvPr>
            <p:extLst>
              <p:ext uri="{D42A27DB-BD31-4B8C-83A1-F6EECF244321}">
                <p14:modId xmlns:p14="http://schemas.microsoft.com/office/powerpoint/2010/main" val="958926030"/>
              </p:ext>
            </p:extLst>
          </p:nvPr>
        </p:nvGraphicFramePr>
        <p:xfrm>
          <a:off x="824405" y="1563282"/>
          <a:ext cx="10148394" cy="2377653"/>
        </p:xfrm>
        <a:graphic>
          <a:graphicData uri="http://schemas.openxmlformats.org/drawingml/2006/table">
            <a:tbl>
              <a:tblPr firstRow="1" bandRow="1">
                <a:tableStyleId>{93296810-A885-4BE3-A3E7-6D5BEEA58F35}</a:tableStyleId>
              </a:tblPr>
              <a:tblGrid>
                <a:gridCol w="3382798"/>
                <a:gridCol w="4191636"/>
                <a:gridCol w="2573960"/>
              </a:tblGrid>
              <a:tr h="397836">
                <a:tc gridSpan="3">
                  <a:txBody>
                    <a:bodyPr/>
                    <a:lstStyle/>
                    <a:p>
                      <a:r>
                        <a:rPr lang="fr-FR" dirty="0" smtClean="0"/>
                        <a:t>Axe  : </a:t>
                      </a:r>
                      <a:r>
                        <a:rPr lang="fr-FR" sz="1800" b="1" u="none" strike="noStrike" dirty="0" smtClean="0">
                          <a:effectLst/>
                        </a:rPr>
                        <a:t>2. Réduire la fréquence des décompensations de l’ICC traitées en urgence</a:t>
                      </a:r>
                      <a:endParaRPr lang="fr-FR" dirty="0"/>
                    </a:p>
                  </a:txBody>
                  <a:tcPr>
                    <a:solidFill>
                      <a:srgbClr val="98DAC1"/>
                    </a:solidFill>
                  </a:tcPr>
                </a:tc>
                <a:tc hMerge="1">
                  <a:txBody>
                    <a:bodyPr/>
                    <a:lstStyle/>
                    <a:p>
                      <a:endParaRPr lang="fr-FR" dirty="0"/>
                    </a:p>
                  </a:txBody>
                  <a:tcPr/>
                </a:tc>
                <a:tc hMerge="1">
                  <a:txBody>
                    <a:bodyPr/>
                    <a:lstStyle/>
                    <a:p>
                      <a:endParaRPr lang="fr-FR" dirty="0"/>
                    </a:p>
                  </a:txBody>
                  <a:tcPr/>
                </a:tc>
              </a:tr>
              <a:tr h="302216">
                <a:tc>
                  <a:txBody>
                    <a:bodyPr/>
                    <a:lstStyle/>
                    <a:p>
                      <a:r>
                        <a:rPr lang="fr-FR" dirty="0" smtClean="0"/>
                        <a:t>Actions PRS</a:t>
                      </a:r>
                      <a:endParaRPr lang="fr-FR" dirty="0"/>
                    </a:p>
                  </a:txBody>
                  <a:tcPr>
                    <a:solidFill>
                      <a:srgbClr val="98DAC1"/>
                    </a:solidFill>
                  </a:tcPr>
                </a:tc>
                <a:tc>
                  <a:txBody>
                    <a:bodyPr/>
                    <a:lstStyle/>
                    <a:p>
                      <a:r>
                        <a:rPr lang="fr-FR" dirty="0" smtClean="0"/>
                        <a:t>Bilan 2020</a:t>
                      </a:r>
                      <a:endParaRPr lang="fr-FR" dirty="0"/>
                    </a:p>
                  </a:txBody>
                  <a:tcPr>
                    <a:solidFill>
                      <a:srgbClr val="98DAC1"/>
                    </a:solidFill>
                  </a:tcPr>
                </a:tc>
                <a:tc>
                  <a:txBody>
                    <a:bodyPr/>
                    <a:lstStyle/>
                    <a:p>
                      <a:r>
                        <a:rPr lang="fr-FR" dirty="0" smtClean="0"/>
                        <a:t>Perspectives</a:t>
                      </a:r>
                      <a:r>
                        <a:rPr lang="fr-FR" baseline="0" dirty="0" smtClean="0"/>
                        <a:t> 2021</a:t>
                      </a:r>
                      <a:endParaRPr lang="fr-FR" dirty="0"/>
                    </a:p>
                  </a:txBody>
                  <a:tcPr>
                    <a:solidFill>
                      <a:srgbClr val="98DAC1"/>
                    </a:solidFill>
                  </a:tcPr>
                </a:tc>
              </a:tr>
              <a:tr h="1614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u="none" strike="noStrike" dirty="0" smtClean="0">
                          <a:effectLst/>
                        </a:rPr>
                        <a:t>Mise en place d’outils de coordination entre cardiologue et équipes de soins primaires : réunions de concertation pluridisciplinaires et Plan Personnalisé de Soins adapté à l’ICC</a:t>
                      </a:r>
                      <a:endParaRPr lang="fr-FR" sz="1400" b="0" i="1" u="none" strike="noStrike" dirty="0" smtClean="0">
                        <a:solidFill>
                          <a:srgbClr val="000000"/>
                        </a:solidFill>
                        <a:effectLst/>
                        <a:latin typeface="Calibri" panose="020F0502020204030204" pitchFamily="34" charset="0"/>
                      </a:endParaRPr>
                    </a:p>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dk1"/>
                          </a:solidFill>
                          <a:effectLst/>
                          <a:latin typeface="+mn-lt"/>
                          <a:ea typeface="+mn-ea"/>
                          <a:cs typeface="+mn-cs"/>
                        </a:rPr>
                        <a:t>La PTA propose de l’info ou une orientation vers des ressources territoriales, ou encore un appui ponctuel au parcours pour une situation complexe (évaluation </a:t>
                      </a:r>
                      <a:r>
                        <a:rPr lang="fr-FR" sz="1400" kern="1200" dirty="0" err="1" smtClean="0">
                          <a:solidFill>
                            <a:schemeClr val="dk1"/>
                          </a:solidFill>
                          <a:effectLst/>
                          <a:latin typeface="+mn-lt"/>
                          <a:ea typeface="+mn-ea"/>
                          <a:cs typeface="+mn-cs"/>
                        </a:rPr>
                        <a:t>muldimensionnelle</a:t>
                      </a:r>
                      <a:r>
                        <a:rPr lang="fr-FR" sz="1400" kern="1200" dirty="0" smtClean="0">
                          <a:solidFill>
                            <a:schemeClr val="dk1"/>
                          </a:solidFill>
                          <a:effectLst/>
                          <a:latin typeface="+mn-lt"/>
                          <a:ea typeface="+mn-ea"/>
                          <a:cs typeface="+mn-cs"/>
                        </a:rPr>
                        <a:t> à domicile ou non, diverses actions répondant aux besoins), puis si besoin elle oriente vers sa composante : </a:t>
                      </a:r>
                      <a:r>
                        <a:rPr lang="fr-FR" sz="1400" kern="1200" dirty="0" err="1" smtClean="0">
                          <a:solidFill>
                            <a:schemeClr val="dk1"/>
                          </a:solidFill>
                          <a:effectLst/>
                          <a:latin typeface="+mn-lt"/>
                          <a:ea typeface="+mn-ea"/>
                          <a:cs typeface="+mn-cs"/>
                        </a:rPr>
                        <a:t>RéuCARE</a:t>
                      </a:r>
                      <a:r>
                        <a:rPr lang="fr-FR" sz="1400" kern="1200" dirty="0" smtClean="0">
                          <a:solidFill>
                            <a:schemeClr val="dk1"/>
                          </a:solidFill>
                          <a:effectLst/>
                          <a:latin typeface="+mn-lt"/>
                          <a:ea typeface="+mn-ea"/>
                          <a:cs typeface="+mn-cs"/>
                        </a:rPr>
                        <a:t>. </a:t>
                      </a:r>
                    </a:p>
                  </a:txBody>
                  <a:tcPr/>
                </a:tc>
                <a:tc>
                  <a:txBody>
                    <a:bodyPr/>
                    <a:lstStyle/>
                    <a:p>
                      <a:r>
                        <a:rPr lang="fr-FR" sz="1400" dirty="0" smtClean="0"/>
                        <a:t>Poursuivre ces prises en charge</a:t>
                      </a:r>
                      <a:endParaRPr lang="fr-FR" sz="1400" dirty="0"/>
                    </a:p>
                  </a:txBody>
                  <a:tcPr/>
                </a:tc>
              </a:tr>
            </a:tbl>
          </a:graphicData>
        </a:graphic>
      </p:graphicFrame>
      <p:sp>
        <p:nvSpPr>
          <p:cNvPr id="6" name="ZoneTexte 5"/>
          <p:cNvSpPr txBox="1"/>
          <p:nvPr/>
        </p:nvSpPr>
        <p:spPr>
          <a:xfrm>
            <a:off x="824404" y="4234153"/>
            <a:ext cx="10148395" cy="2585323"/>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t>RéuCARE</a:t>
            </a:r>
            <a:r>
              <a:rPr lang="fr-FR" dirty="0" smtClean="0"/>
              <a:t> :</a:t>
            </a:r>
          </a:p>
          <a:p>
            <a:pPr marL="742950" lvl="1" indent="-285750">
              <a:buFont typeface="Arial" panose="020B0604020202020204" pitchFamily="34" charset="0"/>
              <a:buChar char="•"/>
            </a:pPr>
            <a:r>
              <a:rPr lang="fr-FR" dirty="0" smtClean="0"/>
              <a:t> </a:t>
            </a:r>
            <a:r>
              <a:rPr lang="fr-FR" dirty="0"/>
              <a:t>met en place un </a:t>
            </a:r>
            <a:r>
              <a:rPr lang="fr-FR" dirty="0" err="1"/>
              <a:t>PPSanté</a:t>
            </a:r>
            <a:r>
              <a:rPr lang="fr-FR" dirty="0"/>
              <a:t> pour tous les patients suivis dans le réseau, certains ont un antécédent d’accident cardiaque ou un RCV. </a:t>
            </a:r>
          </a:p>
          <a:p>
            <a:pPr marL="742950" lvl="1" indent="-285750">
              <a:buFont typeface="Arial" panose="020B0604020202020204" pitchFamily="34" charset="0"/>
              <a:buChar char="•"/>
            </a:pPr>
            <a:r>
              <a:rPr lang="fr-FR" dirty="0" smtClean="0"/>
              <a:t>propose </a:t>
            </a:r>
            <a:r>
              <a:rPr lang="fr-FR" dirty="0"/>
              <a:t>un dossier de coordination (OIIS360) pour chaque patient avec mention de l’équipe de prise en charge du patient dont le cardiologue et l’équipe de soins primaires. </a:t>
            </a:r>
          </a:p>
          <a:p>
            <a:pPr marL="742950" lvl="1" indent="-285750">
              <a:buFont typeface="Arial" panose="020B0604020202020204" pitchFamily="34" charset="0"/>
              <a:buChar char="•"/>
            </a:pPr>
            <a:r>
              <a:rPr lang="fr-FR" dirty="0" smtClean="0"/>
              <a:t>réalise </a:t>
            </a:r>
            <a:r>
              <a:rPr lang="fr-FR" dirty="0"/>
              <a:t>des RCP à distance (contact téléphonique) si besoin. </a:t>
            </a:r>
          </a:p>
          <a:p>
            <a:pPr marL="742950" lvl="1" indent="-285750">
              <a:buFont typeface="Arial" panose="020B0604020202020204" pitchFamily="34" charset="0"/>
              <a:buChar char="•"/>
            </a:pPr>
            <a:r>
              <a:rPr lang="fr-FR" dirty="0" smtClean="0"/>
              <a:t>fait </a:t>
            </a:r>
            <a:r>
              <a:rPr lang="fr-FR" dirty="0"/>
              <a:t>un retour au médecin spécialiste, au MG traitant et à l’équipe de soins sur le suivi du PPS, éventuellement les séances d’ETP, les consultations de diététiques et/ou de psychologie organisées et financées dans le réseau.</a:t>
            </a:r>
          </a:p>
        </p:txBody>
      </p:sp>
    </p:spTree>
    <p:extLst>
      <p:ext uri="{BB962C8B-B14F-4D97-AF65-F5344CB8AC3E}">
        <p14:creationId xmlns:p14="http://schemas.microsoft.com/office/powerpoint/2010/main" val="1876056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rgbClr val="FFFFFF"/>
                </a:solidFill>
                <a:latin typeface="Arial"/>
                <a:ea typeface="+mn-ea"/>
                <a:cs typeface="+mn-cs"/>
              </a:rPr>
              <a:t> </a:t>
            </a: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a:solidFill>
                  <a:schemeClr val="tx2"/>
                </a:solidFill>
              </a:rPr>
              <a:t>Bilan 2020 et perspectives 2021</a:t>
            </a: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8</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graphicFrame>
        <p:nvGraphicFramePr>
          <p:cNvPr id="2" name="Tableau 1"/>
          <p:cNvGraphicFramePr>
            <a:graphicFrameLocks noGrp="1"/>
          </p:cNvGraphicFramePr>
          <p:nvPr>
            <p:extLst>
              <p:ext uri="{D42A27DB-BD31-4B8C-83A1-F6EECF244321}">
                <p14:modId xmlns:p14="http://schemas.microsoft.com/office/powerpoint/2010/main" val="1543147491"/>
              </p:ext>
            </p:extLst>
          </p:nvPr>
        </p:nvGraphicFramePr>
        <p:xfrm>
          <a:off x="824405" y="1563281"/>
          <a:ext cx="10148394" cy="2855495"/>
        </p:xfrm>
        <a:graphic>
          <a:graphicData uri="http://schemas.openxmlformats.org/drawingml/2006/table">
            <a:tbl>
              <a:tblPr firstRow="1" bandRow="1">
                <a:tableStyleId>{93296810-A885-4BE3-A3E7-6D5BEEA58F35}</a:tableStyleId>
              </a:tblPr>
              <a:tblGrid>
                <a:gridCol w="3382798"/>
                <a:gridCol w="3382798"/>
                <a:gridCol w="3382798"/>
              </a:tblGrid>
              <a:tr h="722038">
                <a:tc gridSpan="3">
                  <a:txBody>
                    <a:bodyPr/>
                    <a:lstStyle/>
                    <a:p>
                      <a:r>
                        <a:rPr lang="fr-FR" dirty="0" smtClean="0"/>
                        <a:t>Axe  : </a:t>
                      </a:r>
                      <a:r>
                        <a:rPr lang="fr-FR" sz="1800" b="1" u="none" strike="noStrike" dirty="0" smtClean="0">
                          <a:effectLst/>
                        </a:rPr>
                        <a:t>2. Réduire la fréquence des décompensations de l’ICC traitées en urgence</a:t>
                      </a:r>
                      <a:endParaRPr lang="fr-FR" dirty="0"/>
                    </a:p>
                  </a:txBody>
                  <a:tcPr>
                    <a:solidFill>
                      <a:srgbClr val="98DAC1"/>
                    </a:solidFill>
                  </a:tcPr>
                </a:tc>
                <a:tc hMerge="1">
                  <a:txBody>
                    <a:bodyPr/>
                    <a:lstStyle/>
                    <a:p>
                      <a:endParaRPr lang="fr-FR" dirty="0"/>
                    </a:p>
                  </a:txBody>
                  <a:tcPr/>
                </a:tc>
                <a:tc hMerge="1">
                  <a:txBody>
                    <a:bodyPr/>
                    <a:lstStyle/>
                    <a:p>
                      <a:endParaRPr lang="fr-FR" dirty="0"/>
                    </a:p>
                  </a:txBody>
                  <a:tcPr/>
                </a:tc>
              </a:tr>
              <a:tr h="548497">
                <a:tc>
                  <a:txBody>
                    <a:bodyPr/>
                    <a:lstStyle/>
                    <a:p>
                      <a:r>
                        <a:rPr lang="fr-FR" dirty="0" smtClean="0"/>
                        <a:t>Actions PRS</a:t>
                      </a:r>
                      <a:endParaRPr lang="fr-FR" dirty="0"/>
                    </a:p>
                  </a:txBody>
                  <a:tcPr>
                    <a:solidFill>
                      <a:srgbClr val="98DAC1"/>
                    </a:solidFill>
                  </a:tcPr>
                </a:tc>
                <a:tc>
                  <a:txBody>
                    <a:bodyPr/>
                    <a:lstStyle/>
                    <a:p>
                      <a:r>
                        <a:rPr lang="fr-FR" dirty="0" smtClean="0"/>
                        <a:t>Bilan 2020</a:t>
                      </a:r>
                      <a:endParaRPr lang="fr-FR" dirty="0"/>
                    </a:p>
                  </a:txBody>
                  <a:tcPr>
                    <a:solidFill>
                      <a:srgbClr val="98DAC1"/>
                    </a:solidFill>
                  </a:tcPr>
                </a:tc>
                <a:tc>
                  <a:txBody>
                    <a:bodyPr/>
                    <a:lstStyle/>
                    <a:p>
                      <a:r>
                        <a:rPr lang="fr-FR" dirty="0" smtClean="0"/>
                        <a:t>Perspectives</a:t>
                      </a:r>
                      <a:r>
                        <a:rPr lang="fr-FR" baseline="0" dirty="0" smtClean="0"/>
                        <a:t> 2021</a:t>
                      </a:r>
                      <a:endParaRPr lang="fr-FR" dirty="0"/>
                    </a:p>
                  </a:txBody>
                  <a:tcPr>
                    <a:solidFill>
                      <a:srgbClr val="98DAC1"/>
                    </a:solidFill>
                  </a:tcPr>
                </a:tc>
              </a:tr>
              <a:tr h="722038">
                <a:tc>
                  <a:txBody>
                    <a:bodyPr/>
                    <a:lstStyle/>
                    <a:p>
                      <a:r>
                        <a:rPr lang="fr-FR" sz="1400" u="none" strike="noStrike" dirty="0" smtClean="0">
                          <a:effectLst/>
                        </a:rPr>
                        <a:t>Développement d’une offre d’ETP territorialisée en ambulatoire</a:t>
                      </a:r>
                      <a:endParaRPr lang="fr-FR" sz="1400" dirty="0"/>
                    </a:p>
                  </a:txBody>
                  <a:tcPr/>
                </a:tc>
                <a:tc>
                  <a:txBody>
                    <a:bodyPr/>
                    <a:lstStyle/>
                    <a:p>
                      <a:r>
                        <a:rPr lang="fr-FR" sz="1400" kern="1200" dirty="0" smtClean="0">
                          <a:solidFill>
                            <a:schemeClr val="dk1"/>
                          </a:solidFill>
                          <a:effectLst/>
                          <a:latin typeface="+mn-lt"/>
                          <a:ea typeface="+mn-ea"/>
                          <a:cs typeface="+mn-cs"/>
                        </a:rPr>
                        <a:t>Il existe 1 programme ETP sur l’ICC (Ylang-Ylang) et 1 sur le RCV incluant l’ICC (CRF Ste Clotilde)</a:t>
                      </a:r>
                    </a:p>
                    <a:p>
                      <a:r>
                        <a:rPr lang="fr-FR" sz="1400" i="1" kern="1200" dirty="0" smtClean="0">
                          <a:solidFill>
                            <a:schemeClr val="dk1"/>
                          </a:solidFill>
                          <a:effectLst/>
                          <a:latin typeface="+mn-lt"/>
                          <a:ea typeface="+mn-ea"/>
                          <a:cs typeface="+mn-cs"/>
                        </a:rPr>
                        <a:t>Pas de déploiement par le dispositif régional</a:t>
                      </a:r>
                      <a:r>
                        <a:rPr lang="fr-FR" sz="1400" kern="1200" dirty="0" smtClean="0">
                          <a:solidFill>
                            <a:schemeClr val="dk1"/>
                          </a:solidFill>
                          <a:effectLst/>
                          <a:latin typeface="+mn-lt"/>
                          <a:ea typeface="+mn-ea"/>
                          <a:cs typeface="+mn-cs"/>
                        </a:rPr>
                        <a:t> de coordination de l’ETP (UCEP) car -1an d’activité et centré sur le diabète pour le moment.</a:t>
                      </a:r>
                    </a:p>
                  </a:txBody>
                  <a:tcPr/>
                </a:tc>
                <a:tc>
                  <a:txBody>
                    <a:bodyPr/>
                    <a:lstStyle/>
                    <a:p>
                      <a:r>
                        <a:rPr lang="fr-FR" sz="1400" dirty="0" smtClean="0"/>
                        <a:t>Poursuivre le</a:t>
                      </a:r>
                      <a:r>
                        <a:rPr lang="fr-FR" sz="1400" baseline="0" dirty="0" smtClean="0"/>
                        <a:t> développement de l’ETP.</a:t>
                      </a:r>
                      <a:endParaRPr lang="fr-FR" sz="1400" dirty="0"/>
                    </a:p>
                  </a:txBody>
                  <a:tcPr/>
                </a:tc>
              </a:tr>
            </a:tbl>
          </a:graphicData>
        </a:graphic>
      </p:graphicFrame>
      <p:sp>
        <p:nvSpPr>
          <p:cNvPr id="4" name="ZoneTexte 3"/>
          <p:cNvSpPr txBox="1"/>
          <p:nvPr/>
        </p:nvSpPr>
        <p:spPr>
          <a:xfrm>
            <a:off x="617834" y="5894685"/>
            <a:ext cx="10107831" cy="369332"/>
          </a:xfrm>
          <a:prstGeom prst="rect">
            <a:avLst/>
          </a:prstGeom>
          <a:noFill/>
        </p:spPr>
        <p:txBody>
          <a:bodyPr wrap="square" rtlCol="0">
            <a:spAutoFit/>
          </a:bodyPr>
          <a:lstStyle/>
          <a:p>
            <a:r>
              <a:rPr lang="fr-FR" dirty="0" smtClean="0"/>
              <a:t> </a:t>
            </a:r>
            <a:endParaRPr lang="fr-FR" dirty="0"/>
          </a:p>
        </p:txBody>
      </p:sp>
      <p:sp>
        <p:nvSpPr>
          <p:cNvPr id="6" name="ZoneTexte 5"/>
          <p:cNvSpPr txBox="1"/>
          <p:nvPr/>
        </p:nvSpPr>
        <p:spPr>
          <a:xfrm>
            <a:off x="617834" y="4552796"/>
            <a:ext cx="9524274" cy="2308324"/>
          </a:xfrm>
          <a:prstGeom prst="rect">
            <a:avLst/>
          </a:prstGeom>
          <a:noFill/>
        </p:spPr>
        <p:txBody>
          <a:bodyPr wrap="none" rtlCol="0">
            <a:spAutoFit/>
          </a:bodyPr>
          <a:lstStyle/>
          <a:p>
            <a:r>
              <a:rPr lang="fr-FR" b="1" dirty="0" smtClean="0"/>
              <a:t>Les autres offres d’ETP en cardiologie ?</a:t>
            </a:r>
          </a:p>
          <a:p>
            <a:pPr marL="742950" lvl="1" indent="-285750">
              <a:buFont typeface="Arial" panose="020B0604020202020204" pitchFamily="34" charset="0"/>
              <a:buChar char="•"/>
            </a:pPr>
            <a:r>
              <a:rPr lang="fr-FR" dirty="0"/>
              <a:t>CHU de La Réunion </a:t>
            </a:r>
            <a:r>
              <a:rPr lang="fr-FR" dirty="0" smtClean="0"/>
              <a:t>– SUD  </a:t>
            </a:r>
          </a:p>
          <a:p>
            <a:pPr marL="1200150" lvl="2" indent="-285750">
              <a:buFont typeface="Arial" panose="020B0604020202020204" pitchFamily="34" charset="0"/>
              <a:buChar char="•"/>
            </a:pPr>
            <a:r>
              <a:rPr lang="fr-FR" dirty="0" smtClean="0"/>
              <a:t>Alliance </a:t>
            </a:r>
            <a:r>
              <a:rPr lang="fr-FR" dirty="0"/>
              <a:t>éducative pédiatrique avec les familles ayant un enfant atteint de </a:t>
            </a:r>
            <a:r>
              <a:rPr lang="fr-FR" dirty="0" smtClean="0"/>
              <a:t>cardiopathie</a:t>
            </a:r>
          </a:p>
          <a:p>
            <a:pPr marL="1200150" lvl="2" indent="-285750">
              <a:buFont typeface="Arial" panose="020B0604020202020204" pitchFamily="34" charset="0"/>
              <a:buChar char="•"/>
            </a:pPr>
            <a:r>
              <a:rPr lang="fr-FR" dirty="0"/>
              <a:t>ETP du patient présentant une maladie </a:t>
            </a:r>
            <a:r>
              <a:rPr lang="fr-FR" dirty="0" smtClean="0"/>
              <a:t>cardiovasculaire</a:t>
            </a:r>
            <a:endParaRPr lang="fr-FR" b="1" dirty="0">
              <a:latin typeface="Calibri" panose="020F0502020204030204" pitchFamily="34" charset="0"/>
            </a:endParaRPr>
          </a:p>
          <a:p>
            <a:pPr marL="742950" lvl="1" indent="-285750">
              <a:buFont typeface="Arial" panose="020B0604020202020204" pitchFamily="34" charset="0"/>
              <a:buChar char="•"/>
            </a:pPr>
            <a:r>
              <a:rPr lang="fr-FR" dirty="0" smtClean="0"/>
              <a:t>CHOR </a:t>
            </a:r>
          </a:p>
          <a:p>
            <a:pPr marL="1200150" lvl="2" indent="-285750">
              <a:buFont typeface="Arial" panose="020B0604020202020204" pitchFamily="34" charset="0"/>
              <a:buChar char="•"/>
            </a:pPr>
            <a:r>
              <a:rPr lang="fr-FR" dirty="0"/>
              <a:t>ETP Insuffisant cardiaque</a:t>
            </a:r>
            <a:endParaRPr lang="fr-FR" dirty="0">
              <a:latin typeface="Calibri" panose="020F0502020204030204" pitchFamily="34" charset="0"/>
            </a:endParaRPr>
          </a:p>
          <a:p>
            <a:pPr marL="742950" lvl="1" indent="-285750">
              <a:buFont typeface="Arial" panose="020B0604020202020204" pitchFamily="34" charset="0"/>
              <a:buChar char="•"/>
            </a:pPr>
            <a:r>
              <a:rPr lang="fr-FR" dirty="0" smtClean="0">
                <a:latin typeface="Calibri" panose="020F0502020204030204" pitchFamily="34" charset="0"/>
              </a:rPr>
              <a:t>APERF</a:t>
            </a:r>
          </a:p>
          <a:p>
            <a:pPr marL="1200150" lvl="2" indent="-285750">
              <a:buFont typeface="Arial" panose="020B0604020202020204" pitchFamily="34" charset="0"/>
              <a:buChar char="•"/>
            </a:pPr>
            <a:r>
              <a:rPr lang="fr-FR" dirty="0"/>
              <a:t>Prenez la vie à </a:t>
            </a:r>
            <a:r>
              <a:rPr lang="fr-FR" dirty="0" smtClean="0"/>
              <a:t>cœur</a:t>
            </a:r>
            <a:endParaRPr lang="fr-FR" dirty="0">
              <a:latin typeface="Calibri" panose="020F0502020204030204" pitchFamily="34" charset="0"/>
            </a:endParaRPr>
          </a:p>
        </p:txBody>
      </p:sp>
    </p:spTree>
    <p:extLst>
      <p:ext uri="{BB962C8B-B14F-4D97-AF65-F5344CB8AC3E}">
        <p14:creationId xmlns:p14="http://schemas.microsoft.com/office/powerpoint/2010/main" val="791135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49643" y="1340768"/>
            <a:ext cx="9454259" cy="1773135"/>
          </a:xfrm>
        </p:spPr>
        <p:txBody>
          <a:bodyPr>
            <a:normAutofit/>
          </a:bodyPr>
          <a:lstStyle/>
          <a:p>
            <a:pPr marL="0" indent="0">
              <a:buNone/>
            </a:pPr>
            <a:endParaRPr lang="fr-FR" sz="2500" b="1" u="sng" dirty="0">
              <a:solidFill>
                <a:schemeClr val="tx2"/>
              </a:solidFill>
              <a:effectLst>
                <a:outerShdw blurRad="38100" dist="38100" dir="2700000" algn="tl">
                  <a:srgbClr val="000000">
                    <a:alpha val="43137"/>
                  </a:srgbClr>
                </a:outerShdw>
              </a:effectLst>
            </a:endParaRPr>
          </a:p>
          <a:p>
            <a:pPr marL="0" indent="0">
              <a:buNone/>
            </a:pPr>
            <a:endParaRPr lang="fr-FR" sz="2500" b="1" dirty="0">
              <a:solidFill>
                <a:schemeClr val="tx2"/>
              </a:solidFill>
            </a:endParaRPr>
          </a:p>
          <a:p>
            <a:pPr marL="0" indent="0">
              <a:buNone/>
            </a:pPr>
            <a:endParaRPr lang="fr-FR" sz="2500" dirty="0"/>
          </a:p>
        </p:txBody>
      </p:sp>
      <p:sp>
        <p:nvSpPr>
          <p:cNvPr id="7" name="Titre 1"/>
          <p:cNvSpPr>
            <a:spLocks noGrp="1"/>
          </p:cNvSpPr>
          <p:nvPr>
            <p:ph type="title"/>
          </p:nvPr>
        </p:nvSpPr>
        <p:spPr>
          <a:xfrm>
            <a:off x="824404" y="277123"/>
            <a:ext cx="10148396" cy="999741"/>
          </a:xfrm>
          <a:solidFill>
            <a:srgbClr val="98DAC1"/>
          </a:solidFill>
          <a:ln>
            <a:noFill/>
          </a:ln>
        </p:spPr>
        <p:style>
          <a:lnRef idx="0">
            <a:scrgbClr r="0" g="0" b="0"/>
          </a:lnRef>
          <a:fillRef idx="0">
            <a:scrgbClr r="0" g="0" b="0"/>
          </a:fillRef>
          <a:effectRef idx="0">
            <a:scrgbClr r="0" g="0" b="0"/>
          </a:effectRef>
          <a:fontRef idx="minor"/>
        </p:style>
        <p:txBody>
          <a:bodyPr lIns="81646" tIns="40823" rIns="81646" bIns="40823">
            <a:noAutofit/>
          </a:bodyPr>
          <a:lstStyle/>
          <a:p>
            <a:pPr>
              <a:lnSpc>
                <a:spcPct val="93000"/>
              </a:lnSpc>
            </a:pPr>
            <a:r>
              <a:rPr lang="fr-FR" sz="1633" spc="-1" dirty="0">
                <a:solidFill>
                  <a:srgbClr val="FFFFFF"/>
                </a:solidFill>
                <a:latin typeface="Arial"/>
                <a:ea typeface="+mn-ea"/>
                <a:cs typeface="+mn-cs"/>
              </a:rPr>
              <a:t> </a:t>
            </a:r>
            <a:r>
              <a:rPr lang="fr-FR" sz="1633" spc="-1" dirty="0" smtClean="0">
                <a:solidFill>
                  <a:srgbClr val="FFFFFF"/>
                </a:solidFill>
                <a:latin typeface="Arial"/>
                <a:ea typeface="+mn-ea"/>
                <a:cs typeface="+mn-cs"/>
              </a:rPr>
              <a:t/>
            </a:r>
            <a:br>
              <a:rPr lang="fr-FR" sz="1633" spc="-1" dirty="0" smtClean="0">
                <a:solidFill>
                  <a:srgbClr val="FFFFFF"/>
                </a:solidFill>
                <a:latin typeface="Arial"/>
                <a:ea typeface="+mn-ea"/>
                <a:cs typeface="+mn-cs"/>
              </a:rPr>
            </a:br>
            <a:r>
              <a:rPr lang="fr-FR" sz="2800" b="1" dirty="0">
                <a:solidFill>
                  <a:schemeClr val="tx2"/>
                </a:solidFill>
              </a:rPr>
              <a:t>Bilan 2020 et perspectives 2021</a:t>
            </a:r>
            <a:endParaRPr lang="fr-FR" sz="2800" b="1" spc="-1" dirty="0">
              <a:latin typeface="Arial"/>
              <a:ea typeface="+mn-ea"/>
              <a:cs typeface="+mn-cs"/>
            </a:endParaRPr>
          </a:p>
        </p:txBody>
      </p:sp>
      <p:sp>
        <p:nvSpPr>
          <p:cNvPr id="8" name="Espace réservé du numéro de diapositive 7"/>
          <p:cNvSpPr>
            <a:spLocks noGrp="1"/>
          </p:cNvSpPr>
          <p:nvPr>
            <p:ph type="sldNum" sz="quarter" idx="12"/>
          </p:nvPr>
        </p:nvSpPr>
        <p:spPr/>
        <p:txBody>
          <a:bodyPr/>
          <a:lstStyle/>
          <a:p>
            <a:fld id="{74B0AC93-5A04-4556-875A-4FC0A162E8A1}" type="slidenum">
              <a:rPr lang="fr-FR" smtClean="0"/>
              <a:t>9</a:t>
            </a:fld>
            <a:endParaRPr lang="fr-FR" dirty="0"/>
          </a:p>
        </p:txBody>
      </p:sp>
      <p:sp>
        <p:nvSpPr>
          <p:cNvPr id="5" name="Espace réservé du contenu 2"/>
          <p:cNvSpPr txBox="1">
            <a:spLocks/>
          </p:cNvSpPr>
          <p:nvPr/>
        </p:nvSpPr>
        <p:spPr>
          <a:xfrm>
            <a:off x="1524000" y="1474788"/>
            <a:ext cx="7545355" cy="48886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sz="2500" dirty="0"/>
          </a:p>
        </p:txBody>
      </p:sp>
      <p:graphicFrame>
        <p:nvGraphicFramePr>
          <p:cNvPr id="2" name="Tableau 1"/>
          <p:cNvGraphicFramePr>
            <a:graphicFrameLocks noGrp="1"/>
          </p:cNvGraphicFramePr>
          <p:nvPr>
            <p:extLst>
              <p:ext uri="{D42A27DB-BD31-4B8C-83A1-F6EECF244321}">
                <p14:modId xmlns:p14="http://schemas.microsoft.com/office/powerpoint/2010/main" val="2914838627"/>
              </p:ext>
            </p:extLst>
          </p:nvPr>
        </p:nvGraphicFramePr>
        <p:xfrm>
          <a:off x="824405" y="1563281"/>
          <a:ext cx="10148394" cy="2459255"/>
        </p:xfrm>
        <a:graphic>
          <a:graphicData uri="http://schemas.openxmlformats.org/drawingml/2006/table">
            <a:tbl>
              <a:tblPr firstRow="1" bandRow="1">
                <a:tableStyleId>{93296810-A885-4BE3-A3E7-6D5BEEA58F35}</a:tableStyleId>
              </a:tblPr>
              <a:tblGrid>
                <a:gridCol w="3382798"/>
                <a:gridCol w="3382798"/>
                <a:gridCol w="3382798"/>
              </a:tblGrid>
              <a:tr h="722038">
                <a:tc gridSpan="3">
                  <a:txBody>
                    <a:bodyPr/>
                    <a:lstStyle/>
                    <a:p>
                      <a:r>
                        <a:rPr lang="fr-FR" dirty="0" smtClean="0"/>
                        <a:t>Axe  :</a:t>
                      </a:r>
                      <a:r>
                        <a:rPr lang="fr-FR" baseline="0" dirty="0" smtClean="0"/>
                        <a:t> </a:t>
                      </a:r>
                      <a:r>
                        <a:rPr lang="fr-FR" sz="1800" b="1" u="none" strike="noStrike" dirty="0" smtClean="0">
                          <a:effectLst/>
                        </a:rPr>
                        <a:t>4. Réduire la fréquence des ré-hospitalisations </a:t>
                      </a:r>
                      <a:endParaRPr lang="fr-FR" dirty="0"/>
                    </a:p>
                  </a:txBody>
                  <a:tcPr>
                    <a:solidFill>
                      <a:srgbClr val="98DAC1"/>
                    </a:solidFill>
                  </a:tcPr>
                </a:tc>
                <a:tc hMerge="1">
                  <a:txBody>
                    <a:bodyPr/>
                    <a:lstStyle/>
                    <a:p>
                      <a:endParaRPr lang="fr-FR" dirty="0"/>
                    </a:p>
                  </a:txBody>
                  <a:tcPr/>
                </a:tc>
                <a:tc hMerge="1">
                  <a:txBody>
                    <a:bodyPr/>
                    <a:lstStyle/>
                    <a:p>
                      <a:endParaRPr lang="fr-FR" dirty="0"/>
                    </a:p>
                  </a:txBody>
                  <a:tcPr/>
                </a:tc>
              </a:tr>
              <a:tr h="548497">
                <a:tc>
                  <a:txBody>
                    <a:bodyPr/>
                    <a:lstStyle/>
                    <a:p>
                      <a:r>
                        <a:rPr lang="fr-FR" dirty="0" smtClean="0"/>
                        <a:t>Actions PRS</a:t>
                      </a:r>
                      <a:endParaRPr lang="fr-FR" dirty="0"/>
                    </a:p>
                  </a:txBody>
                  <a:tcPr>
                    <a:solidFill>
                      <a:srgbClr val="98DAC1"/>
                    </a:solidFill>
                  </a:tcPr>
                </a:tc>
                <a:tc>
                  <a:txBody>
                    <a:bodyPr/>
                    <a:lstStyle/>
                    <a:p>
                      <a:r>
                        <a:rPr lang="fr-FR" dirty="0" smtClean="0"/>
                        <a:t>Bilan 2020</a:t>
                      </a:r>
                      <a:endParaRPr lang="fr-FR" dirty="0"/>
                    </a:p>
                  </a:txBody>
                  <a:tcPr>
                    <a:solidFill>
                      <a:srgbClr val="98DAC1"/>
                    </a:solidFill>
                  </a:tcPr>
                </a:tc>
                <a:tc>
                  <a:txBody>
                    <a:bodyPr/>
                    <a:lstStyle/>
                    <a:p>
                      <a:r>
                        <a:rPr lang="fr-FR" dirty="0" smtClean="0"/>
                        <a:t>Perspectives</a:t>
                      </a:r>
                      <a:r>
                        <a:rPr lang="fr-FR" baseline="0" dirty="0" smtClean="0"/>
                        <a:t> 2021</a:t>
                      </a:r>
                      <a:endParaRPr lang="fr-FR" dirty="0"/>
                    </a:p>
                  </a:txBody>
                  <a:tcPr>
                    <a:solidFill>
                      <a:srgbClr val="98DAC1"/>
                    </a:solidFill>
                  </a:tcPr>
                </a:tc>
              </a:tr>
              <a:tr h="7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u="none" strike="noStrike" dirty="0" smtClean="0">
                          <a:effectLst/>
                        </a:rPr>
                        <a:t>Promotion de la télé-cardiologie, en particulier pour les patients porteurs de défibrillateur cardiaque implantable</a:t>
                      </a:r>
                      <a:endParaRPr lang="fr-FR" sz="1800" b="0" i="1" u="none" strike="noStrike" dirty="0" smtClean="0">
                        <a:solidFill>
                          <a:srgbClr val="000000"/>
                        </a:solidFill>
                        <a:effectLst/>
                        <a:latin typeface="Calibri" panose="020F0502020204030204" pitchFamily="34" charset="0"/>
                      </a:endParaRPr>
                    </a:p>
                  </a:txBody>
                  <a:tcPr/>
                </a:tc>
                <a:tc>
                  <a:txBody>
                    <a:bodyPr/>
                    <a:lstStyle/>
                    <a:p>
                      <a:pPr marL="285750" indent="-285750">
                        <a:buFont typeface="Arial" panose="020B0604020202020204" pitchFamily="34" charset="0"/>
                        <a:buChar char="•"/>
                      </a:pPr>
                      <a:r>
                        <a:rPr lang="fr-FR" dirty="0" smtClean="0"/>
                        <a:t>CF</a:t>
                      </a:r>
                      <a:r>
                        <a:rPr lang="fr-FR" baseline="0" dirty="0" smtClean="0"/>
                        <a:t> diapositives suivantes</a:t>
                      </a:r>
                      <a:endParaRPr lang="fr-FR" dirty="0"/>
                    </a:p>
                  </a:txBody>
                  <a:tcPr/>
                </a:tc>
                <a:tc>
                  <a:txBody>
                    <a:bodyPr/>
                    <a:lstStyle/>
                    <a:p>
                      <a:r>
                        <a:rPr lang="fr-FR" dirty="0" smtClean="0"/>
                        <a:t>Consolider</a:t>
                      </a:r>
                      <a:r>
                        <a:rPr lang="fr-FR" baseline="0" dirty="0" smtClean="0"/>
                        <a:t> l’offre de télé-cardiologie</a:t>
                      </a:r>
                      <a:endParaRPr lang="fr-FR" dirty="0"/>
                    </a:p>
                  </a:txBody>
                  <a:tcPr/>
                </a:tc>
              </a:tr>
            </a:tbl>
          </a:graphicData>
        </a:graphic>
      </p:graphicFrame>
    </p:spTree>
    <p:extLst>
      <p:ext uri="{BB962C8B-B14F-4D97-AF65-F5344CB8AC3E}">
        <p14:creationId xmlns:p14="http://schemas.microsoft.com/office/powerpoint/2010/main" val="3309565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3865</TotalTime>
  <Words>2859</Words>
  <Application>Microsoft Office PowerPoint</Application>
  <PresentationFormat>Grand écran</PresentationFormat>
  <Paragraphs>387</Paragraphs>
  <Slides>37</Slides>
  <Notes>32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Arial Unicode MS</vt:lpstr>
      <vt:lpstr>Microsoft YaHei</vt:lpstr>
      <vt:lpstr>Arial</vt:lpstr>
      <vt:lpstr>Calibri</vt:lpstr>
      <vt:lpstr>Calibri Light</vt:lpstr>
      <vt:lpstr>DejaVu Sans</vt:lpstr>
      <vt:lpstr>Times New Roman</vt:lpstr>
      <vt:lpstr>Verdana</vt:lpstr>
      <vt:lpstr>Wingdings</vt:lpstr>
      <vt:lpstr>Thème Office</vt:lpstr>
      <vt:lpstr>Présentation PowerPoint</vt:lpstr>
      <vt:lpstr>Présentation PowerPoint</vt:lpstr>
      <vt:lpstr>Présentation PowerPoint</vt:lpstr>
      <vt:lpstr>   Structuration de la feuille de route ICC </vt:lpstr>
      <vt:lpstr>   Structuration de la feuille de route ICC </vt:lpstr>
      <vt:lpstr>  Bilan 2020 et perspectives 2021</vt:lpstr>
      <vt:lpstr>  Bilan 2020 et perspectives 2021</vt:lpstr>
      <vt:lpstr>  Bilan 2020 et perspectives 2021</vt:lpstr>
      <vt:lpstr>  Bilan 2020 et perspectives 2021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Depuis : </vt:lpstr>
      <vt:lpstr>Nos souhaits </vt:lpstr>
      <vt:lpstr>  Bilan 2020 et perspectives 2021</vt:lpstr>
      <vt:lpstr>  Bilan 2020 et perspectives 2021</vt:lpstr>
      <vt:lpstr>  Bilan 2020 et perspectives 2021</vt:lpstr>
      <vt:lpstr>Présentation PowerPoint</vt:lpstr>
      <vt:lpstr>  Stratégie régionale de Prévention et de promotion de la santé </vt:lpstr>
      <vt:lpstr>  Stratégie régionale de Prévention et de promotion de la santé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LEBON BERTIL, Jacqueline</dc:creator>
  <cp:lastModifiedBy>FOUGEROUSE, Pierre-Antoine</cp:lastModifiedBy>
  <cp:revision>70</cp:revision>
  <cp:lastPrinted>2021-03-03T04:16:34Z</cp:lastPrinted>
  <dcterms:created xsi:type="dcterms:W3CDTF">2021-01-28T13:06:34Z</dcterms:created>
  <dcterms:modified xsi:type="dcterms:W3CDTF">2021-03-03T04:24:06Z</dcterms:modified>
</cp:coreProperties>
</file>