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7D1AA-C7D3-483F-89B3-C44A9BB081CD}" type="datetimeFigureOut">
              <a:rPr lang="fr-FR" smtClean="0"/>
              <a:t>17/08/2022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9E746-EE43-43B4-8184-0907E01FD1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1979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7D1AA-C7D3-483F-89B3-C44A9BB081CD}" type="datetimeFigureOut">
              <a:rPr lang="fr-FR" smtClean="0"/>
              <a:t>17/08/2022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9E746-EE43-43B4-8184-0907E01FD1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3370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7D1AA-C7D3-483F-89B3-C44A9BB081CD}" type="datetimeFigureOut">
              <a:rPr lang="fr-FR" smtClean="0"/>
              <a:t>17/08/2022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9E746-EE43-43B4-8184-0907E01FD1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0486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7D1AA-C7D3-483F-89B3-C44A9BB081CD}" type="datetimeFigureOut">
              <a:rPr lang="fr-FR" smtClean="0"/>
              <a:t>17/08/2022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9E746-EE43-43B4-8184-0907E01FD1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7058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7D1AA-C7D3-483F-89B3-C44A9BB081CD}" type="datetimeFigureOut">
              <a:rPr lang="fr-FR" smtClean="0"/>
              <a:t>17/08/2022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9E746-EE43-43B4-8184-0907E01FD1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9218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7D1AA-C7D3-483F-89B3-C44A9BB081CD}" type="datetimeFigureOut">
              <a:rPr lang="fr-FR" smtClean="0"/>
              <a:t>17/08/2022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9E746-EE43-43B4-8184-0907E01FD1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5261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7D1AA-C7D3-483F-89B3-C44A9BB081CD}" type="datetimeFigureOut">
              <a:rPr lang="fr-FR" smtClean="0"/>
              <a:t>17/08/2022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9E746-EE43-43B4-8184-0907E01FD1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8347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7D1AA-C7D3-483F-89B3-C44A9BB081CD}" type="datetimeFigureOut">
              <a:rPr lang="fr-FR" smtClean="0"/>
              <a:t>17/08/2022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9E746-EE43-43B4-8184-0907E01FD1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7944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7D1AA-C7D3-483F-89B3-C44A9BB081CD}" type="datetimeFigureOut">
              <a:rPr lang="fr-FR" smtClean="0"/>
              <a:t>17/08/2022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9E746-EE43-43B4-8184-0907E01FD1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9942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7D1AA-C7D3-483F-89B3-C44A9BB081CD}" type="datetimeFigureOut">
              <a:rPr lang="fr-FR" smtClean="0"/>
              <a:t>17/08/2022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9E746-EE43-43B4-8184-0907E01FD1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30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7D1AA-C7D3-483F-89B3-C44A9BB081CD}" type="datetimeFigureOut">
              <a:rPr lang="fr-FR" smtClean="0"/>
              <a:t>17/08/2022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9E746-EE43-43B4-8184-0907E01FD1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7994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97D1AA-C7D3-483F-89B3-C44A9BB081CD}" type="datetimeFigureOut">
              <a:rPr lang="fr-FR" smtClean="0"/>
              <a:t>17/08/2022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9E746-EE43-43B4-8184-0907E01FD1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1482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ZoneTexte 43"/>
          <p:cNvSpPr txBox="1">
            <a:spLocks noChangeArrowheads="1"/>
          </p:cNvSpPr>
          <p:nvPr/>
        </p:nvSpPr>
        <p:spPr bwMode="auto">
          <a:xfrm>
            <a:off x="1489434" y="223847"/>
            <a:ext cx="7133705" cy="435184"/>
          </a:xfrm>
          <a:prstGeom prst="rect">
            <a:avLst/>
          </a:prstGeom>
          <a:solidFill>
            <a:srgbClr val="36AC9C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2228" b="1" dirty="0" smtClean="0">
                <a:solidFill>
                  <a:prstClr val="white"/>
                </a:solidFill>
              </a:rPr>
              <a:t>CALENDRIER </a:t>
            </a:r>
            <a:r>
              <a:rPr lang="fr-FR" sz="2228" b="1" dirty="0">
                <a:solidFill>
                  <a:prstClr val="white"/>
                </a:solidFill>
              </a:rPr>
              <a:t>PREVISIONNEL  ANNEE </a:t>
            </a:r>
            <a:r>
              <a:rPr lang="fr-FR" sz="2228" b="1" dirty="0" smtClean="0">
                <a:solidFill>
                  <a:prstClr val="white"/>
                </a:solidFill>
              </a:rPr>
              <a:t>2022</a:t>
            </a:r>
            <a:endParaRPr lang="fr-FR" sz="1000" b="1" i="1" dirty="0">
              <a:solidFill>
                <a:prstClr val="white"/>
              </a:solidFill>
            </a:endParaRPr>
          </a:p>
        </p:txBody>
      </p:sp>
      <p:sp>
        <p:nvSpPr>
          <p:cNvPr id="106" name="ZoneTexte 43"/>
          <p:cNvSpPr txBox="1">
            <a:spLocks noChangeArrowheads="1"/>
          </p:cNvSpPr>
          <p:nvPr/>
        </p:nvSpPr>
        <p:spPr bwMode="auto">
          <a:xfrm>
            <a:off x="4875766" y="2053200"/>
            <a:ext cx="3353006" cy="397413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fr-FR"/>
            </a:defPPr>
            <a:lvl1pPr algn="ctr">
              <a:defRPr sz="900" b="1">
                <a:solidFill>
                  <a:prstClr val="white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fr-FR" sz="1000" dirty="0" smtClean="0"/>
              <a:t>Réflexion sur sujets  </a:t>
            </a:r>
            <a:r>
              <a:rPr lang="fr-FR" sz="1000" dirty="0"/>
              <a:t>prioritaires et </a:t>
            </a:r>
            <a:r>
              <a:rPr lang="fr-FR" sz="1000" dirty="0" smtClean="0"/>
              <a:t>enjeux </a:t>
            </a:r>
          </a:p>
        </p:txBody>
      </p:sp>
      <p:pic>
        <p:nvPicPr>
          <p:cNvPr id="98" name="Picture 1_0"/>
          <p:cNvPicPr/>
          <p:nvPr/>
        </p:nvPicPr>
        <p:blipFill>
          <a:blip r:embed="rId2"/>
          <a:stretch/>
        </p:blipFill>
        <p:spPr>
          <a:xfrm>
            <a:off x="108401" y="64648"/>
            <a:ext cx="1016409" cy="768219"/>
          </a:xfrm>
          <a:prstGeom prst="rect">
            <a:avLst/>
          </a:prstGeom>
          <a:ln>
            <a:noFill/>
          </a:ln>
        </p:spPr>
      </p:pic>
      <p:cxnSp>
        <p:nvCxnSpPr>
          <p:cNvPr id="130" name="Connecteur droit 129"/>
          <p:cNvCxnSpPr/>
          <p:nvPr/>
        </p:nvCxnSpPr>
        <p:spPr>
          <a:xfrm>
            <a:off x="315640" y="1171958"/>
            <a:ext cx="11814212" cy="59305"/>
          </a:xfrm>
          <a:prstGeom prst="line">
            <a:avLst/>
          </a:prstGeom>
          <a:ln w="38100">
            <a:solidFill>
              <a:srgbClr val="20BDC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Pentagon 86"/>
          <p:cNvSpPr/>
          <p:nvPr/>
        </p:nvSpPr>
        <p:spPr>
          <a:xfrm>
            <a:off x="499993" y="1269128"/>
            <a:ext cx="3091576" cy="357441"/>
          </a:xfrm>
          <a:prstGeom prst="homePlate">
            <a:avLst>
              <a:gd name="adj" fmla="val 14482"/>
            </a:avLst>
          </a:prstGeom>
          <a:solidFill>
            <a:schemeClr val="accent3">
              <a:lumMod val="50000"/>
            </a:schemeClr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0899" tIns="30899" rIns="30899" bIns="30899" rtlCol="0" anchor="ctr"/>
          <a:lstStyle/>
          <a:p>
            <a:pPr lvl="0" algn="ctr"/>
            <a:r>
              <a:rPr lang="fr-FR" sz="1100" b="1" dirty="0" smtClean="0">
                <a:solidFill>
                  <a:schemeClr val="bg1"/>
                </a:solidFill>
                <a:cs typeface="Arial" charset="0"/>
              </a:rPr>
              <a:t>Elaboration portait du territoire (situation démographique, sanitaire et sociale)  - 31/05</a:t>
            </a:r>
            <a:endParaRPr lang="fr-FR" sz="11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32" name="Pentagon 86"/>
          <p:cNvSpPr/>
          <p:nvPr/>
        </p:nvSpPr>
        <p:spPr>
          <a:xfrm>
            <a:off x="499993" y="1672227"/>
            <a:ext cx="3091577" cy="357441"/>
          </a:xfrm>
          <a:prstGeom prst="homePlate">
            <a:avLst>
              <a:gd name="adj" fmla="val 14482"/>
            </a:avLst>
          </a:prstGeom>
          <a:solidFill>
            <a:schemeClr val="accent3">
              <a:lumMod val="50000"/>
            </a:schemeClr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0899" tIns="30899" rIns="30899" bIns="30899" rtlCol="0" anchor="ctr"/>
          <a:lstStyle/>
          <a:p>
            <a:pPr lvl="0" algn="ctr"/>
            <a:r>
              <a:rPr lang="fr-FR" sz="1100" b="1" dirty="0" smtClean="0">
                <a:solidFill>
                  <a:schemeClr val="bg1"/>
                </a:solidFill>
                <a:cs typeface="Arial" charset="0"/>
              </a:rPr>
              <a:t>Bilan du Cadre d’Orientations Stratégiques - 31/05</a:t>
            </a:r>
            <a:endParaRPr lang="fr-FR" sz="11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33" name="Pentagon 86"/>
          <p:cNvSpPr/>
          <p:nvPr/>
        </p:nvSpPr>
        <p:spPr>
          <a:xfrm>
            <a:off x="499993" y="2082971"/>
            <a:ext cx="3091576" cy="357441"/>
          </a:xfrm>
          <a:prstGeom prst="homePlate">
            <a:avLst>
              <a:gd name="adj" fmla="val 14482"/>
            </a:avLst>
          </a:prstGeom>
          <a:solidFill>
            <a:schemeClr val="accent3">
              <a:lumMod val="50000"/>
            </a:schemeClr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0899" tIns="30899" rIns="30899" bIns="30899" rtlCol="0" anchor="ctr"/>
          <a:lstStyle/>
          <a:p>
            <a:pPr lvl="0" algn="ctr"/>
            <a:r>
              <a:rPr lang="fr-FR" sz="1100" b="1" dirty="0" smtClean="0">
                <a:solidFill>
                  <a:schemeClr val="bg1"/>
                </a:solidFill>
                <a:cs typeface="Arial" charset="0"/>
              </a:rPr>
              <a:t>Bilan des Feuilles de Route 2018-2021 – Etat de mise en œuvre des actions  - 31/05</a:t>
            </a:r>
            <a:endParaRPr lang="fr-FR" sz="11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41" name="Pentagon 86"/>
          <p:cNvSpPr/>
          <p:nvPr/>
        </p:nvSpPr>
        <p:spPr>
          <a:xfrm>
            <a:off x="499993" y="2478426"/>
            <a:ext cx="3091577" cy="558146"/>
          </a:xfrm>
          <a:prstGeom prst="homePlate">
            <a:avLst>
              <a:gd name="adj" fmla="val 14482"/>
            </a:avLst>
          </a:prstGeom>
          <a:solidFill>
            <a:schemeClr val="accent3">
              <a:lumMod val="50000"/>
            </a:schemeClr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0899" tIns="30899" rIns="30899" bIns="30899" rtlCol="0" anchor="ctr"/>
          <a:lstStyle/>
          <a:p>
            <a:pPr lvl="0" algn="ctr"/>
            <a:r>
              <a:rPr lang="fr-FR" sz="1100" b="1" dirty="0" smtClean="0">
                <a:solidFill>
                  <a:schemeClr val="bg1"/>
                </a:solidFill>
                <a:cs typeface="Arial" charset="0"/>
              </a:rPr>
              <a:t>Bilan des implantations –activité et EML – 31/05</a:t>
            </a:r>
          </a:p>
          <a:p>
            <a:pPr lvl="0" algn="ctr"/>
            <a:r>
              <a:rPr lang="fr-FR" sz="1100" b="1" dirty="0" smtClean="0">
                <a:solidFill>
                  <a:schemeClr val="bg1"/>
                </a:solidFill>
              </a:rPr>
              <a:t>Bilan des autorisations médico-sociales – 31/05</a:t>
            </a:r>
            <a:endParaRPr lang="fr-FR" sz="1100" b="1" dirty="0">
              <a:solidFill>
                <a:schemeClr val="bg1">
                  <a:lumMod val="85000"/>
                </a:schemeClr>
              </a:solidFill>
              <a:cs typeface="Arial" charset="0"/>
            </a:endParaRPr>
          </a:p>
        </p:txBody>
      </p:sp>
      <p:sp>
        <p:nvSpPr>
          <p:cNvPr id="158" name="ZoneTexte 157">
            <a:extLst>
              <a:ext uri="{FF2B5EF4-FFF2-40B4-BE49-F238E27FC236}">
                <a16:creationId xmlns:a16="http://schemas.microsoft.com/office/drawing/2014/main" id="{16C50D25-D615-4446-A98A-EEEB3FFC649A}"/>
              </a:ext>
            </a:extLst>
          </p:cNvPr>
          <p:cNvSpPr txBox="1"/>
          <p:nvPr/>
        </p:nvSpPr>
        <p:spPr>
          <a:xfrm>
            <a:off x="7784839" y="1269918"/>
            <a:ext cx="4253189" cy="248528"/>
          </a:xfrm>
          <a:prstGeom prst="homePlate">
            <a:avLst/>
          </a:prstGeom>
          <a:noFill/>
          <a:ln w="19050">
            <a:solidFill>
              <a:srgbClr val="20BDC6"/>
            </a:solidFill>
          </a:ln>
        </p:spPr>
        <p:txBody>
          <a:bodyPr wrap="square" lIns="61799" tIns="39242" rIns="61799" bIns="39242" rtlCol="0">
            <a:spAutoFit/>
          </a:bodyPr>
          <a:lstStyle/>
          <a:p>
            <a:pPr algn="ctr"/>
            <a:r>
              <a:rPr lang="fr-RE" sz="1100" dirty="0" smtClean="0">
                <a:sym typeface="Symbol"/>
              </a:rPr>
              <a:t>Nouvelle  SNS ??</a:t>
            </a:r>
            <a:endParaRPr lang="fr-RE" sz="1100" dirty="0"/>
          </a:p>
        </p:txBody>
      </p:sp>
      <p:sp>
        <p:nvSpPr>
          <p:cNvPr id="162" name="Pentagone 161"/>
          <p:cNvSpPr/>
          <p:nvPr/>
        </p:nvSpPr>
        <p:spPr>
          <a:xfrm>
            <a:off x="1661511" y="3243498"/>
            <a:ext cx="3156581" cy="1726301"/>
          </a:xfrm>
          <a:prstGeom prst="homePlat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just"/>
            <a:r>
              <a:rPr lang="fr-FR" sz="1000" b="1" dirty="0" smtClean="0">
                <a:solidFill>
                  <a:schemeClr val="tx1"/>
                </a:solidFill>
                <a:cs typeface="Arial" charset="0"/>
              </a:rPr>
              <a:t>Information : </a:t>
            </a:r>
            <a:r>
              <a:rPr lang="fr-FR" sz="1000" dirty="0" smtClean="0">
                <a:solidFill>
                  <a:schemeClr val="tx1"/>
                </a:solidFill>
                <a:cs typeface="Arial" charset="0"/>
              </a:rPr>
              <a:t>démarche, calendrier,</a:t>
            </a:r>
          </a:p>
          <a:p>
            <a:r>
              <a:rPr lang="fr-FR" sz="1000" dirty="0" smtClean="0">
                <a:solidFill>
                  <a:schemeClr val="tx1"/>
                </a:solidFill>
                <a:cs typeface="Arial" charset="0"/>
              </a:rPr>
              <a:t>documents Etat des lieux</a:t>
            </a:r>
          </a:p>
          <a:p>
            <a:r>
              <a:rPr lang="fr-FR" sz="1000" b="1" dirty="0" smtClean="0">
                <a:solidFill>
                  <a:srgbClr val="FF0000"/>
                </a:solidFill>
                <a:cs typeface="Arial" charset="0"/>
              </a:rPr>
              <a:t>APPEL A CONTRIBUTIONS</a:t>
            </a:r>
          </a:p>
          <a:p>
            <a:endParaRPr lang="fr-FR" sz="1000" dirty="0">
              <a:solidFill>
                <a:schemeClr val="tx1"/>
              </a:solidFill>
              <a:cs typeface="Arial" charset="0"/>
            </a:endParaRPr>
          </a:p>
          <a:p>
            <a:r>
              <a:rPr lang="fr-FR" sz="1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CP CRSA (10/06) + CRSA (21/06) + </a:t>
            </a:r>
            <a:r>
              <a:rPr lang="fr-FR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commissions spécialisées</a:t>
            </a:r>
          </a:p>
          <a:p>
            <a:r>
              <a:rPr lang="fr-FR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Offreurs de soins : </a:t>
            </a:r>
            <a:r>
              <a:rPr lang="fr-FR" sz="1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20/06</a:t>
            </a:r>
            <a:endParaRPr lang="fr-FR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Partenaires </a:t>
            </a:r>
            <a:r>
              <a:rPr lang="fr-FR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fr-FR" sz="1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16/06</a:t>
            </a:r>
            <a:endParaRPr lang="fr-FR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000" dirty="0" smtClean="0">
              <a:solidFill>
                <a:schemeClr val="tx1"/>
              </a:solidFill>
              <a:cs typeface="Arial" charset="0"/>
            </a:endParaRPr>
          </a:p>
          <a:p>
            <a:endParaRPr lang="fr-FR" sz="1000" b="1" dirty="0" smtClean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63" name="Rectangle à coins arrondis 162"/>
          <p:cNvSpPr/>
          <p:nvPr/>
        </p:nvSpPr>
        <p:spPr>
          <a:xfrm>
            <a:off x="540992" y="815795"/>
            <a:ext cx="720000" cy="309019"/>
          </a:xfrm>
          <a:prstGeom prst="roundRect">
            <a:avLst/>
          </a:prstGeom>
          <a:solidFill>
            <a:schemeClr val="bg1"/>
          </a:solidFill>
        </p:spPr>
        <p:txBody>
          <a:bodyPr wrap="square" lIns="61799" tIns="39242" rIns="61799" bIns="39242" rtlCol="0">
            <a:spAutoFit/>
          </a:bodyPr>
          <a:lstStyle/>
          <a:p>
            <a:pPr algn="ctr"/>
            <a:r>
              <a:rPr lang="fr-FR" sz="1300" dirty="0"/>
              <a:t>Mars </a:t>
            </a:r>
          </a:p>
        </p:txBody>
      </p:sp>
      <p:sp>
        <p:nvSpPr>
          <p:cNvPr id="164" name="Rectangle à coins arrondis 163"/>
          <p:cNvSpPr/>
          <p:nvPr/>
        </p:nvSpPr>
        <p:spPr>
          <a:xfrm>
            <a:off x="1628810" y="826327"/>
            <a:ext cx="720000" cy="309019"/>
          </a:xfrm>
          <a:prstGeom prst="roundRect">
            <a:avLst/>
          </a:prstGeom>
          <a:solidFill>
            <a:schemeClr val="bg1"/>
          </a:solidFill>
        </p:spPr>
        <p:txBody>
          <a:bodyPr wrap="square" lIns="61799" tIns="39242" rIns="61799" bIns="39242" rtlCol="0">
            <a:spAutoFit/>
          </a:bodyPr>
          <a:lstStyle/>
          <a:p>
            <a:pPr algn="ctr"/>
            <a:r>
              <a:rPr lang="fr-FR" sz="1300" dirty="0"/>
              <a:t>Avril</a:t>
            </a:r>
          </a:p>
        </p:txBody>
      </p:sp>
      <p:sp>
        <p:nvSpPr>
          <p:cNvPr id="165" name="Rectangle à coins arrondis 164"/>
          <p:cNvSpPr/>
          <p:nvPr/>
        </p:nvSpPr>
        <p:spPr>
          <a:xfrm>
            <a:off x="2628378" y="819097"/>
            <a:ext cx="720000" cy="309019"/>
          </a:xfrm>
          <a:prstGeom prst="roundRect">
            <a:avLst/>
          </a:prstGeom>
          <a:solidFill>
            <a:schemeClr val="bg1"/>
          </a:solidFill>
        </p:spPr>
        <p:txBody>
          <a:bodyPr wrap="square" lIns="61799" tIns="39242" rIns="61799" bIns="39242" rtlCol="0">
            <a:spAutoFit/>
          </a:bodyPr>
          <a:lstStyle/>
          <a:p>
            <a:pPr algn="ctr"/>
            <a:r>
              <a:rPr lang="fr-FR" sz="1300" dirty="0"/>
              <a:t>Mai </a:t>
            </a:r>
          </a:p>
        </p:txBody>
      </p:sp>
      <p:sp>
        <p:nvSpPr>
          <p:cNvPr id="166" name="Rectangle à coins arrondis 165"/>
          <p:cNvSpPr/>
          <p:nvPr/>
        </p:nvSpPr>
        <p:spPr>
          <a:xfrm>
            <a:off x="3532662" y="848913"/>
            <a:ext cx="720000" cy="309019"/>
          </a:xfrm>
          <a:prstGeom prst="roundRect">
            <a:avLst/>
          </a:prstGeom>
          <a:solidFill>
            <a:schemeClr val="bg1"/>
          </a:solidFill>
        </p:spPr>
        <p:txBody>
          <a:bodyPr wrap="square" lIns="61799" tIns="39242" rIns="61799" bIns="39242" rtlCol="0">
            <a:spAutoFit/>
          </a:bodyPr>
          <a:lstStyle/>
          <a:p>
            <a:pPr algn="ctr"/>
            <a:r>
              <a:rPr lang="fr-FR" sz="1300" dirty="0"/>
              <a:t>Juin </a:t>
            </a:r>
          </a:p>
        </p:txBody>
      </p:sp>
      <p:sp>
        <p:nvSpPr>
          <p:cNvPr id="167" name="Rectangle à coins arrondis 166"/>
          <p:cNvSpPr/>
          <p:nvPr/>
        </p:nvSpPr>
        <p:spPr>
          <a:xfrm>
            <a:off x="4701148" y="856997"/>
            <a:ext cx="720000" cy="309019"/>
          </a:xfrm>
          <a:prstGeom prst="roundRect">
            <a:avLst/>
          </a:prstGeom>
          <a:solidFill>
            <a:schemeClr val="bg1"/>
          </a:solidFill>
        </p:spPr>
        <p:txBody>
          <a:bodyPr wrap="square" lIns="61799" tIns="39242" rIns="61799" bIns="39242" rtlCol="0">
            <a:spAutoFit/>
          </a:bodyPr>
          <a:lstStyle/>
          <a:p>
            <a:pPr algn="ctr"/>
            <a:r>
              <a:rPr lang="fr-FR" sz="1300" dirty="0"/>
              <a:t>Juillet</a:t>
            </a:r>
          </a:p>
        </p:txBody>
      </p:sp>
      <p:sp>
        <p:nvSpPr>
          <p:cNvPr id="169" name="Rectangle à coins arrondis 168"/>
          <p:cNvSpPr/>
          <p:nvPr/>
        </p:nvSpPr>
        <p:spPr>
          <a:xfrm>
            <a:off x="5937486" y="834577"/>
            <a:ext cx="720000" cy="309019"/>
          </a:xfrm>
          <a:prstGeom prst="roundRect">
            <a:avLst/>
          </a:prstGeom>
          <a:solidFill>
            <a:schemeClr val="bg1"/>
          </a:solidFill>
        </p:spPr>
        <p:txBody>
          <a:bodyPr wrap="square" lIns="61799" tIns="39242" rIns="61799" bIns="39242" rtlCol="0">
            <a:spAutoFit/>
          </a:bodyPr>
          <a:lstStyle/>
          <a:p>
            <a:pPr algn="ctr"/>
            <a:r>
              <a:rPr lang="fr-FR" sz="1300" dirty="0"/>
              <a:t>Aout</a:t>
            </a:r>
          </a:p>
        </p:txBody>
      </p:sp>
      <p:sp>
        <p:nvSpPr>
          <p:cNvPr id="170" name="Rectangle à coins arrondis 169"/>
          <p:cNvSpPr/>
          <p:nvPr/>
        </p:nvSpPr>
        <p:spPr>
          <a:xfrm>
            <a:off x="6981000" y="822733"/>
            <a:ext cx="720000" cy="309019"/>
          </a:xfrm>
          <a:prstGeom prst="roundRect">
            <a:avLst/>
          </a:prstGeom>
          <a:solidFill>
            <a:schemeClr val="bg1"/>
          </a:solidFill>
        </p:spPr>
        <p:txBody>
          <a:bodyPr wrap="square" lIns="61799" tIns="39242" rIns="61799" bIns="39242" rtlCol="0">
            <a:spAutoFit/>
          </a:bodyPr>
          <a:lstStyle/>
          <a:p>
            <a:pPr algn="ctr"/>
            <a:r>
              <a:rPr lang="fr-FR" sz="1300" dirty="0"/>
              <a:t>Sept</a:t>
            </a:r>
          </a:p>
        </p:txBody>
      </p:sp>
      <p:sp>
        <p:nvSpPr>
          <p:cNvPr id="171" name="Rectangle à coins arrondis 170"/>
          <p:cNvSpPr/>
          <p:nvPr/>
        </p:nvSpPr>
        <p:spPr>
          <a:xfrm>
            <a:off x="8212054" y="832867"/>
            <a:ext cx="720000" cy="309019"/>
          </a:xfrm>
          <a:prstGeom prst="roundRect">
            <a:avLst/>
          </a:prstGeom>
          <a:solidFill>
            <a:schemeClr val="bg1"/>
          </a:solidFill>
        </p:spPr>
        <p:txBody>
          <a:bodyPr wrap="square" lIns="61799" tIns="39242" rIns="61799" bIns="39242" rtlCol="0">
            <a:spAutoFit/>
          </a:bodyPr>
          <a:lstStyle/>
          <a:p>
            <a:pPr algn="ctr"/>
            <a:r>
              <a:rPr lang="fr-FR" sz="1300" dirty="0"/>
              <a:t>Oct</a:t>
            </a:r>
          </a:p>
        </p:txBody>
      </p:sp>
      <p:sp>
        <p:nvSpPr>
          <p:cNvPr id="172" name="Rectangle à coins arrondis 171"/>
          <p:cNvSpPr/>
          <p:nvPr/>
        </p:nvSpPr>
        <p:spPr>
          <a:xfrm>
            <a:off x="9570108" y="845879"/>
            <a:ext cx="720000" cy="309019"/>
          </a:xfrm>
          <a:prstGeom prst="roundRect">
            <a:avLst/>
          </a:prstGeom>
          <a:solidFill>
            <a:schemeClr val="bg1"/>
          </a:solidFill>
        </p:spPr>
        <p:txBody>
          <a:bodyPr wrap="square" lIns="61799" tIns="39242" rIns="61799" bIns="39242" rtlCol="0">
            <a:spAutoFit/>
          </a:bodyPr>
          <a:lstStyle/>
          <a:p>
            <a:pPr algn="ctr"/>
            <a:r>
              <a:rPr lang="fr-FR" sz="1300" dirty="0"/>
              <a:t>Nov</a:t>
            </a:r>
          </a:p>
        </p:txBody>
      </p:sp>
      <p:sp>
        <p:nvSpPr>
          <p:cNvPr id="173" name="Rectangle à coins arrondis 172"/>
          <p:cNvSpPr/>
          <p:nvPr/>
        </p:nvSpPr>
        <p:spPr>
          <a:xfrm>
            <a:off x="10899283" y="825485"/>
            <a:ext cx="720000" cy="309019"/>
          </a:xfrm>
          <a:prstGeom prst="roundRect">
            <a:avLst/>
          </a:prstGeom>
          <a:solidFill>
            <a:schemeClr val="bg1"/>
          </a:solidFill>
        </p:spPr>
        <p:txBody>
          <a:bodyPr wrap="square" lIns="61799" tIns="39242" rIns="61799" bIns="39242" rtlCol="0">
            <a:spAutoFit/>
          </a:bodyPr>
          <a:lstStyle/>
          <a:p>
            <a:pPr algn="ctr"/>
            <a:r>
              <a:rPr lang="fr-FR" sz="1300" dirty="0" smtClean="0"/>
              <a:t>Déc</a:t>
            </a:r>
            <a:endParaRPr lang="fr-FR" sz="1300" dirty="0"/>
          </a:p>
        </p:txBody>
      </p:sp>
      <p:sp>
        <p:nvSpPr>
          <p:cNvPr id="201" name="Pentagon 86"/>
          <p:cNvSpPr/>
          <p:nvPr/>
        </p:nvSpPr>
        <p:spPr>
          <a:xfrm>
            <a:off x="7784839" y="5192196"/>
            <a:ext cx="4345013" cy="357441"/>
          </a:xfrm>
          <a:prstGeom prst="homePlate">
            <a:avLst>
              <a:gd name="adj" fmla="val 14482"/>
            </a:avLst>
          </a:prstGeom>
          <a:solidFill>
            <a:schemeClr val="accent3">
              <a:lumMod val="50000"/>
            </a:schemeClr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0899" tIns="30899" rIns="30899" bIns="30899" rtlCol="0" anchor="ctr"/>
          <a:lstStyle/>
          <a:p>
            <a:pPr algn="ctr"/>
            <a:r>
              <a:rPr lang="fr-FR" sz="1100" dirty="0" smtClean="0">
                <a:solidFill>
                  <a:schemeClr val="bg1"/>
                </a:solidFill>
              </a:rPr>
              <a:t> </a:t>
            </a:r>
            <a:r>
              <a:rPr lang="fr-FR" sz="1000" dirty="0" smtClean="0">
                <a:solidFill>
                  <a:schemeClr val="bg1"/>
                </a:solidFill>
              </a:rPr>
              <a:t>Projection taux de recours-Territorialisation de l’offre-Perspectives  - Impact réforme autorisations (DESI/DRGOS)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202" name="Pentagon 86"/>
          <p:cNvSpPr/>
          <p:nvPr/>
        </p:nvSpPr>
        <p:spPr>
          <a:xfrm>
            <a:off x="7784840" y="5629663"/>
            <a:ext cx="4345012" cy="357441"/>
          </a:xfrm>
          <a:prstGeom prst="homePlate">
            <a:avLst>
              <a:gd name="adj" fmla="val 14482"/>
            </a:avLst>
          </a:prstGeom>
          <a:solidFill>
            <a:schemeClr val="accent3">
              <a:lumMod val="50000"/>
            </a:schemeClr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0899" tIns="30899" rIns="30899" bIns="30899" rtlCol="0" anchor="ctr"/>
          <a:lstStyle/>
          <a:p>
            <a:pPr algn="ctr"/>
            <a:r>
              <a:rPr lang="fr-FR" sz="1100" dirty="0" smtClean="0">
                <a:solidFill>
                  <a:schemeClr val="bg1"/>
                </a:solidFill>
              </a:rPr>
              <a:t> </a:t>
            </a:r>
            <a:r>
              <a:rPr lang="fr-FR" sz="1000" dirty="0" smtClean="0">
                <a:solidFill>
                  <a:schemeClr val="bg1"/>
                </a:solidFill>
              </a:rPr>
              <a:t>Etat des lieux PDSES (DRGOS)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203" name="Pentagon 86"/>
          <p:cNvSpPr/>
          <p:nvPr/>
        </p:nvSpPr>
        <p:spPr>
          <a:xfrm>
            <a:off x="7784840" y="6050673"/>
            <a:ext cx="4345012" cy="357441"/>
          </a:xfrm>
          <a:prstGeom prst="homePlate">
            <a:avLst>
              <a:gd name="adj" fmla="val 14482"/>
            </a:avLst>
          </a:prstGeom>
          <a:solidFill>
            <a:schemeClr val="accent3">
              <a:lumMod val="50000"/>
            </a:schemeClr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0899" tIns="30899" rIns="30899" bIns="30899" rtlCol="0" anchor="ctr"/>
          <a:lstStyle/>
          <a:p>
            <a:pPr algn="ctr"/>
            <a:r>
              <a:rPr lang="fr-FR" sz="1000" dirty="0" smtClean="0">
                <a:solidFill>
                  <a:schemeClr val="bg1"/>
                </a:solidFill>
              </a:rPr>
              <a:t>Bilan PRAPS – définition méthodologie révision (DATPS)</a:t>
            </a:r>
            <a:endParaRPr lang="fr-FR" sz="1000" dirty="0">
              <a:solidFill>
                <a:schemeClr val="bg1"/>
              </a:solidFill>
            </a:endParaRPr>
          </a:p>
        </p:txBody>
      </p:sp>
      <p:graphicFrame>
        <p:nvGraphicFramePr>
          <p:cNvPr id="66" name="Tableau 65"/>
          <p:cNvGraphicFramePr>
            <a:graphicFrameLocks noGrp="1"/>
          </p:cNvGraphicFramePr>
          <p:nvPr>
            <p:extLst/>
          </p:nvPr>
        </p:nvGraphicFramePr>
        <p:xfrm>
          <a:off x="8975341" y="91003"/>
          <a:ext cx="2650511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57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9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04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5415">
                <a:tc>
                  <a:txBody>
                    <a:bodyPr/>
                    <a:lstStyle/>
                    <a:p>
                      <a:endParaRPr lang="fr-FR" sz="900" dirty="0"/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0" dirty="0" smtClean="0">
                          <a:solidFill>
                            <a:sysClr val="windowText" lastClr="000000"/>
                          </a:solidFill>
                        </a:rPr>
                        <a:t>Travaux </a:t>
                      </a:r>
                      <a:r>
                        <a:rPr lang="fr-FR" sz="800" b="0" baseline="0" dirty="0" smtClean="0">
                          <a:solidFill>
                            <a:sysClr val="windowText" lastClr="000000"/>
                          </a:solidFill>
                        </a:rPr>
                        <a:t> interne</a:t>
                      </a:r>
                      <a:endParaRPr lang="fr-FR" sz="8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0" dirty="0" smtClean="0">
                          <a:solidFill>
                            <a:sysClr val="windowText" lastClr="000000"/>
                          </a:solidFill>
                        </a:rPr>
                        <a:t>Travaux </a:t>
                      </a:r>
                    </a:p>
                    <a:p>
                      <a:r>
                        <a:rPr lang="fr-FR" sz="800" b="0" dirty="0" smtClean="0">
                          <a:solidFill>
                            <a:sysClr val="windowText" lastClr="000000"/>
                          </a:solidFill>
                        </a:rPr>
                        <a:t>externe</a:t>
                      </a:r>
                      <a:endParaRPr lang="fr-FR" sz="8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279326"/>
                  </a:ext>
                </a:extLst>
              </a:tr>
              <a:tr h="198078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Construction-</a:t>
                      </a:r>
                      <a:r>
                        <a:rPr lang="fr-FR" sz="800" b="0" kern="1200" baseline="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 Production</a:t>
                      </a:r>
                      <a:endParaRPr lang="fr-FR" sz="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0" dirty="0" smtClean="0">
                          <a:solidFill>
                            <a:sysClr val="windowText" lastClr="000000"/>
                          </a:solidFill>
                        </a:rPr>
                        <a:t>Concertation</a:t>
                      </a:r>
                    </a:p>
                    <a:p>
                      <a:r>
                        <a:rPr lang="fr-FR" sz="800" b="0" dirty="0" smtClean="0">
                          <a:solidFill>
                            <a:sysClr val="windowText" lastClr="000000"/>
                          </a:solidFill>
                        </a:rPr>
                        <a:t>Information</a:t>
                      </a:r>
                      <a:endParaRPr lang="fr-FR" sz="8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4" name="Rectangle 83"/>
          <p:cNvSpPr/>
          <p:nvPr/>
        </p:nvSpPr>
        <p:spPr>
          <a:xfrm>
            <a:off x="11415860" y="43209"/>
            <a:ext cx="713992" cy="396000"/>
          </a:xfrm>
          <a:prstGeom prst="rect">
            <a:avLst/>
          </a:prstGeom>
          <a:solidFill>
            <a:srgbClr val="20BDC6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0899" tIns="30899" rIns="30899" bIns="30899" rtlCol="0" anchor="ctr"/>
          <a:lstStyle/>
          <a:p>
            <a:pPr algn="ctr"/>
            <a:r>
              <a:rPr lang="fr-FR" sz="1100" b="1" dirty="0" smtClean="0">
                <a:solidFill>
                  <a:schemeClr val="bg1"/>
                </a:solidFill>
                <a:cs typeface="Arial" charset="0"/>
              </a:rPr>
              <a:t>livrables</a:t>
            </a:r>
            <a:endParaRPr lang="fr-FR" sz="11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3690468" y="1288130"/>
            <a:ext cx="1010679" cy="1742670"/>
          </a:xfrm>
          <a:prstGeom prst="rect">
            <a:avLst/>
          </a:prstGeom>
          <a:solidFill>
            <a:srgbClr val="20BDC6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0899" tIns="30899" rIns="30899" bIns="30899" rtlCol="0" anchor="ctr"/>
          <a:lstStyle/>
          <a:p>
            <a:pPr algn="ctr"/>
            <a:r>
              <a:rPr lang="fr-FR" sz="1100" b="1" u="sng" dirty="0" smtClean="0">
                <a:solidFill>
                  <a:schemeClr val="bg1"/>
                </a:solidFill>
                <a:cs typeface="Arial" charset="0"/>
              </a:rPr>
              <a:t>Etat des lieux : </a:t>
            </a:r>
          </a:p>
          <a:p>
            <a:r>
              <a:rPr lang="fr-FR" sz="1100" dirty="0" smtClean="0">
                <a:solidFill>
                  <a:schemeClr val="bg1"/>
                </a:solidFill>
                <a:cs typeface="Arial" charset="0"/>
              </a:rPr>
              <a:t>Bilan 2018-2021</a:t>
            </a:r>
          </a:p>
          <a:p>
            <a:r>
              <a:rPr lang="fr-FR" sz="1100" dirty="0" smtClean="0">
                <a:solidFill>
                  <a:schemeClr val="bg1"/>
                </a:solidFill>
                <a:cs typeface="Arial" charset="0"/>
              </a:rPr>
              <a:t>Portrait régional</a:t>
            </a:r>
          </a:p>
          <a:p>
            <a:r>
              <a:rPr lang="fr-FR" sz="1100" dirty="0" smtClean="0">
                <a:solidFill>
                  <a:schemeClr val="bg1"/>
                </a:solidFill>
                <a:cs typeface="Arial" charset="0"/>
              </a:rPr>
              <a:t>Tableaux de bord ORS</a:t>
            </a:r>
          </a:p>
          <a:p>
            <a:endParaRPr lang="fr-FR" sz="1100" dirty="0">
              <a:solidFill>
                <a:schemeClr val="bg1"/>
              </a:solidFill>
              <a:cs typeface="Arial" charset="0"/>
            </a:endParaRPr>
          </a:p>
          <a:p>
            <a:r>
              <a:rPr lang="fr-FR" sz="1000" b="1" i="1" dirty="0" smtClean="0">
                <a:solidFill>
                  <a:schemeClr val="bg1"/>
                </a:solidFill>
                <a:cs typeface="Arial" charset="0"/>
                <a:sym typeface="Wingdings" panose="05000000000000000000" pitchFamily="2" charset="2"/>
              </a:rPr>
              <a:t> Mise à disposition publique début juin</a:t>
            </a:r>
            <a:endParaRPr lang="fr-FR" sz="110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59" name="Rectangle à coins arrondis 58"/>
          <p:cNvSpPr/>
          <p:nvPr/>
        </p:nvSpPr>
        <p:spPr>
          <a:xfrm rot="16200000">
            <a:off x="-412659" y="5720526"/>
            <a:ext cx="1481983" cy="42532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rgbClr val="302F62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fr-FR" sz="1400" b="1" kern="0" dirty="0" smtClean="0"/>
              <a:t>SRS - PRAPS 2023-2028</a:t>
            </a:r>
            <a:endParaRPr lang="fr-FR" sz="1400" b="1" kern="0" dirty="0"/>
          </a:p>
        </p:txBody>
      </p:sp>
      <p:sp>
        <p:nvSpPr>
          <p:cNvPr id="79" name="ZoneTexte 43"/>
          <p:cNvSpPr txBox="1">
            <a:spLocks noChangeArrowheads="1"/>
          </p:cNvSpPr>
          <p:nvPr/>
        </p:nvSpPr>
        <p:spPr bwMode="auto">
          <a:xfrm>
            <a:off x="11415860" y="3855563"/>
            <a:ext cx="713992" cy="1112263"/>
          </a:xfrm>
          <a:prstGeom prst="rect">
            <a:avLst/>
          </a:prstGeom>
          <a:solidFill>
            <a:srgbClr val="525252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fr-FR"/>
            </a:defPPr>
            <a:lvl1pPr algn="ctr">
              <a:defRPr sz="900" b="1">
                <a:solidFill>
                  <a:prstClr val="white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fr-FR" dirty="0" smtClean="0"/>
              <a:t>Rédaction Diagnostic + COS</a:t>
            </a:r>
            <a:endParaRPr lang="fr-FR" dirty="0"/>
          </a:p>
        </p:txBody>
      </p:sp>
      <p:sp>
        <p:nvSpPr>
          <p:cNvPr id="82" name="Pentagone 81"/>
          <p:cNvSpPr/>
          <p:nvPr/>
        </p:nvSpPr>
        <p:spPr>
          <a:xfrm>
            <a:off x="4875766" y="3753969"/>
            <a:ext cx="3344647" cy="345536"/>
          </a:xfrm>
          <a:prstGeom prst="homePlat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fr-FR" sz="1000" b="1" dirty="0" smtClean="0">
                <a:solidFill>
                  <a:schemeClr val="tx1"/>
                </a:solidFill>
                <a:cs typeface="Arial" charset="0"/>
              </a:rPr>
              <a:t>Espace dédié-site Internet : </a:t>
            </a:r>
          </a:p>
          <a:p>
            <a:pPr algn="ctr"/>
            <a:r>
              <a:rPr lang="fr-FR" sz="1000" b="1" dirty="0" smtClean="0">
                <a:solidFill>
                  <a:schemeClr val="tx1"/>
                </a:solidFill>
                <a:cs typeface="Arial" charset="0"/>
              </a:rPr>
              <a:t>accès documents + recueil des contributions citoyennes</a:t>
            </a:r>
            <a:endParaRPr lang="fr-FR" sz="1000" dirty="0" smtClean="0">
              <a:solidFill>
                <a:schemeClr val="tx1"/>
              </a:solidFill>
              <a:cs typeface="Arial" charset="0"/>
            </a:endParaRPr>
          </a:p>
          <a:p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45" name="Pentagone 44"/>
          <p:cNvSpPr/>
          <p:nvPr/>
        </p:nvSpPr>
        <p:spPr>
          <a:xfrm>
            <a:off x="4875766" y="4195418"/>
            <a:ext cx="3344647" cy="455159"/>
          </a:xfrm>
          <a:prstGeom prst="homePlat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fr-FR" sz="1100" b="1" dirty="0" smtClean="0">
                <a:solidFill>
                  <a:schemeClr val="tx1"/>
                </a:solidFill>
                <a:cs typeface="Arial" charset="0"/>
              </a:rPr>
              <a:t>Contributions de la CRSA :</a:t>
            </a:r>
          </a:p>
          <a:p>
            <a:pPr algn="ctr"/>
            <a:r>
              <a:rPr lang="fr-FR" sz="1100" b="1" dirty="0" smtClean="0">
                <a:solidFill>
                  <a:schemeClr val="tx1"/>
                </a:solidFill>
                <a:cs typeface="Arial" charset="0"/>
              </a:rPr>
              <a:t>par commissions spécialisées + synthèse en CP</a:t>
            </a:r>
          </a:p>
          <a:p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46" name="Pentagone 45"/>
          <p:cNvSpPr/>
          <p:nvPr/>
        </p:nvSpPr>
        <p:spPr>
          <a:xfrm>
            <a:off x="4884080" y="4676125"/>
            <a:ext cx="3344647" cy="340087"/>
          </a:xfrm>
          <a:prstGeom prst="homePlat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fr-FR" sz="1000" b="1" dirty="0" smtClean="0">
                <a:solidFill>
                  <a:schemeClr val="tx1"/>
                </a:solidFill>
                <a:cs typeface="Arial" charset="0"/>
              </a:rPr>
              <a:t>Contributions des offreurs de santé (Fédé + URPS + Asso Prév + réseaux/DAC)</a:t>
            </a:r>
          </a:p>
        </p:txBody>
      </p:sp>
      <p:sp>
        <p:nvSpPr>
          <p:cNvPr id="48" name="Pentagone 47"/>
          <p:cNvSpPr/>
          <p:nvPr/>
        </p:nvSpPr>
        <p:spPr>
          <a:xfrm>
            <a:off x="4875767" y="3246034"/>
            <a:ext cx="3325644" cy="382285"/>
          </a:xfrm>
          <a:prstGeom prst="homePlat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fr-FR" sz="1000" b="1" dirty="0" smtClean="0">
                <a:solidFill>
                  <a:schemeClr val="tx1"/>
                </a:solidFill>
                <a:cs typeface="Arial" charset="0"/>
              </a:rPr>
              <a:t>Recueil des contributions (enjeux/orientations stratégiques/objectifs généraux) : 01/07 au 30/09</a:t>
            </a:r>
            <a:endParaRPr lang="fr-FR" sz="1000" dirty="0" smtClean="0">
              <a:solidFill>
                <a:schemeClr val="tx1"/>
              </a:solidFill>
              <a:cs typeface="Arial" charset="0"/>
            </a:endParaRPr>
          </a:p>
          <a:p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50" name="ZoneTexte 43"/>
          <p:cNvSpPr txBox="1">
            <a:spLocks noChangeArrowheads="1"/>
          </p:cNvSpPr>
          <p:nvPr/>
        </p:nvSpPr>
        <p:spPr bwMode="auto">
          <a:xfrm>
            <a:off x="9107442" y="3243498"/>
            <a:ext cx="814250" cy="17144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fr-FR"/>
            </a:defPPr>
            <a:lvl1pPr algn="ctr">
              <a:defRPr sz="900" b="1">
                <a:solidFill>
                  <a:prstClr val="white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fr-FR" sz="800" dirty="0">
                <a:solidFill>
                  <a:schemeClr val="tx1"/>
                </a:solidFill>
                <a:cs typeface="Arial" charset="0"/>
              </a:rPr>
              <a:t>Propositions </a:t>
            </a:r>
            <a:r>
              <a:rPr lang="fr-FR" sz="800" dirty="0" smtClean="0">
                <a:solidFill>
                  <a:schemeClr val="tx1"/>
                </a:solidFill>
                <a:cs typeface="Arial" charset="0"/>
              </a:rPr>
              <a:t>Diag + OS </a:t>
            </a:r>
            <a:r>
              <a:rPr lang="fr-FR" sz="800" dirty="0">
                <a:solidFill>
                  <a:schemeClr val="tx1"/>
                </a:solidFill>
                <a:cs typeface="Arial" charset="0"/>
              </a:rPr>
              <a:t>+ </a:t>
            </a:r>
            <a:r>
              <a:rPr lang="fr-FR" sz="800" dirty="0" smtClean="0">
                <a:solidFill>
                  <a:schemeClr val="tx1"/>
                </a:solidFill>
                <a:cs typeface="Arial" charset="0"/>
              </a:rPr>
              <a:t>OG confrontation</a:t>
            </a:r>
          </a:p>
          <a:p>
            <a:r>
              <a:rPr lang="fr-FR" sz="800" dirty="0" smtClean="0">
                <a:solidFill>
                  <a:schemeClr val="tx1"/>
                </a:solidFill>
                <a:cs typeface="Arial" charset="0"/>
              </a:rPr>
              <a:t>(24-28 oct)</a:t>
            </a:r>
            <a:endParaRPr lang="fr-FR" sz="800" dirty="0">
              <a:solidFill>
                <a:schemeClr val="tx1"/>
              </a:solidFill>
              <a:cs typeface="Arial" charset="0"/>
            </a:endParaRPr>
          </a:p>
          <a:p>
            <a:endParaRPr lang="fr-FR" sz="800" dirty="0">
              <a:solidFill>
                <a:schemeClr val="tx1"/>
              </a:solidFill>
              <a:cs typeface="Arial" charset="0"/>
            </a:endParaRPr>
          </a:p>
          <a:p>
            <a:pPr algn="l"/>
            <a:r>
              <a:rPr lang="fr-FR" sz="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Offreurs </a:t>
            </a:r>
            <a:r>
              <a:rPr lang="fr-FR" sz="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fr-FR" sz="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soins</a:t>
            </a:r>
          </a:p>
          <a:p>
            <a:pPr algn="l"/>
            <a:endParaRPr lang="fr-FR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fr-FR" sz="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Partenaires</a:t>
            </a:r>
          </a:p>
          <a:p>
            <a:pPr algn="l"/>
            <a:endParaRPr lang="fr-FR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fr-FR" sz="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Comité des élus</a:t>
            </a:r>
          </a:p>
        </p:txBody>
      </p:sp>
      <p:sp>
        <p:nvSpPr>
          <p:cNvPr id="51" name="ZoneTexte 43"/>
          <p:cNvSpPr txBox="1">
            <a:spLocks noChangeArrowheads="1"/>
          </p:cNvSpPr>
          <p:nvPr/>
        </p:nvSpPr>
        <p:spPr bwMode="auto">
          <a:xfrm>
            <a:off x="10026208" y="3260992"/>
            <a:ext cx="1323664" cy="838513"/>
          </a:xfrm>
          <a:prstGeom prst="rect">
            <a:avLst/>
          </a:prstGeom>
          <a:solidFill>
            <a:schemeClr val="accent2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fr-FR"/>
            </a:defPPr>
            <a:lvl1pPr algn="ctr">
              <a:defRPr sz="900" b="1">
                <a:solidFill>
                  <a:prstClr val="white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fr-FR" dirty="0" smtClean="0">
                <a:solidFill>
                  <a:schemeClr val="tx1"/>
                </a:solidFill>
                <a:cs typeface="Arial" charset="0"/>
              </a:rPr>
              <a:t>Débat public : </a:t>
            </a:r>
          </a:p>
          <a:p>
            <a:r>
              <a:rPr lang="fr-FR" dirty="0">
                <a:solidFill>
                  <a:schemeClr val="tx1"/>
                </a:solidFill>
                <a:cs typeface="Arial" charset="0"/>
              </a:rPr>
              <a:t>1</a:t>
            </a:r>
            <a:r>
              <a:rPr lang="fr-FR" dirty="0" smtClean="0">
                <a:solidFill>
                  <a:schemeClr val="tx1"/>
                </a:solidFill>
                <a:cs typeface="Arial" charset="0"/>
              </a:rPr>
              <a:t>5/11 au 09/12</a:t>
            </a:r>
            <a:endParaRPr lang="fr-FR" dirty="0">
              <a:solidFill>
                <a:schemeClr val="tx1"/>
              </a:solidFill>
              <a:cs typeface="Arial" charset="0"/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 débats thématiques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(1 par microrégion)</a:t>
            </a:r>
            <a:endParaRPr lang="fr-FR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2" name="ZoneTexte 43"/>
          <p:cNvSpPr txBox="1">
            <a:spLocks noChangeArrowheads="1"/>
          </p:cNvSpPr>
          <p:nvPr/>
        </p:nvSpPr>
        <p:spPr bwMode="auto">
          <a:xfrm>
            <a:off x="10026208" y="4195417"/>
            <a:ext cx="1323664" cy="77240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fr-FR"/>
            </a:defPPr>
            <a:lvl1pPr algn="ctr">
              <a:defRPr sz="900" b="1">
                <a:solidFill>
                  <a:prstClr val="white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fr-FR" sz="800" dirty="0" smtClean="0">
                <a:solidFill>
                  <a:schemeClr val="tx1"/>
                </a:solidFill>
                <a:cs typeface="Arial" charset="0"/>
              </a:rPr>
              <a:t>Echange CESER</a:t>
            </a:r>
            <a:endParaRPr lang="fr-FR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4" name="Rectangle à coins arrondis 53"/>
          <p:cNvSpPr/>
          <p:nvPr/>
        </p:nvSpPr>
        <p:spPr>
          <a:xfrm rot="16200000">
            <a:off x="-1592433" y="2973695"/>
            <a:ext cx="3704208" cy="2880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12700" cap="flat" cmpd="sng" algn="ctr">
            <a:solidFill>
              <a:srgbClr val="302F62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fr-FR" sz="1400" b="1" kern="0" dirty="0" smtClean="0"/>
              <a:t>COS 2023-2033 : DIAG + OS + OG</a:t>
            </a:r>
            <a:endParaRPr lang="fr-FR" sz="1400" b="1" kern="0" dirty="0"/>
          </a:p>
        </p:txBody>
      </p:sp>
      <p:sp>
        <p:nvSpPr>
          <p:cNvPr id="58" name="ZoneTexte 43"/>
          <p:cNvSpPr txBox="1">
            <a:spLocks noChangeArrowheads="1"/>
          </p:cNvSpPr>
          <p:nvPr/>
        </p:nvSpPr>
        <p:spPr bwMode="auto">
          <a:xfrm>
            <a:off x="10026208" y="6471683"/>
            <a:ext cx="2103643" cy="1706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fr-FR"/>
            </a:defPPr>
            <a:lvl1pPr algn="ctr">
              <a:defRPr sz="900" b="1">
                <a:solidFill>
                  <a:prstClr val="white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fr-FR" sz="800" dirty="0" smtClean="0">
                <a:solidFill>
                  <a:schemeClr val="tx1"/>
                </a:solidFill>
                <a:cs typeface="Arial" charset="0"/>
              </a:rPr>
              <a:t>Composition GT thématiques (SRS)</a:t>
            </a:r>
            <a:endParaRPr lang="fr-FR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Pentagone 59"/>
          <p:cNvSpPr/>
          <p:nvPr/>
        </p:nvSpPr>
        <p:spPr>
          <a:xfrm>
            <a:off x="4867407" y="2852127"/>
            <a:ext cx="7262444" cy="281722"/>
          </a:xfrm>
          <a:prstGeom prst="homePlat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r>
              <a:rPr lang="fr-FR" sz="1100" b="1" dirty="0" smtClean="0">
                <a:solidFill>
                  <a:schemeClr val="tx1"/>
                </a:solidFill>
              </a:rPr>
              <a:t>Cadre d’Orientations Stratégiques (COS)</a:t>
            </a:r>
            <a:endParaRPr lang="fr-FR" sz="1100" b="1" dirty="0">
              <a:solidFill>
                <a:schemeClr val="tx1"/>
              </a:solidFill>
            </a:endParaRPr>
          </a:p>
        </p:txBody>
      </p:sp>
      <p:sp>
        <p:nvSpPr>
          <p:cNvPr id="61" name="ZoneTexte 43"/>
          <p:cNvSpPr txBox="1">
            <a:spLocks noChangeArrowheads="1"/>
          </p:cNvSpPr>
          <p:nvPr/>
        </p:nvSpPr>
        <p:spPr bwMode="auto">
          <a:xfrm>
            <a:off x="11421320" y="3272550"/>
            <a:ext cx="708532" cy="51944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fr-FR"/>
            </a:defPPr>
            <a:lvl1pPr algn="ctr">
              <a:defRPr sz="900" b="1">
                <a:solidFill>
                  <a:prstClr val="white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fr-FR" sz="800" dirty="0" smtClean="0">
                <a:solidFill>
                  <a:schemeClr val="tx1"/>
                </a:solidFill>
                <a:cs typeface="Arial" charset="0"/>
              </a:rPr>
              <a:t>Retours en CRSA</a:t>
            </a:r>
          </a:p>
          <a:p>
            <a:r>
              <a:rPr lang="fr-FR" sz="800" dirty="0" smtClean="0">
                <a:solidFill>
                  <a:schemeClr val="tx1"/>
                </a:solidFill>
                <a:cs typeface="Arial" charset="0"/>
              </a:rPr>
              <a:t>(16/12)</a:t>
            </a:r>
            <a:endParaRPr lang="fr-FR" sz="800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41" name="ZoneTexte 43"/>
          <p:cNvSpPr txBox="1">
            <a:spLocks noChangeArrowheads="1"/>
          </p:cNvSpPr>
          <p:nvPr/>
        </p:nvSpPr>
        <p:spPr bwMode="auto">
          <a:xfrm>
            <a:off x="8080578" y="4125053"/>
            <a:ext cx="708532" cy="62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fr-FR"/>
            </a:defPPr>
            <a:lvl1pPr algn="ctr">
              <a:defRPr sz="900" b="1">
                <a:solidFill>
                  <a:prstClr val="white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fr-FR" sz="800" dirty="0" smtClean="0">
                <a:solidFill>
                  <a:schemeClr val="tx1"/>
                </a:solidFill>
                <a:cs typeface="Arial" charset="0"/>
              </a:rPr>
              <a:t>CP  synthèse  7/10)</a:t>
            </a:r>
          </a:p>
        </p:txBody>
      </p:sp>
      <p:sp>
        <p:nvSpPr>
          <p:cNvPr id="42" name="Pentagone 41"/>
          <p:cNvSpPr/>
          <p:nvPr/>
        </p:nvSpPr>
        <p:spPr>
          <a:xfrm>
            <a:off x="5620589" y="5112365"/>
            <a:ext cx="1836000" cy="612000"/>
          </a:xfrm>
          <a:prstGeom prst="homePlat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r>
              <a:rPr lang="fr-FR" sz="1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Comité des élus :  17/08</a:t>
            </a:r>
          </a:p>
          <a:p>
            <a:r>
              <a:rPr lang="fr-FR" sz="1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Conf. Presse </a:t>
            </a:r>
            <a:r>
              <a:rPr lang="fr-FR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DGARS : </a:t>
            </a:r>
            <a:r>
              <a:rPr lang="fr-FR" sz="1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24/08</a:t>
            </a:r>
            <a:endParaRPr lang="fr-FR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 </a:t>
            </a:r>
            <a:r>
              <a:rPr lang="fr-FR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 </a:t>
            </a:r>
            <a:r>
              <a:rPr lang="fr-FR" sz="1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(+CESER : à prévoir)</a:t>
            </a:r>
            <a:endParaRPr lang="fr-FR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000" dirty="0" smtClean="0">
              <a:solidFill>
                <a:schemeClr val="tx1"/>
              </a:solidFill>
              <a:cs typeface="Arial" charset="0"/>
            </a:endParaRPr>
          </a:p>
          <a:p>
            <a:endParaRPr lang="fr-FR" sz="1000" b="1" dirty="0" smtClean="0">
              <a:solidFill>
                <a:schemeClr val="tx1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67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" grpId="0" animBg="1"/>
      <p:bldP spid="132" grpId="0" animBg="1"/>
      <p:bldP spid="133" grpId="0" animBg="1"/>
      <p:bldP spid="141" grpId="0" animBg="1"/>
      <p:bldP spid="201" grpId="0" animBg="1"/>
      <p:bldP spid="202" grpId="0" animBg="1"/>
      <p:bldP spid="20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Picture 1_0"/>
          <p:cNvPicPr/>
          <p:nvPr/>
        </p:nvPicPr>
        <p:blipFill>
          <a:blip r:embed="rId2"/>
          <a:stretch/>
        </p:blipFill>
        <p:spPr>
          <a:xfrm>
            <a:off x="66503" y="49683"/>
            <a:ext cx="1098268" cy="791579"/>
          </a:xfrm>
          <a:prstGeom prst="rect">
            <a:avLst/>
          </a:prstGeom>
          <a:ln>
            <a:noFill/>
          </a:ln>
        </p:spPr>
      </p:pic>
      <p:cxnSp>
        <p:nvCxnSpPr>
          <p:cNvPr id="130" name="Connecteur droit 129"/>
          <p:cNvCxnSpPr/>
          <p:nvPr/>
        </p:nvCxnSpPr>
        <p:spPr>
          <a:xfrm>
            <a:off x="291346" y="1354279"/>
            <a:ext cx="11340000" cy="36000"/>
          </a:xfrm>
          <a:prstGeom prst="line">
            <a:avLst/>
          </a:prstGeom>
          <a:ln w="38100">
            <a:solidFill>
              <a:srgbClr val="20BDC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Pentagone 159"/>
          <p:cNvSpPr/>
          <p:nvPr/>
        </p:nvSpPr>
        <p:spPr>
          <a:xfrm>
            <a:off x="7680089" y="1812093"/>
            <a:ext cx="2635027" cy="4617457"/>
          </a:xfrm>
          <a:prstGeom prst="homePlat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endParaRPr lang="fr-FR" sz="1200" b="1" dirty="0" smtClean="0">
              <a:solidFill>
                <a:schemeClr val="tx1"/>
              </a:solidFill>
              <a:cs typeface="Arial" charset="0"/>
            </a:endParaRPr>
          </a:p>
          <a:p>
            <a:endParaRPr lang="fr-FR" sz="1200" b="1" dirty="0">
              <a:solidFill>
                <a:schemeClr val="tx1"/>
              </a:solidFill>
              <a:cs typeface="Arial" charset="0"/>
            </a:endParaRPr>
          </a:p>
          <a:p>
            <a:endParaRPr lang="fr-FR" sz="1200" b="1" dirty="0" smtClean="0">
              <a:solidFill>
                <a:schemeClr val="tx1"/>
              </a:solidFill>
              <a:cs typeface="Arial" charset="0"/>
            </a:endParaRPr>
          </a:p>
          <a:p>
            <a:endParaRPr lang="fr-FR" sz="1200" b="1" dirty="0">
              <a:solidFill>
                <a:schemeClr val="tx1"/>
              </a:solidFill>
              <a:cs typeface="Arial" charset="0"/>
            </a:endParaRPr>
          </a:p>
          <a:p>
            <a:endParaRPr lang="fr-FR" sz="1200" b="1" dirty="0" smtClean="0">
              <a:solidFill>
                <a:schemeClr val="tx1"/>
              </a:solidFill>
              <a:cs typeface="Arial" charset="0"/>
            </a:endParaRPr>
          </a:p>
          <a:p>
            <a:endParaRPr lang="fr-FR" sz="1200" b="1" dirty="0">
              <a:solidFill>
                <a:schemeClr val="tx1"/>
              </a:solidFill>
              <a:cs typeface="Arial" charset="0"/>
            </a:endParaRPr>
          </a:p>
          <a:p>
            <a:endParaRPr lang="fr-FR" sz="1200" b="1" dirty="0" smtClean="0">
              <a:solidFill>
                <a:schemeClr val="tx1"/>
              </a:solidFill>
              <a:cs typeface="Arial" charset="0"/>
            </a:endParaRPr>
          </a:p>
          <a:p>
            <a:endParaRPr lang="fr-FR" sz="1200" b="1" dirty="0">
              <a:solidFill>
                <a:schemeClr val="tx1"/>
              </a:solidFill>
              <a:cs typeface="Arial" charset="0"/>
            </a:endParaRPr>
          </a:p>
          <a:p>
            <a:endParaRPr lang="fr-FR" sz="1200" b="1" dirty="0" smtClean="0">
              <a:solidFill>
                <a:schemeClr val="tx1"/>
              </a:solidFill>
              <a:cs typeface="Arial" charset="0"/>
            </a:endParaRPr>
          </a:p>
          <a:p>
            <a:r>
              <a:rPr lang="fr-FR" sz="1200" b="1" dirty="0" smtClean="0">
                <a:solidFill>
                  <a:schemeClr val="tx1"/>
                </a:solidFill>
                <a:cs typeface="Arial" charset="0"/>
              </a:rPr>
              <a:t>Consultation/Avis</a:t>
            </a:r>
          </a:p>
          <a:p>
            <a:r>
              <a:rPr lang="fr-FR" sz="1200" dirty="0" smtClean="0">
                <a:solidFill>
                  <a:schemeClr val="tx1"/>
                </a:solidFill>
                <a:cs typeface="Arial" charset="0"/>
              </a:rPr>
              <a:t>Consultation Publique </a:t>
            </a:r>
          </a:p>
          <a:p>
            <a:r>
              <a:rPr lang="fr-FR" sz="1200" dirty="0" smtClean="0">
                <a:solidFill>
                  <a:schemeClr val="tx1"/>
                </a:solidFill>
                <a:cs typeface="Arial" charset="0"/>
              </a:rPr>
              <a:t>3 Mois  15/07-15/10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63" name="Rectangle à coins arrondis 162"/>
          <p:cNvSpPr/>
          <p:nvPr/>
        </p:nvSpPr>
        <p:spPr>
          <a:xfrm>
            <a:off x="363790" y="927070"/>
            <a:ext cx="882161" cy="309019"/>
          </a:xfrm>
          <a:prstGeom prst="roundRect">
            <a:avLst/>
          </a:prstGeom>
          <a:solidFill>
            <a:schemeClr val="bg1"/>
          </a:solidFill>
        </p:spPr>
        <p:txBody>
          <a:bodyPr wrap="square" lIns="61799" tIns="39242" rIns="61799" bIns="39242" rtlCol="0">
            <a:spAutoFit/>
          </a:bodyPr>
          <a:lstStyle/>
          <a:p>
            <a:pPr algn="ctr"/>
            <a:r>
              <a:rPr lang="fr-FR" sz="1300" dirty="0" smtClean="0"/>
              <a:t>Janv2023</a:t>
            </a:r>
            <a:endParaRPr lang="fr-FR" sz="1300" dirty="0"/>
          </a:p>
        </p:txBody>
      </p:sp>
      <p:sp>
        <p:nvSpPr>
          <p:cNvPr id="164" name="Rectangle à coins arrondis 163"/>
          <p:cNvSpPr/>
          <p:nvPr/>
        </p:nvSpPr>
        <p:spPr>
          <a:xfrm>
            <a:off x="1362649" y="927069"/>
            <a:ext cx="836204" cy="309019"/>
          </a:xfrm>
          <a:prstGeom prst="roundRect">
            <a:avLst/>
          </a:prstGeom>
          <a:solidFill>
            <a:schemeClr val="bg1"/>
          </a:solidFill>
        </p:spPr>
        <p:txBody>
          <a:bodyPr wrap="square" lIns="61799" tIns="39242" rIns="61799" bIns="39242" rtlCol="0">
            <a:spAutoFit/>
          </a:bodyPr>
          <a:lstStyle/>
          <a:p>
            <a:pPr algn="ctr"/>
            <a:r>
              <a:rPr lang="fr-FR" sz="1300" dirty="0" smtClean="0"/>
              <a:t>Fev 2023</a:t>
            </a:r>
            <a:endParaRPr lang="fr-FR" sz="1300" dirty="0"/>
          </a:p>
        </p:txBody>
      </p:sp>
      <p:sp>
        <p:nvSpPr>
          <p:cNvPr id="165" name="Rectangle à coins arrondis 164"/>
          <p:cNvSpPr/>
          <p:nvPr/>
        </p:nvSpPr>
        <p:spPr>
          <a:xfrm>
            <a:off x="2449980" y="913770"/>
            <a:ext cx="964930" cy="326044"/>
          </a:xfrm>
          <a:prstGeom prst="roundRect">
            <a:avLst/>
          </a:prstGeom>
          <a:solidFill>
            <a:schemeClr val="bg1"/>
          </a:solidFill>
        </p:spPr>
        <p:txBody>
          <a:bodyPr wrap="square" lIns="61799" tIns="39242" rIns="61799" bIns="39242" rtlCol="0">
            <a:spAutoFit/>
          </a:bodyPr>
          <a:lstStyle/>
          <a:p>
            <a:pPr algn="ctr"/>
            <a:r>
              <a:rPr lang="fr-FR" sz="1400" dirty="0" smtClean="0"/>
              <a:t>Mars 2023</a:t>
            </a:r>
            <a:endParaRPr lang="fr-FR" sz="1400" dirty="0"/>
          </a:p>
        </p:txBody>
      </p:sp>
      <p:sp>
        <p:nvSpPr>
          <p:cNvPr id="166" name="Rectangle à coins arrondis 165"/>
          <p:cNvSpPr/>
          <p:nvPr/>
        </p:nvSpPr>
        <p:spPr>
          <a:xfrm>
            <a:off x="3535673" y="932156"/>
            <a:ext cx="893277" cy="309019"/>
          </a:xfrm>
          <a:prstGeom prst="roundRect">
            <a:avLst/>
          </a:prstGeom>
          <a:solidFill>
            <a:schemeClr val="bg1"/>
          </a:solidFill>
        </p:spPr>
        <p:txBody>
          <a:bodyPr wrap="square" lIns="61799" tIns="39242" rIns="61799" bIns="39242" rtlCol="0">
            <a:spAutoFit/>
          </a:bodyPr>
          <a:lstStyle/>
          <a:p>
            <a:pPr algn="ctr"/>
            <a:r>
              <a:rPr lang="fr-FR" sz="1300" dirty="0" smtClean="0"/>
              <a:t>Avril 2023</a:t>
            </a:r>
            <a:endParaRPr lang="fr-FR" sz="1300" dirty="0"/>
          </a:p>
        </p:txBody>
      </p:sp>
      <p:sp>
        <p:nvSpPr>
          <p:cNvPr id="167" name="Rectangle à coins arrondis 166"/>
          <p:cNvSpPr/>
          <p:nvPr/>
        </p:nvSpPr>
        <p:spPr>
          <a:xfrm>
            <a:off x="4606140" y="928598"/>
            <a:ext cx="949424" cy="309019"/>
          </a:xfrm>
          <a:prstGeom prst="roundRect">
            <a:avLst/>
          </a:prstGeom>
          <a:solidFill>
            <a:schemeClr val="bg1"/>
          </a:solidFill>
        </p:spPr>
        <p:txBody>
          <a:bodyPr wrap="square" lIns="61799" tIns="39242" rIns="61799" bIns="39242" rtlCol="0">
            <a:spAutoFit/>
          </a:bodyPr>
          <a:lstStyle/>
          <a:p>
            <a:pPr algn="ctr"/>
            <a:r>
              <a:rPr lang="fr-FR" sz="1300" dirty="0" smtClean="0"/>
              <a:t>Mai 2023</a:t>
            </a:r>
            <a:endParaRPr lang="fr-FR" sz="1300" dirty="0"/>
          </a:p>
        </p:txBody>
      </p:sp>
      <p:sp>
        <p:nvSpPr>
          <p:cNvPr id="169" name="Rectangle à coins arrondis 168"/>
          <p:cNvSpPr/>
          <p:nvPr/>
        </p:nvSpPr>
        <p:spPr>
          <a:xfrm>
            <a:off x="5765452" y="931621"/>
            <a:ext cx="898274" cy="309019"/>
          </a:xfrm>
          <a:prstGeom prst="roundRect">
            <a:avLst/>
          </a:prstGeom>
          <a:solidFill>
            <a:schemeClr val="bg1"/>
          </a:solidFill>
        </p:spPr>
        <p:txBody>
          <a:bodyPr wrap="square" lIns="61799" tIns="39242" rIns="61799" bIns="39242" rtlCol="0">
            <a:spAutoFit/>
          </a:bodyPr>
          <a:lstStyle/>
          <a:p>
            <a:pPr algn="ctr"/>
            <a:r>
              <a:rPr lang="fr-FR" sz="1300" dirty="0" smtClean="0"/>
              <a:t>Juin 2023</a:t>
            </a:r>
            <a:endParaRPr lang="fr-FR" sz="1300" dirty="0"/>
          </a:p>
        </p:txBody>
      </p:sp>
      <p:sp>
        <p:nvSpPr>
          <p:cNvPr id="170" name="Rectangle à coins arrondis 169"/>
          <p:cNvSpPr/>
          <p:nvPr/>
        </p:nvSpPr>
        <p:spPr>
          <a:xfrm>
            <a:off x="7019934" y="924740"/>
            <a:ext cx="838846" cy="309019"/>
          </a:xfrm>
          <a:prstGeom prst="roundRect">
            <a:avLst/>
          </a:prstGeom>
          <a:solidFill>
            <a:schemeClr val="bg1"/>
          </a:solidFill>
        </p:spPr>
        <p:txBody>
          <a:bodyPr wrap="square" lIns="61799" tIns="39242" rIns="61799" bIns="39242" rtlCol="0">
            <a:spAutoFit/>
          </a:bodyPr>
          <a:lstStyle/>
          <a:p>
            <a:pPr algn="ctr"/>
            <a:r>
              <a:rPr lang="fr-FR" sz="1300" dirty="0" smtClean="0"/>
              <a:t>Juil. 2023</a:t>
            </a:r>
            <a:endParaRPr lang="fr-FR" sz="1300" dirty="0"/>
          </a:p>
        </p:txBody>
      </p:sp>
      <p:sp>
        <p:nvSpPr>
          <p:cNvPr id="171" name="Rectangle à coins arrondis 170"/>
          <p:cNvSpPr/>
          <p:nvPr/>
        </p:nvSpPr>
        <p:spPr>
          <a:xfrm>
            <a:off x="8989065" y="971495"/>
            <a:ext cx="936285" cy="309019"/>
          </a:xfrm>
          <a:prstGeom prst="roundRect">
            <a:avLst/>
          </a:prstGeom>
          <a:solidFill>
            <a:schemeClr val="bg1"/>
          </a:solidFill>
        </p:spPr>
        <p:txBody>
          <a:bodyPr wrap="square" lIns="61799" tIns="39242" rIns="61799" bIns="39242" rtlCol="0">
            <a:spAutoFit/>
          </a:bodyPr>
          <a:lstStyle/>
          <a:p>
            <a:pPr algn="ctr"/>
            <a:r>
              <a:rPr lang="fr-FR" sz="1300" dirty="0" smtClean="0"/>
              <a:t>Sept 2023</a:t>
            </a:r>
            <a:endParaRPr lang="fr-FR" sz="1300" dirty="0"/>
          </a:p>
        </p:txBody>
      </p:sp>
      <p:sp>
        <p:nvSpPr>
          <p:cNvPr id="172" name="Rectangle à coins arrondis 171"/>
          <p:cNvSpPr/>
          <p:nvPr/>
        </p:nvSpPr>
        <p:spPr>
          <a:xfrm>
            <a:off x="10088009" y="970329"/>
            <a:ext cx="828146" cy="309019"/>
          </a:xfrm>
          <a:prstGeom prst="roundRect">
            <a:avLst/>
          </a:prstGeom>
          <a:solidFill>
            <a:schemeClr val="bg1"/>
          </a:solidFill>
        </p:spPr>
        <p:txBody>
          <a:bodyPr wrap="square" lIns="61799" tIns="39242" rIns="61799" bIns="39242" rtlCol="0">
            <a:spAutoFit/>
          </a:bodyPr>
          <a:lstStyle/>
          <a:p>
            <a:pPr algn="ctr"/>
            <a:r>
              <a:rPr lang="fr-FR" sz="1300" dirty="0" smtClean="0"/>
              <a:t>Oct 2023</a:t>
            </a:r>
            <a:endParaRPr lang="fr-FR" sz="1300" dirty="0"/>
          </a:p>
        </p:txBody>
      </p:sp>
      <p:sp>
        <p:nvSpPr>
          <p:cNvPr id="181" name="Rectangle 180"/>
          <p:cNvSpPr/>
          <p:nvPr/>
        </p:nvSpPr>
        <p:spPr>
          <a:xfrm>
            <a:off x="8926958" y="4105792"/>
            <a:ext cx="1588287" cy="8381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r>
              <a:rPr lang="fr-FR" sz="105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fr-FR" sz="9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CRSA </a:t>
            </a:r>
            <a:endParaRPr lang="fr-FR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9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Elus</a:t>
            </a:r>
          </a:p>
          <a:p>
            <a:r>
              <a:rPr lang="fr-FR" sz="9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Préfet</a:t>
            </a:r>
          </a:p>
          <a:p>
            <a:r>
              <a:rPr lang="fr-FR" sz="9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Conseil Surveillance ARS</a:t>
            </a:r>
          </a:p>
          <a:p>
            <a:r>
              <a:rPr lang="fr-FR" sz="900" b="1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(+ Avis CESER)</a:t>
            </a:r>
          </a:p>
          <a:p>
            <a:endParaRPr lang="fr-FR" sz="105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Pentagone 60"/>
          <p:cNvSpPr/>
          <p:nvPr/>
        </p:nvSpPr>
        <p:spPr>
          <a:xfrm>
            <a:off x="1362650" y="3709702"/>
            <a:ext cx="5435889" cy="423120"/>
          </a:xfrm>
          <a:prstGeom prst="homePlat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r>
              <a:rPr lang="fr-FR" sz="1050" b="1" dirty="0" smtClean="0">
                <a:solidFill>
                  <a:schemeClr val="tx1"/>
                </a:solidFill>
              </a:rPr>
              <a:t>Schéma Régional de Santé </a:t>
            </a:r>
            <a:r>
              <a:rPr lang="fr-FR" sz="105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(Objectifs opérationnels, OQOS, PDSES)</a:t>
            </a:r>
            <a:endParaRPr lang="fr-FR" sz="105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05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Programme </a:t>
            </a:r>
            <a:r>
              <a:rPr lang="fr-FR" sz="10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Régional d’accès à la Prévention et aux Soins des personnes les plus </a:t>
            </a:r>
            <a:r>
              <a:rPr lang="fr-FR" sz="105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démunies</a:t>
            </a:r>
            <a:endParaRPr lang="fr-FR" sz="1050" b="1" dirty="0">
              <a:solidFill>
                <a:schemeClr val="tx1"/>
              </a:solidFill>
            </a:endParaRPr>
          </a:p>
        </p:txBody>
      </p:sp>
      <p:sp>
        <p:nvSpPr>
          <p:cNvPr id="62" name="Rectangle à coins arrondis 61"/>
          <p:cNvSpPr/>
          <p:nvPr/>
        </p:nvSpPr>
        <p:spPr>
          <a:xfrm>
            <a:off x="11368170" y="987011"/>
            <a:ext cx="818319" cy="309019"/>
          </a:xfrm>
          <a:prstGeom prst="roundRect">
            <a:avLst/>
          </a:prstGeom>
          <a:solidFill>
            <a:schemeClr val="bg1"/>
          </a:solidFill>
        </p:spPr>
        <p:txBody>
          <a:bodyPr wrap="square" lIns="61799" tIns="39242" rIns="61799" bIns="39242" rtlCol="0">
            <a:spAutoFit/>
          </a:bodyPr>
          <a:lstStyle/>
          <a:p>
            <a:pPr algn="ctr"/>
            <a:r>
              <a:rPr lang="fr-FR" sz="1300" dirty="0" smtClean="0"/>
              <a:t>Nov 2023</a:t>
            </a:r>
            <a:endParaRPr lang="fr-FR" sz="1300" dirty="0"/>
          </a:p>
        </p:txBody>
      </p:sp>
      <p:sp>
        <p:nvSpPr>
          <p:cNvPr id="71" name="Organigramme : Fusion 70"/>
          <p:cNvSpPr/>
          <p:nvPr/>
        </p:nvSpPr>
        <p:spPr>
          <a:xfrm>
            <a:off x="11322943" y="741123"/>
            <a:ext cx="200480" cy="143200"/>
          </a:xfrm>
          <a:prstGeom prst="flowChartMerge">
            <a:avLst/>
          </a:prstGeom>
          <a:solidFill>
            <a:srgbClr val="FF33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96" dirty="0">
              <a:solidFill>
                <a:srgbClr val="1F497D"/>
              </a:solidFill>
            </a:endParaRPr>
          </a:p>
        </p:txBody>
      </p:sp>
      <p:sp>
        <p:nvSpPr>
          <p:cNvPr id="75" name="Pentagone 74"/>
          <p:cNvSpPr/>
          <p:nvPr/>
        </p:nvSpPr>
        <p:spPr>
          <a:xfrm>
            <a:off x="1371487" y="4228571"/>
            <a:ext cx="3132952" cy="1061611"/>
          </a:xfrm>
          <a:prstGeom prst="homePlat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fr-FR" sz="1050" b="1" dirty="0" smtClean="0"/>
              <a:t>Groupes thématiques SRS/PRAPS (1 par OS)</a:t>
            </a:r>
            <a:endParaRPr lang="fr-FR" sz="1050" dirty="0"/>
          </a:p>
        </p:txBody>
      </p:sp>
      <p:sp>
        <p:nvSpPr>
          <p:cNvPr id="84" name="Pentagone 83"/>
          <p:cNvSpPr/>
          <p:nvPr/>
        </p:nvSpPr>
        <p:spPr>
          <a:xfrm>
            <a:off x="5113267" y="2259970"/>
            <a:ext cx="1513768" cy="581842"/>
          </a:xfrm>
          <a:prstGeom prst="homePlat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r>
              <a:rPr lang="fr-FR" sz="1200" b="1" dirty="0" smtClean="0">
                <a:solidFill>
                  <a:schemeClr val="tx1"/>
                </a:solidFill>
                <a:cs typeface="Arial" charset="0"/>
              </a:rPr>
              <a:t>Concertation/Avis</a:t>
            </a:r>
          </a:p>
          <a:p>
            <a:r>
              <a:rPr lang="fr-FR" sz="1200" b="1" dirty="0" smtClean="0">
                <a:solidFill>
                  <a:schemeClr val="tx1"/>
                </a:solidFill>
                <a:cs typeface="Arial" charset="0"/>
              </a:rPr>
              <a:t> sur le COS</a:t>
            </a:r>
          </a:p>
          <a:p>
            <a:r>
              <a:rPr lang="fr-FR" sz="1200" b="1" dirty="0" smtClean="0">
                <a:solidFill>
                  <a:schemeClr val="tx1"/>
                </a:solidFill>
                <a:cs typeface="Arial" charset="0"/>
              </a:rPr>
              <a:t>CRSA (mai)</a:t>
            </a:r>
          </a:p>
          <a:p>
            <a:endParaRPr lang="fr-FR" sz="1100" b="1" dirty="0" smtClean="0">
              <a:solidFill>
                <a:srgbClr val="FF0000"/>
              </a:solidFill>
              <a:cs typeface="Arial" charset="0"/>
            </a:endParaRPr>
          </a:p>
          <a:p>
            <a:endParaRPr lang="fr-FR" sz="1100" dirty="0">
              <a:solidFill>
                <a:schemeClr val="tx1"/>
              </a:solidFill>
            </a:endParaRPr>
          </a:p>
        </p:txBody>
      </p:sp>
      <p:graphicFrame>
        <p:nvGraphicFramePr>
          <p:cNvPr id="51" name="Tableau 50"/>
          <p:cNvGraphicFramePr>
            <a:graphicFrameLocks noGrp="1"/>
          </p:cNvGraphicFramePr>
          <p:nvPr>
            <p:extLst/>
          </p:nvPr>
        </p:nvGraphicFramePr>
        <p:xfrm>
          <a:off x="8600095" y="105385"/>
          <a:ext cx="2650511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57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9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04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5415">
                <a:tc>
                  <a:txBody>
                    <a:bodyPr/>
                    <a:lstStyle/>
                    <a:p>
                      <a:endParaRPr lang="fr-FR" sz="900" dirty="0"/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0" dirty="0" smtClean="0">
                          <a:solidFill>
                            <a:sysClr val="windowText" lastClr="000000"/>
                          </a:solidFill>
                        </a:rPr>
                        <a:t>Travaux </a:t>
                      </a:r>
                      <a:r>
                        <a:rPr lang="fr-FR" sz="800" b="0" baseline="0" dirty="0" smtClean="0">
                          <a:solidFill>
                            <a:sysClr val="windowText" lastClr="000000"/>
                          </a:solidFill>
                        </a:rPr>
                        <a:t> interne</a:t>
                      </a:r>
                      <a:endParaRPr lang="fr-FR" sz="8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0" dirty="0" smtClean="0">
                          <a:solidFill>
                            <a:sysClr val="windowText" lastClr="000000"/>
                          </a:solidFill>
                        </a:rPr>
                        <a:t>Travaux </a:t>
                      </a:r>
                    </a:p>
                    <a:p>
                      <a:r>
                        <a:rPr lang="fr-FR" sz="800" b="0" dirty="0" smtClean="0">
                          <a:solidFill>
                            <a:sysClr val="windowText" lastClr="000000"/>
                          </a:solidFill>
                        </a:rPr>
                        <a:t>externe</a:t>
                      </a:r>
                      <a:endParaRPr lang="fr-FR" sz="8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279326"/>
                  </a:ext>
                </a:extLst>
              </a:tr>
              <a:tr h="198078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Construction-</a:t>
                      </a:r>
                      <a:r>
                        <a:rPr lang="fr-FR" sz="800" b="0" kern="1200" baseline="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 Production</a:t>
                      </a:r>
                      <a:endParaRPr lang="fr-FR" sz="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0" dirty="0" smtClean="0">
                          <a:solidFill>
                            <a:sysClr val="windowText" lastClr="000000"/>
                          </a:solidFill>
                        </a:rPr>
                        <a:t>Concertation</a:t>
                      </a:r>
                    </a:p>
                    <a:p>
                      <a:r>
                        <a:rPr lang="fr-FR" sz="800" b="0" dirty="0" smtClean="0">
                          <a:solidFill>
                            <a:sysClr val="windowText" lastClr="000000"/>
                          </a:solidFill>
                        </a:rPr>
                        <a:t>Information</a:t>
                      </a:r>
                      <a:endParaRPr lang="fr-FR" sz="8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2" name="Rectangle 51"/>
          <p:cNvSpPr/>
          <p:nvPr/>
        </p:nvSpPr>
        <p:spPr>
          <a:xfrm>
            <a:off x="11560492" y="32869"/>
            <a:ext cx="504000" cy="396000"/>
          </a:xfrm>
          <a:prstGeom prst="rect">
            <a:avLst/>
          </a:prstGeom>
          <a:solidFill>
            <a:srgbClr val="20BDC6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0899" tIns="30899" rIns="30899" bIns="30899" rtlCol="0" anchor="ctr"/>
          <a:lstStyle/>
          <a:p>
            <a:pPr algn="ctr"/>
            <a:r>
              <a:rPr lang="fr-FR" sz="1100" b="1" dirty="0" smtClean="0">
                <a:solidFill>
                  <a:schemeClr val="bg1"/>
                </a:solidFill>
                <a:cs typeface="Arial" charset="0"/>
              </a:rPr>
              <a:t>livrable</a:t>
            </a:r>
            <a:endParaRPr lang="fr-FR" sz="11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11368170" y="1510799"/>
            <a:ext cx="628558" cy="4918751"/>
          </a:xfrm>
          <a:prstGeom prst="rect">
            <a:avLst/>
          </a:prstGeom>
          <a:solidFill>
            <a:srgbClr val="20BDC6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0899" tIns="30899" rIns="30899" bIns="30899" rtlCol="0" anchor="t" anchorCtr="1"/>
          <a:lstStyle/>
          <a:p>
            <a:pPr algn="ctr"/>
            <a:endParaRPr lang="fr-FR" sz="1050" b="1" dirty="0" smtClean="0">
              <a:solidFill>
                <a:schemeClr val="bg1">
                  <a:lumMod val="85000"/>
                </a:schemeClr>
              </a:solidFill>
              <a:cs typeface="Arial" charset="0"/>
            </a:endParaRPr>
          </a:p>
          <a:p>
            <a:pPr algn="ctr"/>
            <a:endParaRPr lang="fr-FR" sz="1050" b="1" dirty="0">
              <a:solidFill>
                <a:schemeClr val="bg1">
                  <a:lumMod val="85000"/>
                </a:schemeClr>
              </a:solidFill>
              <a:cs typeface="Arial" charset="0"/>
            </a:endParaRPr>
          </a:p>
          <a:p>
            <a:pPr algn="ctr"/>
            <a:endParaRPr lang="fr-FR" sz="1050" b="1" dirty="0" smtClean="0">
              <a:solidFill>
                <a:schemeClr val="bg1">
                  <a:lumMod val="85000"/>
                </a:schemeClr>
              </a:solidFill>
              <a:cs typeface="Arial" charset="0"/>
            </a:endParaRPr>
          </a:p>
          <a:p>
            <a:pPr algn="ctr"/>
            <a:endParaRPr lang="fr-FR" sz="1100" b="1" dirty="0" smtClean="0">
              <a:solidFill>
                <a:schemeClr val="bg1"/>
              </a:solidFill>
              <a:cs typeface="Arial" charset="0"/>
            </a:endParaRPr>
          </a:p>
          <a:p>
            <a:pPr algn="ctr"/>
            <a:endParaRPr lang="fr-FR" sz="1100" b="1" dirty="0">
              <a:solidFill>
                <a:schemeClr val="bg1"/>
              </a:solidFill>
              <a:cs typeface="Arial" charset="0"/>
            </a:endParaRPr>
          </a:p>
          <a:p>
            <a:pPr algn="ctr"/>
            <a:endParaRPr lang="fr-FR" sz="1100" b="1" dirty="0" smtClean="0">
              <a:solidFill>
                <a:schemeClr val="bg1"/>
              </a:solidFill>
              <a:cs typeface="Arial" charset="0"/>
            </a:endParaRPr>
          </a:p>
          <a:p>
            <a:pPr algn="ctr"/>
            <a:endParaRPr lang="fr-FR" sz="1100" b="1" dirty="0">
              <a:solidFill>
                <a:schemeClr val="bg1"/>
              </a:solidFill>
              <a:cs typeface="Arial" charset="0"/>
            </a:endParaRPr>
          </a:p>
          <a:p>
            <a:pPr algn="ctr"/>
            <a:endParaRPr lang="fr-FR" sz="1100" b="1" dirty="0" smtClean="0">
              <a:solidFill>
                <a:schemeClr val="bg1"/>
              </a:solidFill>
              <a:cs typeface="Arial" charset="0"/>
            </a:endParaRPr>
          </a:p>
          <a:p>
            <a:pPr algn="ctr"/>
            <a:endParaRPr lang="fr-FR" sz="1100" b="1" dirty="0">
              <a:solidFill>
                <a:schemeClr val="bg1"/>
              </a:solidFill>
              <a:cs typeface="Arial" charset="0"/>
            </a:endParaRPr>
          </a:p>
          <a:p>
            <a:pPr algn="ctr"/>
            <a:r>
              <a:rPr lang="fr-FR" sz="1100" b="1" dirty="0" smtClean="0">
                <a:solidFill>
                  <a:schemeClr val="bg1"/>
                </a:solidFill>
                <a:cs typeface="Arial" charset="0"/>
              </a:rPr>
              <a:t>Adoption du PRS</a:t>
            </a:r>
          </a:p>
          <a:p>
            <a:pPr algn="ctr"/>
            <a:r>
              <a:rPr lang="fr-FR" sz="1100" b="1" dirty="0" smtClean="0">
                <a:solidFill>
                  <a:schemeClr val="bg1"/>
                </a:solidFill>
                <a:cs typeface="Arial" charset="0"/>
              </a:rPr>
              <a:t>(31 oct 2023)  </a:t>
            </a:r>
            <a:endParaRPr lang="fr-FR" sz="11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6953836" y="1819818"/>
            <a:ext cx="613195" cy="1756862"/>
          </a:xfrm>
          <a:prstGeom prst="rect">
            <a:avLst/>
          </a:prstGeom>
          <a:solidFill>
            <a:srgbClr val="20BDC6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0899" tIns="30899" rIns="30899" bIns="30899" rtlCol="0" anchor="ctr"/>
          <a:lstStyle/>
          <a:p>
            <a:pPr algn="ctr">
              <a:spcBef>
                <a:spcPts val="600"/>
              </a:spcBef>
            </a:pPr>
            <a:r>
              <a:rPr lang="fr-FR" sz="1100" b="1" u="sng" dirty="0" smtClean="0">
                <a:solidFill>
                  <a:schemeClr val="bg1"/>
                </a:solidFill>
                <a:cs typeface="Arial" charset="0"/>
              </a:rPr>
              <a:t>Projet :</a:t>
            </a:r>
          </a:p>
          <a:p>
            <a:pPr algn="ctr">
              <a:spcBef>
                <a:spcPts val="600"/>
              </a:spcBef>
            </a:pPr>
            <a:r>
              <a:rPr lang="fr-FR" sz="1100" b="1" dirty="0" smtClean="0">
                <a:solidFill>
                  <a:schemeClr val="bg1"/>
                </a:solidFill>
                <a:cs typeface="Arial" charset="0"/>
              </a:rPr>
              <a:t>COS</a:t>
            </a:r>
          </a:p>
          <a:p>
            <a:pPr algn="ctr">
              <a:spcBef>
                <a:spcPts val="600"/>
              </a:spcBef>
            </a:pPr>
            <a:r>
              <a:rPr lang="fr-FR" sz="1100" b="1" dirty="0" smtClean="0">
                <a:solidFill>
                  <a:schemeClr val="bg1"/>
                </a:solidFill>
                <a:cs typeface="Arial" charset="0"/>
              </a:rPr>
              <a:t>(15/07)</a:t>
            </a:r>
          </a:p>
        </p:txBody>
      </p:sp>
      <p:sp>
        <p:nvSpPr>
          <p:cNvPr id="87" name="Rectangle 86"/>
          <p:cNvSpPr/>
          <p:nvPr/>
        </p:nvSpPr>
        <p:spPr>
          <a:xfrm>
            <a:off x="1150729" y="4414247"/>
            <a:ext cx="2598501" cy="8828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1"/>
          <a:lstStyle/>
          <a:p>
            <a:r>
              <a:rPr lang="fr-FR" sz="9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900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Groupes de travail  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FR" sz="9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Fédérations/URPS</a:t>
            </a:r>
            <a:endParaRPr lang="fr-FR" sz="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FR" sz="9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Experts/personnes ressources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FR" sz="9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Usagers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FR" sz="9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Partenaires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fr-FR" sz="9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eprésentants de la CRSA</a:t>
            </a:r>
          </a:p>
        </p:txBody>
      </p:sp>
      <p:sp>
        <p:nvSpPr>
          <p:cNvPr id="69" name="ZoneTexte 43"/>
          <p:cNvSpPr txBox="1">
            <a:spLocks noChangeArrowheads="1"/>
          </p:cNvSpPr>
          <p:nvPr/>
        </p:nvSpPr>
        <p:spPr bwMode="auto">
          <a:xfrm>
            <a:off x="5391470" y="1185362"/>
            <a:ext cx="857832" cy="60683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836" dirty="0"/>
              <a:t>Mise en œuvre </a:t>
            </a:r>
            <a:r>
              <a:rPr lang="fr-FR" sz="836" dirty="0" smtClean="0"/>
              <a:t>décrets autorisations</a:t>
            </a:r>
          </a:p>
          <a:p>
            <a:pPr algn="ctr"/>
            <a:r>
              <a:rPr lang="fr-FR" sz="836" dirty="0" smtClean="0"/>
              <a:t>(1</a:t>
            </a:r>
            <a:r>
              <a:rPr lang="fr-FR" sz="836" baseline="30000" dirty="0" smtClean="0"/>
              <a:t>er</a:t>
            </a:r>
            <a:r>
              <a:rPr lang="fr-FR" sz="836" dirty="0" smtClean="0"/>
              <a:t> juin 2023)</a:t>
            </a:r>
            <a:endParaRPr lang="fr-FR" sz="836" dirty="0"/>
          </a:p>
        </p:txBody>
      </p:sp>
      <p:sp>
        <p:nvSpPr>
          <p:cNvPr id="56" name="ZoneTexte 43"/>
          <p:cNvSpPr txBox="1">
            <a:spLocks noChangeArrowheads="1"/>
          </p:cNvSpPr>
          <p:nvPr/>
        </p:nvSpPr>
        <p:spPr bwMode="auto">
          <a:xfrm>
            <a:off x="2516572" y="6066766"/>
            <a:ext cx="4281968" cy="362786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fr-FR"/>
            </a:defPPr>
            <a:lvl1pPr algn="ctr">
              <a:defRPr sz="900" b="1">
                <a:solidFill>
                  <a:prstClr val="white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fr-FR" sz="1000" dirty="0" smtClean="0"/>
              <a:t>Rédaction SRS + PRAPS</a:t>
            </a:r>
            <a:endParaRPr lang="fr-FR" sz="1000" dirty="0"/>
          </a:p>
        </p:txBody>
      </p:sp>
      <p:sp>
        <p:nvSpPr>
          <p:cNvPr id="45" name="ZoneTexte 43"/>
          <p:cNvSpPr txBox="1">
            <a:spLocks noChangeArrowheads="1"/>
          </p:cNvSpPr>
          <p:nvPr/>
        </p:nvSpPr>
        <p:spPr bwMode="auto">
          <a:xfrm>
            <a:off x="1245951" y="248298"/>
            <a:ext cx="7209470" cy="435184"/>
          </a:xfrm>
          <a:prstGeom prst="rect">
            <a:avLst/>
          </a:prstGeom>
          <a:solidFill>
            <a:srgbClr val="36AC9C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2228" b="1" dirty="0" smtClean="0">
                <a:solidFill>
                  <a:prstClr val="white"/>
                </a:solidFill>
              </a:rPr>
              <a:t>CALENDRIER </a:t>
            </a:r>
            <a:r>
              <a:rPr lang="fr-FR" sz="2228" b="1" dirty="0">
                <a:solidFill>
                  <a:prstClr val="white"/>
                </a:solidFill>
              </a:rPr>
              <a:t>PREVISIONNEL  ANNEE </a:t>
            </a:r>
            <a:r>
              <a:rPr lang="fr-FR" sz="2228" b="1" dirty="0" smtClean="0">
                <a:solidFill>
                  <a:prstClr val="white"/>
                </a:solidFill>
              </a:rPr>
              <a:t>2023 </a:t>
            </a:r>
            <a:endParaRPr lang="fr-FR" sz="1000" b="1" i="1" dirty="0">
              <a:solidFill>
                <a:prstClr val="white"/>
              </a:solidFill>
            </a:endParaRPr>
          </a:p>
        </p:txBody>
      </p:sp>
      <p:sp>
        <p:nvSpPr>
          <p:cNvPr id="70" name="Organigramme : Fusion 69"/>
          <p:cNvSpPr/>
          <p:nvPr/>
        </p:nvSpPr>
        <p:spPr>
          <a:xfrm>
            <a:off x="6200616" y="710628"/>
            <a:ext cx="199217" cy="130634"/>
          </a:xfrm>
          <a:prstGeom prst="flowChartMerge">
            <a:avLst/>
          </a:prstGeom>
          <a:solidFill>
            <a:srgbClr val="FF33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96" dirty="0">
              <a:solidFill>
                <a:srgbClr val="1F497D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44968" y="2237817"/>
            <a:ext cx="719803" cy="611844"/>
          </a:xfrm>
          <a:prstGeom prst="rect">
            <a:avLst/>
          </a:prstGeom>
          <a:solidFill>
            <a:srgbClr val="20BDC6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0899" tIns="30899" rIns="30899" bIns="30899" rtlCol="0" anchor="ctr"/>
          <a:lstStyle/>
          <a:p>
            <a:pPr algn="ctr"/>
            <a:r>
              <a:rPr lang="fr-FR" sz="1100" b="1" dirty="0" smtClean="0">
                <a:solidFill>
                  <a:schemeClr val="bg1"/>
                </a:solidFill>
                <a:cs typeface="Arial" charset="0"/>
              </a:rPr>
              <a:t>Diagnostic</a:t>
            </a:r>
          </a:p>
          <a:p>
            <a:pPr algn="ctr"/>
            <a:r>
              <a:rPr lang="fr-FR" sz="1100" b="1" dirty="0">
                <a:solidFill>
                  <a:schemeClr val="bg1"/>
                </a:solidFill>
                <a:cs typeface="Arial" charset="0"/>
              </a:rPr>
              <a:t>+</a:t>
            </a:r>
            <a:endParaRPr lang="fr-FR" sz="1100" b="1" dirty="0" smtClean="0">
              <a:solidFill>
                <a:schemeClr val="bg1"/>
              </a:solidFill>
              <a:cs typeface="Arial" charset="0"/>
            </a:endParaRPr>
          </a:p>
          <a:p>
            <a:pPr algn="ctr"/>
            <a:r>
              <a:rPr lang="fr-FR" sz="1100" b="1" dirty="0" smtClean="0">
                <a:solidFill>
                  <a:schemeClr val="bg1"/>
                </a:solidFill>
                <a:cs typeface="Arial" charset="0"/>
              </a:rPr>
              <a:t> Projet COS</a:t>
            </a:r>
            <a:endParaRPr lang="fr-FR" sz="11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55" name="Pentagone 54"/>
          <p:cNvSpPr/>
          <p:nvPr/>
        </p:nvSpPr>
        <p:spPr>
          <a:xfrm>
            <a:off x="1362649" y="2245878"/>
            <a:ext cx="3173266" cy="614237"/>
          </a:xfrm>
          <a:prstGeom prst="homePlat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fr-FR" sz="1200" b="1" dirty="0" smtClean="0">
                <a:solidFill>
                  <a:schemeClr val="tx1"/>
                </a:solidFill>
                <a:cs typeface="Arial" charset="0"/>
              </a:rPr>
              <a:t>Démarche « Livre Vert » (site dédié)</a:t>
            </a:r>
          </a:p>
          <a:p>
            <a:pPr algn="ctr"/>
            <a:r>
              <a:rPr lang="fr-FR" sz="1200" b="1" dirty="0">
                <a:solidFill>
                  <a:schemeClr val="tx1"/>
                </a:solidFill>
                <a:cs typeface="Arial" charset="0"/>
              </a:rPr>
              <a:t>s</a:t>
            </a:r>
            <a:r>
              <a:rPr lang="fr-FR" sz="1200" b="1" dirty="0" smtClean="0">
                <a:solidFill>
                  <a:schemeClr val="tx1"/>
                </a:solidFill>
                <a:cs typeface="Arial" charset="0"/>
              </a:rPr>
              <a:t>ur le projet de COS</a:t>
            </a:r>
          </a:p>
        </p:txBody>
      </p:sp>
      <p:sp>
        <p:nvSpPr>
          <p:cNvPr id="57" name="ZoneTexte 43"/>
          <p:cNvSpPr txBox="1">
            <a:spLocks noChangeArrowheads="1"/>
          </p:cNvSpPr>
          <p:nvPr/>
        </p:nvSpPr>
        <p:spPr bwMode="auto">
          <a:xfrm>
            <a:off x="10264215" y="2268660"/>
            <a:ext cx="986391" cy="739741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fr-FR"/>
            </a:defPPr>
            <a:lvl1pPr algn="ctr">
              <a:defRPr sz="900" b="1">
                <a:solidFill>
                  <a:prstClr val="white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fr-FR" sz="1000" dirty="0" smtClean="0"/>
              <a:t>Ajustements</a:t>
            </a:r>
          </a:p>
          <a:p>
            <a:r>
              <a:rPr lang="fr-FR" sz="1000" dirty="0" smtClean="0"/>
              <a:t>COS</a:t>
            </a:r>
            <a:endParaRPr lang="fr-FR" sz="1000" dirty="0"/>
          </a:p>
        </p:txBody>
      </p:sp>
      <p:sp>
        <p:nvSpPr>
          <p:cNvPr id="46" name="Rectangle à coins arrondis 45"/>
          <p:cNvSpPr/>
          <p:nvPr/>
        </p:nvSpPr>
        <p:spPr>
          <a:xfrm rot="16200000">
            <a:off x="-623942" y="2490386"/>
            <a:ext cx="1684382" cy="2880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12700" cap="flat" cmpd="sng" algn="ctr">
            <a:solidFill>
              <a:srgbClr val="302F62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fr-FR" sz="1400" b="1" kern="0" dirty="0" smtClean="0"/>
              <a:t>COS 2023-2033</a:t>
            </a:r>
            <a:endParaRPr lang="fr-FR" sz="1400" b="1" kern="0" dirty="0"/>
          </a:p>
        </p:txBody>
      </p:sp>
      <p:sp>
        <p:nvSpPr>
          <p:cNvPr id="48" name="ZoneTexte 43"/>
          <p:cNvSpPr txBox="1">
            <a:spLocks noChangeArrowheads="1"/>
          </p:cNvSpPr>
          <p:nvPr/>
        </p:nvSpPr>
        <p:spPr bwMode="auto">
          <a:xfrm>
            <a:off x="5962498" y="4232369"/>
            <a:ext cx="814250" cy="17262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fr-FR"/>
            </a:defPPr>
            <a:lvl1pPr algn="ctr">
              <a:defRPr sz="900" b="1">
                <a:solidFill>
                  <a:prstClr val="white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fr-FR" sz="800" dirty="0" smtClean="0">
                <a:solidFill>
                  <a:srgbClr val="FF0000"/>
                </a:solidFill>
                <a:cs typeface="Arial" charset="0"/>
              </a:rPr>
              <a:t>Proposition SRS confrontation</a:t>
            </a:r>
          </a:p>
          <a:p>
            <a:r>
              <a:rPr lang="fr-FR" sz="800" dirty="0" smtClean="0">
                <a:solidFill>
                  <a:srgbClr val="FF0000"/>
                </a:solidFill>
                <a:cs typeface="Arial" charset="0"/>
              </a:rPr>
              <a:t>(12 - 30 juin)</a:t>
            </a:r>
          </a:p>
          <a:p>
            <a:endParaRPr lang="fr-FR" sz="800" dirty="0">
              <a:solidFill>
                <a:schemeClr val="tx1"/>
              </a:solidFill>
              <a:cs typeface="Arial" charset="0"/>
            </a:endParaRPr>
          </a:p>
          <a:p>
            <a:pPr algn="l"/>
            <a:r>
              <a:rPr lang="fr-FR" sz="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Offreurs </a:t>
            </a:r>
            <a:r>
              <a:rPr lang="fr-FR" sz="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fr-FR" sz="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soins</a:t>
            </a:r>
          </a:p>
          <a:p>
            <a:pPr algn="l"/>
            <a:r>
              <a:rPr lang="fr-FR" sz="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Partenaires</a:t>
            </a:r>
          </a:p>
          <a:p>
            <a:pPr algn="l"/>
            <a:r>
              <a:rPr lang="fr-FR" sz="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Comité </a:t>
            </a:r>
            <a:r>
              <a:rPr lang="fr-FR" sz="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 </a:t>
            </a:r>
            <a:r>
              <a:rPr lang="fr-FR" sz="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élus</a:t>
            </a:r>
          </a:p>
          <a:p>
            <a:pPr algn="l"/>
            <a:r>
              <a:rPr lang="fr-FR" sz="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CRSA (CS +CP</a:t>
            </a:r>
            <a:r>
              <a:rPr lang="fr-FR" sz="8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fr-FR" sz="8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Pentagone 57"/>
          <p:cNvSpPr/>
          <p:nvPr/>
        </p:nvSpPr>
        <p:spPr>
          <a:xfrm>
            <a:off x="3749230" y="5398291"/>
            <a:ext cx="1908999" cy="560366"/>
          </a:xfrm>
          <a:prstGeom prst="homePlat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fr-FR" sz="1050" b="1" dirty="0" smtClean="0"/>
              <a:t>OQOS : </a:t>
            </a:r>
          </a:p>
          <a:p>
            <a:r>
              <a:rPr lang="fr-FR" sz="1050" b="1" dirty="0" smtClean="0">
                <a:solidFill>
                  <a:schemeClr val="tx1"/>
                </a:solidFill>
              </a:rPr>
              <a:t>Séminaires avec les offreurs de soins (avril-mai)</a:t>
            </a:r>
            <a:endParaRPr lang="fr-FR" sz="1050" dirty="0">
              <a:solidFill>
                <a:schemeClr val="tx1"/>
              </a:solidFill>
            </a:endParaRPr>
          </a:p>
        </p:txBody>
      </p:sp>
      <p:sp>
        <p:nvSpPr>
          <p:cNvPr id="59" name="Rectangle à coins arrondis 58"/>
          <p:cNvSpPr/>
          <p:nvPr/>
        </p:nvSpPr>
        <p:spPr>
          <a:xfrm rot="16200000">
            <a:off x="-1190480" y="4976219"/>
            <a:ext cx="2823074" cy="28800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rgbClr val="302F62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fr-FR" sz="1400" b="1" kern="0" dirty="0" smtClean="0"/>
              <a:t>SRS-PRAPS 2023-2028</a:t>
            </a:r>
            <a:endParaRPr lang="fr-FR" sz="1400" b="1" kern="0" dirty="0"/>
          </a:p>
        </p:txBody>
      </p:sp>
      <p:sp>
        <p:nvSpPr>
          <p:cNvPr id="66" name="Rectangle à coins arrondis 65"/>
          <p:cNvSpPr/>
          <p:nvPr/>
        </p:nvSpPr>
        <p:spPr>
          <a:xfrm>
            <a:off x="7989345" y="958511"/>
            <a:ext cx="890753" cy="309019"/>
          </a:xfrm>
          <a:prstGeom prst="roundRect">
            <a:avLst/>
          </a:prstGeom>
          <a:solidFill>
            <a:schemeClr val="bg1"/>
          </a:solidFill>
        </p:spPr>
        <p:txBody>
          <a:bodyPr wrap="square" lIns="61799" tIns="39242" rIns="61799" bIns="39242" rtlCol="0">
            <a:spAutoFit/>
          </a:bodyPr>
          <a:lstStyle/>
          <a:p>
            <a:pPr algn="ctr"/>
            <a:r>
              <a:rPr lang="fr-FR" sz="1300" dirty="0" smtClean="0"/>
              <a:t>Aout 2023</a:t>
            </a:r>
            <a:endParaRPr lang="fr-FR" sz="1300" dirty="0"/>
          </a:p>
        </p:txBody>
      </p:sp>
      <p:sp>
        <p:nvSpPr>
          <p:cNvPr id="67" name="Rectangle 66"/>
          <p:cNvSpPr/>
          <p:nvPr/>
        </p:nvSpPr>
        <p:spPr>
          <a:xfrm>
            <a:off x="6942390" y="4204617"/>
            <a:ext cx="613195" cy="2224933"/>
          </a:xfrm>
          <a:prstGeom prst="rect">
            <a:avLst/>
          </a:prstGeom>
          <a:solidFill>
            <a:srgbClr val="20BDC6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0899" tIns="30899" rIns="30899" bIns="30899" rtlCol="0" anchor="ctr"/>
          <a:lstStyle/>
          <a:p>
            <a:pPr algn="ctr">
              <a:spcBef>
                <a:spcPts val="600"/>
              </a:spcBef>
            </a:pPr>
            <a:r>
              <a:rPr lang="fr-FR" sz="1100" b="1" u="sng" dirty="0" smtClean="0">
                <a:solidFill>
                  <a:schemeClr val="bg1"/>
                </a:solidFill>
                <a:cs typeface="Arial" charset="0"/>
              </a:rPr>
              <a:t>Projets : </a:t>
            </a:r>
          </a:p>
          <a:p>
            <a:pPr algn="ctr">
              <a:spcBef>
                <a:spcPts val="600"/>
              </a:spcBef>
            </a:pPr>
            <a:r>
              <a:rPr lang="fr-FR" sz="1100" b="1" dirty="0" smtClean="0">
                <a:solidFill>
                  <a:schemeClr val="bg1"/>
                </a:solidFill>
                <a:cs typeface="Arial" charset="0"/>
              </a:rPr>
              <a:t>SRS</a:t>
            </a:r>
          </a:p>
          <a:p>
            <a:pPr algn="ctr">
              <a:spcBef>
                <a:spcPts val="600"/>
              </a:spcBef>
            </a:pPr>
            <a:r>
              <a:rPr lang="fr-FR" sz="1100" b="1" dirty="0" smtClean="0">
                <a:solidFill>
                  <a:schemeClr val="bg1"/>
                </a:solidFill>
                <a:cs typeface="Arial" charset="0"/>
              </a:rPr>
              <a:t>PRAPS</a:t>
            </a:r>
          </a:p>
          <a:p>
            <a:pPr algn="ctr">
              <a:spcBef>
                <a:spcPts val="600"/>
              </a:spcBef>
            </a:pPr>
            <a:r>
              <a:rPr lang="fr-FR" sz="1100" b="1" dirty="0" smtClean="0">
                <a:solidFill>
                  <a:schemeClr val="bg1"/>
                </a:solidFill>
                <a:cs typeface="Arial" charset="0"/>
              </a:rPr>
              <a:t>(15/07)</a:t>
            </a:r>
            <a:endParaRPr lang="fr-FR" sz="11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68" name="ZoneTexte 43"/>
          <p:cNvSpPr txBox="1">
            <a:spLocks noChangeArrowheads="1"/>
          </p:cNvSpPr>
          <p:nvPr/>
        </p:nvSpPr>
        <p:spPr bwMode="auto">
          <a:xfrm>
            <a:off x="10269917" y="4574118"/>
            <a:ext cx="986391" cy="739741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fr-FR"/>
            </a:defPPr>
            <a:lvl1pPr algn="ctr">
              <a:defRPr sz="900" b="1">
                <a:solidFill>
                  <a:prstClr val="white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fr-FR" sz="1000" dirty="0" smtClean="0"/>
              <a:t>Ajustements</a:t>
            </a:r>
          </a:p>
          <a:p>
            <a:r>
              <a:rPr lang="fr-FR" sz="1000" dirty="0" smtClean="0"/>
              <a:t>SRS</a:t>
            </a:r>
          </a:p>
          <a:p>
            <a:r>
              <a:rPr lang="fr-FR" sz="1000" dirty="0" smtClean="0"/>
              <a:t>PRAPS</a:t>
            </a:r>
            <a:endParaRPr lang="fr-FR" sz="1000" dirty="0"/>
          </a:p>
        </p:txBody>
      </p:sp>
      <p:sp>
        <p:nvSpPr>
          <p:cNvPr id="72" name="Pentagone 71"/>
          <p:cNvSpPr/>
          <p:nvPr/>
        </p:nvSpPr>
        <p:spPr>
          <a:xfrm>
            <a:off x="1371487" y="1842561"/>
            <a:ext cx="5435889" cy="281722"/>
          </a:xfrm>
          <a:prstGeom prst="homePlat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r>
              <a:rPr lang="fr-FR" sz="1100" b="1" dirty="0" smtClean="0">
                <a:solidFill>
                  <a:schemeClr val="tx1"/>
                </a:solidFill>
              </a:rPr>
              <a:t>Cadre d’Orientations Stratégiques (COS)</a:t>
            </a:r>
            <a:endParaRPr lang="fr-FR" sz="1100" b="1" dirty="0">
              <a:solidFill>
                <a:schemeClr val="tx1"/>
              </a:solidFill>
            </a:endParaRPr>
          </a:p>
        </p:txBody>
      </p:sp>
      <p:sp>
        <p:nvSpPr>
          <p:cNvPr id="74" name="ZoneTexte 43"/>
          <p:cNvSpPr txBox="1">
            <a:spLocks noChangeArrowheads="1"/>
          </p:cNvSpPr>
          <p:nvPr/>
        </p:nvSpPr>
        <p:spPr bwMode="auto">
          <a:xfrm>
            <a:off x="1370931" y="5398291"/>
            <a:ext cx="1021137" cy="103125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fr-FR"/>
            </a:defPPr>
            <a:lvl1pPr algn="ctr">
              <a:defRPr sz="900" b="1">
                <a:solidFill>
                  <a:prstClr val="white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fr-FR" dirty="0" smtClean="0">
                <a:solidFill>
                  <a:schemeClr val="tx1"/>
                </a:solidFill>
                <a:cs typeface="Arial" charset="0"/>
              </a:rPr>
              <a:t>Offreurs </a:t>
            </a:r>
            <a:r>
              <a:rPr lang="fr-FR" dirty="0">
                <a:solidFill>
                  <a:schemeClr val="tx1"/>
                </a:solidFill>
                <a:cs typeface="Arial" charset="0"/>
              </a:rPr>
              <a:t>de soins </a:t>
            </a:r>
            <a:endParaRPr lang="fr-FR" dirty="0" smtClean="0">
              <a:solidFill>
                <a:schemeClr val="tx1"/>
              </a:solidFill>
              <a:cs typeface="Arial" charset="0"/>
            </a:endParaRPr>
          </a:p>
          <a:p>
            <a:r>
              <a:rPr lang="fr-FR" dirty="0" smtClean="0">
                <a:solidFill>
                  <a:schemeClr val="tx1"/>
                </a:solidFill>
                <a:cs typeface="Arial" charset="0"/>
              </a:rPr>
              <a:t>(fév. 2023)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  <a:cs typeface="Arial" charset="0"/>
              </a:rPr>
              <a:t>Réforme Autorisations</a:t>
            </a:r>
            <a:endParaRPr lang="fr-FR" dirty="0">
              <a:solidFill>
                <a:schemeClr val="tx1"/>
              </a:solidFill>
              <a:cs typeface="Arial" charset="0"/>
            </a:endParaRPr>
          </a:p>
          <a:p>
            <a:pPr algn="l"/>
            <a:r>
              <a:rPr lang="fr-FR" dirty="0">
                <a:solidFill>
                  <a:schemeClr val="tx1"/>
                </a:solidFill>
                <a:cs typeface="Arial" charset="0"/>
              </a:rPr>
              <a:t>Territorialisation de l’offre</a:t>
            </a:r>
          </a:p>
          <a:p>
            <a:pPr algn="l"/>
            <a:r>
              <a:rPr lang="fr-FR" dirty="0">
                <a:solidFill>
                  <a:schemeClr val="tx1"/>
                </a:solidFill>
                <a:cs typeface="Arial" charset="0"/>
              </a:rPr>
              <a:t>Taux de recours</a:t>
            </a:r>
          </a:p>
        </p:txBody>
      </p:sp>
      <p:sp>
        <p:nvSpPr>
          <p:cNvPr id="77" name="ZoneTexte 43"/>
          <p:cNvSpPr txBox="1">
            <a:spLocks noChangeArrowheads="1"/>
          </p:cNvSpPr>
          <p:nvPr/>
        </p:nvSpPr>
        <p:spPr bwMode="auto">
          <a:xfrm>
            <a:off x="6100539" y="2960134"/>
            <a:ext cx="825044" cy="626632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fr-FR"/>
            </a:defPPr>
            <a:lvl1pPr algn="ctr">
              <a:defRPr sz="900" b="1">
                <a:solidFill>
                  <a:prstClr val="white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fr-FR" sz="1000" dirty="0" smtClean="0"/>
              <a:t>Ajustement</a:t>
            </a:r>
          </a:p>
          <a:p>
            <a:r>
              <a:rPr lang="fr-FR" sz="1000" dirty="0" smtClean="0"/>
              <a:t>COS</a:t>
            </a:r>
            <a:endParaRPr lang="fr-FR" sz="1000" dirty="0"/>
          </a:p>
        </p:txBody>
      </p:sp>
      <p:sp>
        <p:nvSpPr>
          <p:cNvPr id="42" name="ZoneTexte 43"/>
          <p:cNvSpPr txBox="1">
            <a:spLocks noChangeArrowheads="1"/>
          </p:cNvSpPr>
          <p:nvPr/>
        </p:nvSpPr>
        <p:spPr bwMode="auto">
          <a:xfrm>
            <a:off x="4409242" y="2960134"/>
            <a:ext cx="704025" cy="626632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fr-FR"/>
            </a:defPPr>
            <a:lvl1pPr algn="ctr">
              <a:defRPr sz="900" b="1">
                <a:solidFill>
                  <a:prstClr val="white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fr-FR" sz="1000" dirty="0" smtClean="0"/>
              <a:t>Synthèse</a:t>
            </a:r>
          </a:p>
          <a:p>
            <a:r>
              <a:rPr lang="fr-FR" sz="1000" dirty="0" smtClean="0"/>
              <a:t>« livre vert »</a:t>
            </a:r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110972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528</Words>
  <Application>Microsoft Office PowerPoint</Application>
  <PresentationFormat>Grand écran</PresentationFormat>
  <Paragraphs>172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Symbol</vt:lpstr>
      <vt:lpstr>Wingdings</vt:lpstr>
      <vt:lpstr>Thème Office</vt:lpstr>
      <vt:lpstr>Présentation PowerPoint</vt:lpstr>
      <vt:lpstr>Présentation PowerPoint</vt:lpstr>
    </vt:vector>
  </TitlesOfParts>
  <Company>Ministère des affaires sociales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Calendrier PRS</dc:title>
  <dc:creator>LEBON BERTIL, Jacqueline (ARS-REUNION)</dc:creator>
  <cp:lastModifiedBy>LEBON BERTIL, Jacqueline (ARS-REUNION)</cp:lastModifiedBy>
  <cp:revision>3</cp:revision>
  <dcterms:created xsi:type="dcterms:W3CDTF">2022-08-17T11:54:53Z</dcterms:created>
  <dcterms:modified xsi:type="dcterms:W3CDTF">2022-08-17T11:58:20Z</dcterms:modified>
</cp:coreProperties>
</file>