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425" r:id="rId3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orient="horz" pos="3929">
          <p15:clr>
            <a:srgbClr val="A4A3A4"/>
          </p15:clr>
        </p15:guide>
        <p15:guide id="4" pos="2880">
          <p15:clr>
            <a:srgbClr val="A4A3A4"/>
          </p15:clr>
        </p15:guide>
        <p15:guide id="5" pos="5420">
          <p15:clr>
            <a:srgbClr val="A4A3A4"/>
          </p15:clr>
        </p15:guide>
        <p15:guide id="6" pos="1066">
          <p15:clr>
            <a:srgbClr val="A4A3A4"/>
          </p15:clr>
        </p15:guide>
        <p15:guide id="7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CBE1EF"/>
    <a:srgbClr val="E7F0F7"/>
    <a:srgbClr val="3B7CFF"/>
    <a:srgbClr val="004192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67" autoAdjust="0"/>
    <p:restoredTop sz="97691" autoAdjust="0"/>
  </p:normalViewPr>
  <p:slideViewPr>
    <p:cSldViewPr showGuides="1">
      <p:cViewPr varScale="1">
        <p:scale>
          <a:sx n="115" d="100"/>
          <a:sy n="115" d="100"/>
        </p:scale>
        <p:origin x="1374" y="84"/>
      </p:cViewPr>
      <p:guideLst>
        <p:guide orient="horz" pos="2160"/>
        <p:guide orient="horz" pos="1434"/>
        <p:guide orient="horz" pos="3929"/>
        <p:guide pos="2880"/>
        <p:guide pos="5420"/>
        <p:guide pos="1066"/>
        <p:guide pos="340"/>
      </p:guideLst>
    </p:cSldViewPr>
  </p:slideViewPr>
  <p:outlineViewPr>
    <p:cViewPr>
      <p:scale>
        <a:sx n="33" d="100"/>
        <a:sy n="33" d="100"/>
      </p:scale>
      <p:origin x="42" y="31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92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FDAA4-59EA-4D06-A55B-1FE1B63260E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C96D5-F2D5-4A9B-AC02-07781D7A73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401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F876F-2394-434A-9B07-432DE19C105F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AC9FA-9DB2-48FB-B76A-EB55F6C2D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475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92274" y="2195741"/>
            <a:ext cx="6911975" cy="2450703"/>
          </a:xfrm>
        </p:spPr>
        <p:txBody>
          <a:bodyPr anchor="b"/>
          <a:lstStyle>
            <a:lvl1pPr algn="r">
              <a:defRPr sz="3000" u="sng" baseline="0">
                <a:solidFill>
                  <a:schemeClr val="accent4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2275" y="4897624"/>
            <a:ext cx="6886201" cy="936104"/>
          </a:xfrm>
        </p:spPr>
        <p:txBody>
          <a:bodyPr/>
          <a:lstStyle>
            <a:lvl1pPr marL="0" indent="0" algn="r">
              <a:buNone/>
              <a:defRPr sz="1800" b="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114" y="512845"/>
            <a:ext cx="159474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73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3428998"/>
            <a:ext cx="6911974" cy="1296145"/>
          </a:xfrm>
        </p:spPr>
        <p:txBody>
          <a:bodyPr anchor="b"/>
          <a:lstStyle>
            <a:lvl1pPr algn="r">
              <a:lnSpc>
                <a:spcPct val="100000"/>
              </a:lnSpc>
              <a:spcBef>
                <a:spcPts val="0"/>
              </a:spcBef>
              <a:defRPr sz="2600" b="1" cap="all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92275" y="4869160"/>
            <a:ext cx="6911974" cy="1368128"/>
          </a:xfrm>
        </p:spPr>
        <p:txBody>
          <a:bodyPr anchor="t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300" b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5795963" y="2798506"/>
            <a:ext cx="2808287" cy="576064"/>
          </a:xfrm>
        </p:spPr>
        <p:txBody>
          <a:bodyPr anchor="b"/>
          <a:lstStyle>
            <a:lvl1pPr marL="0" algn="r">
              <a:lnSpc>
                <a:spcPct val="100000"/>
              </a:lnSpc>
              <a:spcBef>
                <a:spcPts val="0"/>
              </a:spcBef>
              <a:buFontTx/>
              <a:buNone/>
              <a:defRPr sz="3000" u="sng">
                <a:solidFill>
                  <a:schemeClr val="accent4"/>
                </a:solidFill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 dirty="0" smtClean="0"/>
              <a:t>Partie #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114" y="512845"/>
            <a:ext cx="159474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2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Webinaire Leptospirose Réunion - 27/02/2024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763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illus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Webinaire Leptospirose Réunion - 27/02/2024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72000" y="2276475"/>
            <a:ext cx="4032250" cy="3960813"/>
          </a:xfrm>
        </p:spPr>
        <p:txBody>
          <a:bodyPr/>
          <a:lstStyle>
            <a:lvl1pPr>
              <a:defRPr b="0" u="sng"/>
            </a:lvl1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599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Webinaire Leptospirose Réunion - 27/02/2024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162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Webinaire Leptospirose Réunion - 27/02/2024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E07BA-27F2-444C-A036-DDA6B4214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24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49275"/>
            <a:ext cx="8593364" cy="12239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9750" y="568694"/>
            <a:ext cx="6552530" cy="1143000"/>
          </a:xfrm>
          <a:prstGeom prst="rect">
            <a:avLst/>
          </a:prstGeom>
        </p:spPr>
        <p:txBody>
          <a:bodyPr vert="horz" lIns="36000" tIns="0" rIns="36000" bIns="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92275" y="2276474"/>
            <a:ext cx="6911975" cy="3960837"/>
          </a:xfrm>
          <a:prstGeom prst="rect">
            <a:avLst/>
          </a:prstGeom>
        </p:spPr>
        <p:txBody>
          <a:bodyPr vert="horz" lIns="36000" tIns="0" rIns="36000" bIns="0" rtlCol="0">
            <a:no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96008" y="6448546"/>
            <a:ext cx="5480248" cy="115416"/>
          </a:xfrm>
          <a:prstGeom prst="rect">
            <a:avLst/>
          </a:prstGeom>
        </p:spPr>
        <p:txBody>
          <a:bodyPr vert="horz" lIns="36000" tIns="0" rIns="36000" bIns="0" rtlCol="0" anchor="ctr">
            <a:noAutofit/>
          </a:bodyPr>
          <a:lstStyle>
            <a:lvl1pPr algn="l">
              <a:defRPr sz="750" cap="all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Webinaire Leptospirose Réunion - 27/02/2024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528864" y="6392214"/>
            <a:ext cx="8064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8360223" y="6448546"/>
            <a:ext cx="244225" cy="11541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r"/>
            <a:fld id="{19A54D9F-65F7-4BCB-82BD-1E3BBE6FBFA8}" type="slidenum">
              <a:rPr lang="fr-FR" sz="750" b="1" smtClean="0">
                <a:solidFill>
                  <a:schemeClr val="tx1"/>
                </a:solidFill>
              </a:rPr>
              <a:pPr algn="r"/>
              <a:t>‹N°›</a:t>
            </a:fld>
            <a:endParaRPr lang="fr-FR" sz="750" b="1" dirty="0">
              <a:solidFill>
                <a:schemeClr val="tx1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660" y="873256"/>
            <a:ext cx="1020652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200"/>
        </a:spcBef>
        <a:buFontTx/>
        <a:buNone/>
        <a:defRPr sz="1300" b="1" kern="1200" cap="all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600"/>
        </a:spcBef>
        <a:buFontTx/>
        <a:buNone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10000"/>
        </a:lnSpc>
        <a:spcBef>
          <a:spcPts val="0"/>
        </a:spcBef>
        <a:buClr>
          <a:schemeClr val="tx2"/>
        </a:buClr>
        <a:buFont typeface="Symbol" panose="05050102010706020507" pitchFamily="18" charset="2"/>
        <a:buChar char="·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" indent="-144000" algn="l" defTabSz="914400" rtl="0" eaLnBrk="1" latinLnBrk="0" hangingPunct="1">
        <a:lnSpc>
          <a:spcPct val="110000"/>
        </a:lnSpc>
        <a:spcBef>
          <a:spcPts val="0"/>
        </a:spcBef>
        <a:buFont typeface="Symbol" panose="05050102010706020507" pitchFamily="18" charset="2"/>
        <a:buChar char="·"/>
        <a:tabLst/>
        <a:defRPr sz="1300" kern="1200">
          <a:solidFill>
            <a:schemeClr val="tx2"/>
          </a:solidFill>
          <a:latin typeface="+mn-lt"/>
          <a:ea typeface="+mn-ea"/>
          <a:cs typeface="+mn-cs"/>
        </a:defRPr>
      </a:lvl4pPr>
      <a:lvl5pPr marL="288000" indent="-1440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-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elsa.balleydier@santepubliquefrance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1400" cap="none" dirty="0" smtClean="0">
                <a:latin typeface="+mj-lt"/>
              </a:rPr>
              <a:t>Santé publique France, Réunion</a:t>
            </a:r>
          </a:p>
          <a:p>
            <a:r>
              <a:rPr lang="fr-FR" sz="1400" cap="none" dirty="0">
                <a:latin typeface="+mj-lt"/>
              </a:rPr>
              <a:t>Elsa </a:t>
            </a:r>
            <a:r>
              <a:rPr lang="fr-FR" sz="1400" cap="none" dirty="0" err="1" smtClean="0">
                <a:latin typeface="+mj-lt"/>
              </a:rPr>
              <a:t>Balleydier</a:t>
            </a:r>
            <a:r>
              <a:rPr lang="fr-FR" sz="1400" cap="none" dirty="0" smtClean="0">
                <a:latin typeface="+mj-lt"/>
              </a:rPr>
              <a:t> </a:t>
            </a:r>
            <a:r>
              <a:rPr lang="fr-FR" sz="1400" cap="none" dirty="0" smtClean="0">
                <a:latin typeface="+mj-lt"/>
                <a:hlinkClick r:id="rId2"/>
              </a:rPr>
              <a:t>elsa.balleydier@santepubliquefrance.fr</a:t>
            </a:r>
            <a:r>
              <a:rPr lang="fr-FR" sz="1400" cap="none" dirty="0" smtClean="0">
                <a:latin typeface="+mj-lt"/>
              </a:rPr>
              <a:t>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60648"/>
            <a:ext cx="8568952" cy="374966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4365104"/>
            <a:ext cx="273367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Webinaire Leptospirose Réunion - 27/02/2024</a:t>
            </a: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65160" y="983702"/>
            <a:ext cx="7488831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Webinaire Leptospirose à La </a:t>
            </a:r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Réunion</a:t>
            </a:r>
          </a:p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fr-FR" dirty="0" smtClean="0">
                <a:solidFill>
                  <a:schemeClr val="bg1"/>
                </a:solidFill>
              </a:rPr>
              <a:t>Sensibilisation </a:t>
            </a:r>
            <a:r>
              <a:rPr lang="fr-FR" dirty="0">
                <a:solidFill>
                  <a:schemeClr val="bg1"/>
                </a:solidFill>
              </a:rPr>
              <a:t>au diagnostic, à la </a:t>
            </a:r>
            <a:r>
              <a:rPr lang="fr-FR" dirty="0" smtClean="0">
                <a:solidFill>
                  <a:schemeClr val="bg1"/>
                </a:solidFill>
              </a:rPr>
              <a:t>prise en </a:t>
            </a:r>
            <a:r>
              <a:rPr lang="fr-FR" dirty="0">
                <a:solidFill>
                  <a:schemeClr val="bg1"/>
                </a:solidFill>
              </a:rPr>
              <a:t>charge et à la déclaration des </a:t>
            </a:r>
            <a:r>
              <a:rPr lang="fr-FR" dirty="0" smtClean="0">
                <a:solidFill>
                  <a:schemeClr val="bg1"/>
                </a:solidFill>
              </a:rPr>
              <a:t>cas </a:t>
            </a:r>
            <a:endParaRPr lang="fr-FR" b="1" dirty="0">
              <a:solidFill>
                <a:schemeClr val="bg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71354"/>
            <a:ext cx="72151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1400" dirty="0" smtClean="0">
                <a:solidFill>
                  <a:schemeClr val="accent3"/>
                </a:solidFill>
                <a:latin typeface="+mj-lt"/>
                <a:cs typeface="Calibri Light" panose="020F0302020204030204" pitchFamily="34" charset="0"/>
              </a:rPr>
              <a:t>Plan</a:t>
            </a:r>
            <a:r>
              <a:rPr lang="fr-FR" sz="1400" dirty="0" smtClean="0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rPr>
              <a:t> 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  <a:latin typeface="+mj-lt"/>
              </a:rPr>
              <a:t>1</a:t>
            </a: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. Généralité sur la leptospirose </a:t>
            </a:r>
          </a:p>
          <a:p>
            <a:pPr lvl="1"/>
            <a:r>
              <a:rPr lang="fr-FR" sz="900" dirty="0">
                <a:latin typeface="+mj-lt"/>
              </a:rPr>
              <a:t>Dr </a:t>
            </a:r>
            <a:r>
              <a:rPr lang="fr-FR" sz="900" dirty="0" err="1">
                <a:latin typeface="+mj-lt"/>
              </a:rPr>
              <a:t>Loic</a:t>
            </a:r>
            <a:r>
              <a:rPr lang="fr-FR" sz="900" dirty="0">
                <a:latin typeface="+mj-lt"/>
              </a:rPr>
              <a:t> </a:t>
            </a:r>
            <a:r>
              <a:rPr lang="fr-FR" sz="900" dirty="0" err="1" smtClean="0">
                <a:latin typeface="+mj-lt"/>
              </a:rPr>
              <a:t>Raffray</a:t>
            </a:r>
            <a:r>
              <a:rPr lang="fr-FR" sz="900" dirty="0" smtClean="0">
                <a:latin typeface="+mj-lt"/>
              </a:rPr>
              <a:t>,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Professeur </a:t>
            </a:r>
            <a:r>
              <a:rPr lang="fr-F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en médecine interne et responsable du service médecine interne CHU Nord, membre de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PIMIT</a:t>
            </a:r>
          </a:p>
          <a:p>
            <a:pPr lvl="1">
              <a:spcBef>
                <a:spcPts val="600"/>
              </a:spcBef>
            </a:pP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2. Leptospirose </a:t>
            </a:r>
            <a:r>
              <a:rPr lang="fr-FR" sz="1400" dirty="0">
                <a:solidFill>
                  <a:schemeClr val="tx2"/>
                </a:solidFill>
                <a:latin typeface="+mj-lt"/>
              </a:rPr>
              <a:t>à la Réunion, situation épidémiologique </a:t>
            </a:r>
          </a:p>
          <a:p>
            <a:pPr lvl="1"/>
            <a:r>
              <a:rPr lang="fr-FR" sz="900" dirty="0">
                <a:latin typeface="+mj-lt"/>
              </a:rPr>
              <a:t>Elsa </a:t>
            </a:r>
            <a:r>
              <a:rPr lang="fr-FR" sz="900" dirty="0" err="1">
                <a:latin typeface="+mj-lt"/>
              </a:rPr>
              <a:t>Balleydier</a:t>
            </a:r>
            <a:r>
              <a:rPr lang="fr-FR" sz="900" dirty="0">
                <a:latin typeface="+mj-lt"/>
              </a:rPr>
              <a:t>,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Epidémiologiste</a:t>
            </a:r>
            <a:r>
              <a:rPr lang="fr-F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, Santé publique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France, La Réunion</a:t>
            </a:r>
            <a:endParaRPr lang="fr-F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1">
              <a:spcBef>
                <a:spcPts val="600"/>
              </a:spcBef>
            </a:pP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3. La </a:t>
            </a:r>
            <a:r>
              <a:rPr lang="fr-FR" sz="1400" dirty="0">
                <a:solidFill>
                  <a:schemeClr val="tx2"/>
                </a:solidFill>
                <a:latin typeface="+mj-lt"/>
              </a:rPr>
              <a:t>leptospirose en </a:t>
            </a: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médecine </a:t>
            </a:r>
            <a:r>
              <a:rPr lang="fr-FR" sz="1400" dirty="0">
                <a:solidFill>
                  <a:schemeClr val="tx2"/>
                </a:solidFill>
                <a:latin typeface="+mj-lt"/>
              </a:rPr>
              <a:t>de </a:t>
            </a: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ville</a:t>
            </a:r>
            <a:endParaRPr lang="fr-FR" sz="1400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fr-FR" sz="900" dirty="0" smtClean="0">
                <a:latin typeface="+mj-lt"/>
              </a:rPr>
              <a:t>Dr </a:t>
            </a:r>
            <a:r>
              <a:rPr lang="fr-FR" sz="900" dirty="0">
                <a:latin typeface="+mj-lt"/>
              </a:rPr>
              <a:t>François </a:t>
            </a:r>
            <a:r>
              <a:rPr lang="fr-FR" sz="900" dirty="0" smtClean="0">
                <a:latin typeface="+mj-lt"/>
              </a:rPr>
              <a:t>Ronco,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Médecin </a:t>
            </a:r>
            <a:r>
              <a:rPr lang="fr-F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généraliste</a:t>
            </a:r>
          </a:p>
          <a:p>
            <a:pPr lvl="1">
              <a:spcBef>
                <a:spcPts val="600"/>
              </a:spcBef>
            </a:pP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4. </a:t>
            </a:r>
            <a:r>
              <a:rPr lang="fr-FR" sz="1400" dirty="0">
                <a:solidFill>
                  <a:schemeClr val="tx2"/>
                </a:solidFill>
                <a:latin typeface="+mj-lt"/>
              </a:rPr>
              <a:t>Leptospirose : le point de vue de l’infectiologue </a:t>
            </a:r>
            <a:endParaRPr lang="fr-FR" sz="1400" dirty="0">
              <a:solidFill>
                <a:schemeClr val="tx2"/>
              </a:solidFill>
              <a:latin typeface="+mj-lt"/>
            </a:endParaRPr>
          </a:p>
          <a:p>
            <a:pPr lvl="1">
              <a:spcBef>
                <a:spcPts val="200"/>
              </a:spcBef>
            </a:pPr>
            <a:r>
              <a:rPr lang="fr-FR" sz="900" dirty="0" smtClean="0">
                <a:latin typeface="+mj-lt"/>
              </a:rPr>
              <a:t>Dr </a:t>
            </a:r>
            <a:r>
              <a:rPr lang="fr-FR" sz="900" dirty="0">
                <a:latin typeface="+mj-lt"/>
              </a:rPr>
              <a:t>Martin </a:t>
            </a:r>
            <a:r>
              <a:rPr lang="fr-FR" sz="900" dirty="0" err="1">
                <a:latin typeface="+mj-lt"/>
              </a:rPr>
              <a:t>Belan</a:t>
            </a:r>
            <a:r>
              <a:rPr lang="fr-FR" sz="900" dirty="0">
                <a:latin typeface="+mj-lt"/>
              </a:rPr>
              <a:t> et Rodolphe </a:t>
            </a:r>
            <a:r>
              <a:rPr lang="fr-FR" sz="900" dirty="0" err="1" smtClean="0">
                <a:latin typeface="+mj-lt"/>
              </a:rPr>
              <a:t>Mannaquin</a:t>
            </a:r>
            <a:r>
              <a:rPr lang="fr-FR" sz="1200" dirty="0" smtClean="0">
                <a:latin typeface="+mj-lt"/>
              </a:rPr>
              <a:t>,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Infectiologues</a:t>
            </a:r>
            <a:r>
              <a:rPr lang="fr-F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, Service de maladie infectieuse/médecine interne/dermatologie CHU Sud,</a:t>
            </a:r>
          </a:p>
          <a:p>
            <a:pPr lvl="1">
              <a:spcBef>
                <a:spcPts val="600"/>
              </a:spcBef>
            </a:pP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5. Leptospirose </a:t>
            </a:r>
            <a:r>
              <a:rPr lang="fr-FR" sz="1400" dirty="0">
                <a:solidFill>
                  <a:schemeClr val="tx2"/>
                </a:solidFill>
                <a:latin typeface="+mj-lt"/>
              </a:rPr>
              <a:t>sévère : Retour d’expérience d’un réanimateur </a:t>
            </a:r>
          </a:p>
          <a:p>
            <a:pPr lvl="1"/>
            <a:r>
              <a:rPr lang="fr-FR" sz="900" dirty="0" smtClean="0">
                <a:latin typeface="+mj-lt"/>
              </a:rPr>
              <a:t>Dr </a:t>
            </a:r>
            <a:r>
              <a:rPr lang="fr-FR" sz="900" dirty="0">
                <a:latin typeface="+mj-lt"/>
              </a:rPr>
              <a:t>Julien </a:t>
            </a:r>
            <a:r>
              <a:rPr lang="fr-FR" sz="900" dirty="0" smtClean="0">
                <a:latin typeface="+mj-lt"/>
              </a:rPr>
              <a:t>Jabot,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Professeur </a:t>
            </a:r>
            <a:r>
              <a:rPr lang="fr-F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associé, Coordonnateur MIR Océan Indien, Chef de service Réanimation Polyvalente, CHU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Nord</a:t>
            </a:r>
          </a:p>
          <a:p>
            <a:pPr lvl="1"/>
            <a:endParaRPr lang="fr-FR" sz="9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1"/>
            <a:r>
              <a:rPr lang="fr-FR" sz="1100" dirty="0" smtClean="0">
                <a:solidFill>
                  <a:schemeClr val="accent3"/>
                </a:solidFill>
              </a:rPr>
              <a:t>Questions</a:t>
            </a:r>
            <a:endParaRPr lang="fr-FR" sz="9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1"/>
            <a:endParaRPr lang="fr-F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1"/>
            <a:r>
              <a:rPr lang="fr-FR" sz="1200" dirty="0" smtClean="0">
                <a:solidFill>
                  <a:schemeClr val="tx2"/>
                </a:solidFill>
                <a:latin typeface="+mj-lt"/>
              </a:rPr>
              <a:t>6. </a:t>
            </a: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Diagnostic biologique et </a:t>
            </a:r>
            <a:r>
              <a:rPr lang="fr-FR" sz="800" dirty="0" smtClean="0"/>
              <a:t> </a:t>
            </a:r>
            <a:r>
              <a:rPr lang="fr-FR" sz="1400" dirty="0">
                <a:solidFill>
                  <a:schemeClr val="tx2"/>
                </a:solidFill>
                <a:latin typeface="+mj-lt"/>
              </a:rPr>
              <a:t>m</a:t>
            </a: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ise </a:t>
            </a:r>
            <a:r>
              <a:rPr lang="fr-FR" sz="1400" dirty="0">
                <a:solidFill>
                  <a:schemeClr val="tx2"/>
                </a:solidFill>
                <a:latin typeface="+mj-lt"/>
              </a:rPr>
              <a:t>en place du génotypage de la </a:t>
            </a: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leptospirose</a:t>
            </a:r>
            <a:endParaRPr lang="fr-FR" sz="1400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fr-FR" sz="900" dirty="0" smtClean="0">
                <a:latin typeface="+mj-lt"/>
              </a:rPr>
              <a:t>Dr </a:t>
            </a:r>
            <a:r>
              <a:rPr lang="fr-FR" sz="900" dirty="0">
                <a:latin typeface="+mj-lt"/>
              </a:rPr>
              <a:t>Marie Christine </a:t>
            </a:r>
            <a:r>
              <a:rPr lang="fr-FR" sz="900" dirty="0" err="1">
                <a:latin typeface="+mj-lt"/>
              </a:rPr>
              <a:t>Jaffar</a:t>
            </a:r>
            <a:r>
              <a:rPr lang="fr-FR" sz="900" dirty="0">
                <a:latin typeface="+mj-lt"/>
              </a:rPr>
              <a:t> </a:t>
            </a:r>
            <a:r>
              <a:rPr lang="fr-FR" sz="900" dirty="0" err="1" smtClean="0">
                <a:latin typeface="+mj-lt"/>
              </a:rPr>
              <a:t>Bandjee</a:t>
            </a:r>
            <a:r>
              <a:rPr lang="fr-FR" sz="900" dirty="0" smtClean="0">
                <a:latin typeface="+mj-lt"/>
              </a:rPr>
              <a:t>,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Médecin </a:t>
            </a:r>
            <a:r>
              <a:rPr lang="fr-F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microbiologiste, PhD, Chef de service Microbiologie, CHU Nord</a:t>
            </a:r>
          </a:p>
          <a:p>
            <a:pPr lvl="1">
              <a:spcBef>
                <a:spcPts val="600"/>
              </a:spcBef>
            </a:pPr>
            <a:r>
              <a:rPr lang="fr-FR" sz="1400" dirty="0" smtClean="0">
                <a:solidFill>
                  <a:schemeClr val="tx2"/>
                </a:solidFill>
                <a:latin typeface="+mj-lt"/>
              </a:rPr>
              <a:t>7. Surveillance </a:t>
            </a:r>
            <a:r>
              <a:rPr lang="fr-FR" sz="1400" dirty="0">
                <a:solidFill>
                  <a:schemeClr val="tx2"/>
                </a:solidFill>
                <a:latin typeface="+mj-lt"/>
              </a:rPr>
              <a:t>de la leptospirose en France : nouvelle maladie a déclaration obligatoire </a:t>
            </a:r>
          </a:p>
          <a:p>
            <a:pPr lvl="1"/>
            <a:r>
              <a:rPr lang="fr-FR" sz="900" dirty="0" smtClean="0">
                <a:latin typeface="+mj-lt"/>
              </a:rPr>
              <a:t>Elsa </a:t>
            </a:r>
            <a:r>
              <a:rPr lang="fr-FR" sz="900" dirty="0" err="1" smtClean="0">
                <a:latin typeface="+mj-lt"/>
              </a:rPr>
              <a:t>Balleydier</a:t>
            </a:r>
            <a:r>
              <a:rPr lang="fr-FR" sz="1200" dirty="0" smtClean="0">
                <a:latin typeface="+mj-lt"/>
              </a:rPr>
              <a:t>,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Epidémiologiste</a:t>
            </a:r>
            <a:r>
              <a:rPr lang="fr-FR" sz="9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, Santé publique </a:t>
            </a:r>
            <a:r>
              <a:rPr lang="fr-FR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France, La Réunion</a:t>
            </a:r>
          </a:p>
          <a:p>
            <a:pPr lvl="1"/>
            <a:endParaRPr lang="fr-FR" sz="9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1"/>
            <a:r>
              <a:rPr lang="fr-FR" sz="1200" dirty="0" smtClean="0">
                <a:solidFill>
                  <a:schemeClr val="accent3"/>
                </a:solidFill>
                <a:latin typeface="+mj-lt"/>
              </a:rPr>
              <a:t>Questions</a:t>
            </a:r>
            <a:r>
              <a:rPr lang="fr-FR" sz="800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fr-FR" sz="800" dirty="0" smtClean="0">
                <a:solidFill>
                  <a:schemeClr val="accent3"/>
                </a:solidFill>
                <a:latin typeface="+mj-lt"/>
              </a:rPr>
              <a:t>/ </a:t>
            </a:r>
            <a:r>
              <a:rPr lang="fr-FR" sz="1200" dirty="0">
                <a:solidFill>
                  <a:schemeClr val="accent3"/>
                </a:solidFill>
                <a:latin typeface="+mj-lt"/>
              </a:rPr>
              <a:t>Discussion</a:t>
            </a:r>
          </a:p>
          <a:p>
            <a:endParaRPr lang="fr-FR" sz="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sz="1400" dirty="0">
                <a:solidFill>
                  <a:schemeClr val="accent3"/>
                </a:solidFill>
                <a:latin typeface="+mj-lt"/>
                <a:cs typeface="Calibri Light" panose="020F0302020204030204" pitchFamily="34" charset="0"/>
              </a:rPr>
              <a:t>Avec la participation </a:t>
            </a:r>
          </a:p>
          <a:p>
            <a:r>
              <a:rPr lang="fr-FR" sz="900" dirty="0">
                <a:latin typeface="+mj-lt"/>
              </a:rPr>
              <a:t>De Béatrice Bresson, référente leptospiorse pour l’ARS Réunion</a:t>
            </a:r>
          </a:p>
          <a:p>
            <a:r>
              <a:rPr lang="fr-FR" sz="900" dirty="0">
                <a:latin typeface="+mj-lt"/>
              </a:rPr>
              <a:t>Et de Alexandra </a:t>
            </a:r>
            <a:r>
              <a:rPr lang="fr-FR" sz="900" dirty="0" err="1">
                <a:latin typeface="+mj-lt"/>
              </a:rPr>
              <a:t>Septfons</a:t>
            </a:r>
            <a:r>
              <a:rPr lang="fr-FR" sz="900" dirty="0">
                <a:latin typeface="+mj-lt"/>
              </a:rPr>
              <a:t>, référente </a:t>
            </a:r>
            <a:r>
              <a:rPr lang="fr-FR" sz="900" dirty="0" smtClean="0">
                <a:latin typeface="+mj-lt"/>
              </a:rPr>
              <a:t>leptospirose </a:t>
            </a:r>
            <a:r>
              <a:rPr lang="fr-FR" sz="900" dirty="0">
                <a:latin typeface="+mj-lt"/>
              </a:rPr>
              <a:t>pour le département des Maladies </a:t>
            </a:r>
            <a:r>
              <a:rPr lang="fr-FR" sz="900" dirty="0" smtClean="0">
                <a:latin typeface="+mj-lt"/>
              </a:rPr>
              <a:t>infectieuses </a:t>
            </a:r>
            <a:r>
              <a:rPr lang="fr-FR" sz="900" dirty="0">
                <a:latin typeface="+mj-lt"/>
              </a:rPr>
              <a:t>de Santé publique France</a:t>
            </a:r>
          </a:p>
          <a:p>
            <a:endParaRPr lang="fr-FR" sz="105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FR" sz="1050" dirty="0" smtClean="0">
              <a:solidFill>
                <a:srgbClr val="373739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FR" sz="1050" dirty="0">
              <a:solidFill>
                <a:srgbClr val="373739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FR" sz="1050" dirty="0">
              <a:solidFill>
                <a:srgbClr val="373739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FR" sz="1000" dirty="0">
              <a:solidFill>
                <a:srgbClr val="373739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7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PPT rouge">
  <a:themeElements>
    <a:clrScheme name="SPF PPT_Couleurs">
      <a:dk1>
        <a:srgbClr val="4D4D4F"/>
      </a:dk1>
      <a:lt1>
        <a:sysClr val="window" lastClr="FFFFFF"/>
      </a:lt1>
      <a:dk2>
        <a:srgbClr val="E30056"/>
      </a:dk2>
      <a:lt2>
        <a:srgbClr val="EEECE1"/>
      </a:lt2>
      <a:accent1>
        <a:srgbClr val="E30056"/>
      </a:accent1>
      <a:accent2>
        <a:srgbClr val="3C2782"/>
      </a:accent2>
      <a:accent3>
        <a:srgbClr val="00A5D5"/>
      </a:accent3>
      <a:accent4>
        <a:srgbClr val="004192"/>
      </a:accent4>
      <a:accent5>
        <a:srgbClr val="8D003A"/>
      </a:accent5>
      <a:accent6>
        <a:srgbClr val="4D4D4F"/>
      </a:accent6>
      <a:hlink>
        <a:srgbClr val="E30056"/>
      </a:hlink>
      <a:folHlink>
        <a:srgbClr val="E3005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300" smtClean="0">
            <a:solidFill>
              <a:schemeClr val="accent6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15_PPT rouge</Template>
  <TotalTime>7611</TotalTime>
  <Words>239</Words>
  <Application>Microsoft Office PowerPoint</Application>
  <PresentationFormat>Affichage à l'écran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15_PPT rouge</vt:lpstr>
      <vt:lpstr>Présentation PowerPoint</vt:lpstr>
      <vt:lpstr>Présentation PowerPoint</vt:lpstr>
    </vt:vector>
  </TitlesOfParts>
  <Company>InVS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principal de la présentation sur 2 ou 3 lignes</dc:title>
  <dc:creator>SOUMAH-MIS Catherine</dc:creator>
  <cp:lastModifiedBy>BALLEYDIER Elsa</cp:lastModifiedBy>
  <cp:revision>485</cp:revision>
  <cp:lastPrinted>2024-02-27T13:35:36Z</cp:lastPrinted>
  <dcterms:created xsi:type="dcterms:W3CDTF">2016-04-27T09:38:05Z</dcterms:created>
  <dcterms:modified xsi:type="dcterms:W3CDTF">2024-02-27T13:35:45Z</dcterms:modified>
</cp:coreProperties>
</file>