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8" r:id="rId10"/>
    <p:sldId id="261" r:id="rId11"/>
    <p:sldId id="272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3B7C5-961A-433B-B531-22F9EF65F655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C03DB-2CED-465A-80B0-584FC9D28E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81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Revue systématique de littérature (PRISMA)</a:t>
            </a:r>
          </a:p>
          <a:p>
            <a:r>
              <a:rPr lang="fr-FR" sz="1200"/>
              <a:t>18 études incluses entre 1995 et 2018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C03DB-2CED-465A-80B0-584FC9D28EA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06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Cut off à 50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9C03DB-2CED-465A-80B0-584FC9D28E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0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2816D7-DC57-E056-8261-CC9C61E54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7041"/>
            <a:ext cx="9144000" cy="24326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EA869E1-B25A-F1DE-4B1C-A1E88E83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0844"/>
            <a:ext cx="9144000" cy="8669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3AF0145-D92F-C1D5-7BAD-03EB772B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960F871-C57C-0496-329E-C511BA6C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8F150D0-4D9E-2E38-9083-93371F38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  <p:pic>
        <p:nvPicPr>
          <p:cNvPr id="1026" name="Picture 2" descr="Centre Hospitalier Universitaire de La Réunion | Le CHU de La Réunion">
            <a:extLst>
              <a:ext uri="{FF2B5EF4-FFF2-40B4-BE49-F238E27FC236}">
                <a16:creationId xmlns:a16="http://schemas.microsoft.com/office/drawing/2014/main" xmlns="" id="{ACDF6E14-A1CF-2964-3170-1DE0E68D9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359" y="75061"/>
            <a:ext cx="2857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B385367-D016-412E-4166-8CD71B3B3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7448"/>
            <a:ext cx="39814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9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EA96B3-70B1-7E54-8270-C656B408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1462CCC-BC57-AC2D-3D31-9648B5E90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02FC45C-20EA-92EF-0BD3-7FC1DF8E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3F89935-7DCC-202F-AD6A-7D0CEC9F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8A33293-5209-26CB-D7D6-67265286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31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053F226-3CC1-6AC2-6677-74EE43200A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744E80E-AA4F-AC11-9E76-57F603FCE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9E83815-2DA7-DC54-258E-29437FA4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29EBE1B-DF5C-04E0-3870-7425A14B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8388E13-0948-5DC9-DDDF-01A62F6C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97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EA9949-BAAE-F23B-BFD9-46BC41CC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20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70B334E-4504-052F-8F12-9E2B1B4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E70E308-BE8D-EAEC-004A-4F0434B6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17D5008-3B5C-B40C-8610-BD4F45FA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F76D99-47B7-51BB-2CAA-99219F4A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46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78642E-D0D2-1559-E566-306F4ADD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2FF072A-CD25-3680-7875-2F21AE12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6018869-70D9-7ABF-F543-F8817361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CCE5617-6DF6-A5B7-3F4C-44E385BE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99A7E28-6C27-49BB-F5A1-E7AA0FFE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8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9CAFB9-FBE3-C649-5B68-23E30CD5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5E04C4B-E3B3-7BB1-DBDC-F2DD6C976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E6EA670-49FF-240C-1807-F8B3B91FA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BBE456F-6628-5DA3-19ED-8FCDB135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E9D048E-66C4-3CA8-3A42-C0E02ECB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AA907AD-E428-6AA1-D9EB-0E8E5CCE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00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B8A1CD-6FE5-8B22-B5FE-8CF33E5F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61CB118-C22F-CA72-3313-E02744F4C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EFB1006-8616-466A-B5C8-FFFFF317F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6BE8F0E-D00A-11AD-0364-D87178E94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E0A2006-8467-F72E-D6AD-EAB303A53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137FBD0-1147-6E69-99FD-1409B48C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3E4A7F8D-B019-584B-A307-74DE865E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28860B68-507F-DFAD-E27D-0C549313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87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F72285-EDA3-AF7D-E475-D95E3131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D22A97B-707F-20C7-1250-1642AEAA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9E3D6B3-85E1-7A94-6109-E705C3E7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57E1108-9ED4-B079-EE2E-7E1918E9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4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D5F6C41-89FB-4D72-CE5C-E32F90A6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4B8DAF6-0443-8971-5601-62BEF9C9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495C068-D442-58BB-8A40-A79F1F8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47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6298AC5-1309-87F0-5086-A901A64C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EEA736-07BF-141A-D382-B3BCDB878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1809073-CBE6-6788-D272-15C198092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3079A76-A831-7083-F947-C72040CC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A0AE3FF-D92A-55D9-0A9F-6765662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AB99A88-DA4C-4974-07D8-4BA450DA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4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0872F0-F1CD-B43B-B685-6BB57C249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A20B978-9779-2DA2-5AAF-4F446EA03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DED74CC-8D44-61C7-8FDC-EA73B857C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6C44D16C-FDE2-B80D-2149-A15FD56F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39ABB30-D693-D2C7-C902-6C54CD71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2391F9E-7AC2-5105-0F4C-40B2374F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93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21D8F1-E6FA-D5AF-E5E3-DC2E92E57ADD}"/>
              </a:ext>
            </a:extLst>
          </p:cNvPr>
          <p:cNvSpPr/>
          <p:nvPr userDrawn="1"/>
        </p:nvSpPr>
        <p:spPr>
          <a:xfrm>
            <a:off x="-451449" y="-199815"/>
            <a:ext cx="13094898" cy="1846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5DF06C9-545C-F4BF-FC3B-3420D9AB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F13FB93-09A1-5E89-E976-C8791FF83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DCE4B3E-5B55-5B6F-215E-F83FF053E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BC00F5-B15F-7439-1355-EA1E1912D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0F52EDB-A9EA-A4F1-A5E7-CF1ADAE1D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BEC3C-D1B1-4F22-8B01-3EBCD0BB13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8E8289-8C4D-887D-B4BF-3C0E259EE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500" y="2096218"/>
            <a:ext cx="5937849" cy="2432649"/>
          </a:xfrm>
        </p:spPr>
        <p:txBody>
          <a:bodyPr anchor="ctr">
            <a:normAutofit fontScale="90000"/>
          </a:bodyPr>
          <a:lstStyle/>
          <a:p>
            <a:r>
              <a:rPr lang="fr-FR" dirty="0"/>
              <a:t>Leptospirose : le point de vue de l’infectiologue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C0FF49A-53F3-F232-F18D-1300585D8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501" y="5348376"/>
            <a:ext cx="5937849" cy="866955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Dr Martin </a:t>
            </a:r>
            <a:r>
              <a:rPr lang="fr-FR" dirty="0" err="1"/>
              <a:t>Belan</a:t>
            </a:r>
            <a:r>
              <a:rPr lang="fr-FR" dirty="0"/>
              <a:t> </a:t>
            </a:r>
          </a:p>
          <a:p>
            <a:r>
              <a:rPr lang="fr-FR" dirty="0"/>
              <a:t>Service des maladies infectieuses et tropicales / dermatologie</a:t>
            </a:r>
          </a:p>
          <a:p>
            <a:r>
              <a:rPr lang="fr-FR" dirty="0"/>
              <a:t>CHU </a:t>
            </a:r>
            <a:r>
              <a:rPr lang="fr-FR" dirty="0" err="1"/>
              <a:t>deLa</a:t>
            </a:r>
            <a:r>
              <a:rPr lang="fr-FR" dirty="0"/>
              <a:t> Réunion, Site Sud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212D951-F71A-4089-8959-85E68A9DFDFE}"/>
              </a:ext>
            </a:extLst>
          </p:cNvPr>
          <p:cNvSpPr txBox="1"/>
          <p:nvPr/>
        </p:nvSpPr>
        <p:spPr>
          <a:xfrm>
            <a:off x="10333607" y="6215331"/>
            <a:ext cx="239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28/02/2024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86" y="2298585"/>
            <a:ext cx="4371354" cy="28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5E0358-0457-19C3-4762-4D92076A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Leptospirose et œil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CD80BAC-FA5F-5002-FB1A-63E5690A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B78002E-4371-2316-4A4A-899E03A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FA02AC9-113C-D04F-C1C8-F821258E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10</a:t>
            </a:fld>
            <a:endParaRPr lang="fr-FR"/>
          </a:p>
        </p:txBody>
      </p:sp>
      <p:sp>
        <p:nvSpPr>
          <p:cNvPr id="7" name="AutoShape 2" descr="L'anatomie de l'oeil par Centre d'Ophtalmologie OPH78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1577"/>
            <a:ext cx="5294812" cy="342397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39932" y="2108633"/>
            <a:ext cx="5477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Spirochète comme </a:t>
            </a:r>
            <a:r>
              <a:rPr lang="fr-FR" i="1" dirty="0" err="1"/>
              <a:t>Trepnoma</a:t>
            </a:r>
            <a:r>
              <a:rPr lang="fr-FR" i="1" dirty="0"/>
              <a:t> pallidum </a:t>
            </a:r>
            <a:r>
              <a:rPr lang="fr-FR" dirty="0"/>
              <a:t>ou </a:t>
            </a:r>
            <a:r>
              <a:rPr lang="fr-FR" i="1" dirty="0" err="1"/>
              <a:t>Borrelia</a:t>
            </a:r>
            <a:r>
              <a:rPr lang="fr-FR" i="1" dirty="0"/>
              <a:t> </a:t>
            </a:r>
            <a:r>
              <a:rPr lang="fr-FR" i="1" dirty="0" err="1"/>
              <a:t>sp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b="1" dirty="0"/>
              <a:t>Atteintes en phase bactériémique </a:t>
            </a:r>
            <a:r>
              <a:rPr lang="fr-FR" dirty="0"/>
              <a:t>: hyperhémie conjonctivale, </a:t>
            </a:r>
            <a:r>
              <a:rPr lang="fr-FR" dirty="0" err="1"/>
              <a:t>chemosis</a:t>
            </a:r>
            <a:r>
              <a:rPr lang="fr-FR" dirty="0"/>
              <a:t>, hémorragie sous-conjonctivale</a:t>
            </a:r>
          </a:p>
          <a:p>
            <a:r>
              <a:rPr lang="fr-FR" dirty="0"/>
              <a:t>Souvent infra-cliniques et donc sous-estimées</a:t>
            </a:r>
          </a:p>
          <a:p>
            <a:endParaRPr lang="fr-FR" dirty="0"/>
          </a:p>
          <a:p>
            <a:r>
              <a:rPr lang="fr-FR" b="1" dirty="0"/>
              <a:t>Atteintes en phase immunologique : </a:t>
            </a:r>
          </a:p>
          <a:p>
            <a:r>
              <a:rPr lang="fr-FR" dirty="0"/>
              <a:t>Uni ou bilatérale – Atteinte chambre post &gt; </a:t>
            </a:r>
            <a:r>
              <a:rPr lang="fr-FR" dirty="0" err="1"/>
              <a:t>ant</a:t>
            </a:r>
            <a:endParaRPr lang="fr-FR" dirty="0"/>
          </a:p>
          <a:p>
            <a:r>
              <a:rPr lang="fr-FR" b="1" dirty="0"/>
              <a:t>Uvéite</a:t>
            </a:r>
            <a:r>
              <a:rPr lang="fr-FR" dirty="0"/>
              <a:t> – Possible apparition retardée par rapport aux signes initiaux</a:t>
            </a:r>
          </a:p>
          <a:p>
            <a:r>
              <a:rPr lang="fr-FR" dirty="0"/>
              <a:t>Hyalite (« colliers de perle », « œufs de fourmis »)</a:t>
            </a:r>
          </a:p>
          <a:p>
            <a:r>
              <a:rPr lang="fr-FR" dirty="0"/>
              <a:t>Kératite interstitielle </a:t>
            </a:r>
          </a:p>
          <a:p>
            <a:endParaRPr lang="fr-FR" dirty="0"/>
          </a:p>
          <a:p>
            <a:r>
              <a:rPr lang="fr-FR" dirty="0"/>
              <a:t>Traitement : Corticothérapie (+ antibiothérapie en phase initiale)</a:t>
            </a:r>
          </a:p>
        </p:txBody>
      </p:sp>
    </p:spTree>
    <p:extLst>
      <p:ext uri="{BB962C8B-B14F-4D97-AF65-F5344CB8AC3E}">
        <p14:creationId xmlns:p14="http://schemas.microsoft.com/office/powerpoint/2010/main" val="36132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D886FE-EA72-2FC3-B028-5D6C61B1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Antibiothérapie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656064F-2E0C-1FF6-B5C4-F3051825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D39ADCD-1CDF-DD86-0535-9D8DDB48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225A0D4-692F-4E24-C8D4-D9499B83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11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07E3F4C-7F7E-2449-B5D1-6E21A90D1B63}"/>
              </a:ext>
            </a:extLst>
          </p:cNvPr>
          <p:cNvSpPr txBox="1"/>
          <p:nvPr/>
        </p:nvSpPr>
        <p:spPr>
          <a:xfrm>
            <a:off x="7342842" y="1898205"/>
            <a:ext cx="3770745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OMS 2003 </a:t>
            </a:r>
            <a:r>
              <a:rPr lang="fr-FR" dirty="0"/>
              <a:t>: </a:t>
            </a:r>
          </a:p>
          <a:p>
            <a:r>
              <a:rPr lang="fr-FR" dirty="0"/>
              <a:t>Antibiothérapie dès le diagnostic </a:t>
            </a:r>
          </a:p>
          <a:p>
            <a:r>
              <a:rPr lang="fr-FR" dirty="0"/>
              <a:t>Leptospirose sévère : pénicillines fortes doses</a:t>
            </a:r>
          </a:p>
          <a:p>
            <a:r>
              <a:rPr lang="fr-FR" dirty="0"/>
              <a:t>Alternatives formes peu sévères : amoxicilline, doxycycline, C3G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251290B-8242-1314-DF2C-DB7694305FF9}"/>
              </a:ext>
            </a:extLst>
          </p:cNvPr>
          <p:cNvSpPr txBox="1"/>
          <p:nvPr/>
        </p:nvSpPr>
        <p:spPr>
          <a:xfrm>
            <a:off x="7342842" y="3817993"/>
            <a:ext cx="3770745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Pilly</a:t>
            </a:r>
            <a:r>
              <a:rPr lang="fr-FR" b="1" dirty="0"/>
              <a:t> Trop 2022 </a:t>
            </a:r>
            <a:r>
              <a:rPr lang="fr-FR" dirty="0"/>
              <a:t>: </a:t>
            </a:r>
          </a:p>
          <a:p>
            <a:r>
              <a:rPr lang="fr-FR" dirty="0"/>
              <a:t>Antibiothérapie à débuter dans les 5 jours </a:t>
            </a:r>
          </a:p>
          <a:p>
            <a:r>
              <a:rPr lang="fr-FR" dirty="0"/>
              <a:t>Amoxicilline = Doxycycline = C3G dans le traitement des formes sévères </a:t>
            </a:r>
          </a:p>
          <a:p>
            <a:r>
              <a:rPr lang="fr-FR" dirty="0"/>
              <a:t>Réaction de </a:t>
            </a:r>
            <a:r>
              <a:rPr lang="fr-FR" dirty="0" err="1"/>
              <a:t>Jarisch-Herxheimer</a:t>
            </a:r>
            <a:r>
              <a:rPr lang="fr-FR" dirty="0"/>
              <a:t> - corticothérapie ?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5429" y="2029097"/>
            <a:ext cx="6392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AMOXICILLINE 1g X 3/j PO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ou 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DOXYCYLINE 100mg x 2/j PO 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ou 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CEFTRIAXONE 1g/j IV ou IM 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Durée : 7 jours  </a:t>
            </a:r>
          </a:p>
        </p:txBody>
      </p:sp>
    </p:spTree>
    <p:extLst>
      <p:ext uri="{BB962C8B-B14F-4D97-AF65-F5344CB8AC3E}">
        <p14:creationId xmlns:p14="http://schemas.microsoft.com/office/powerpoint/2010/main" val="357430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1F2E8D-F406-BCF8-5FE7-220A5E9B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Antibiothérapie : intérêt 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FE78C8E-7B93-C083-74CB-82384436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A3EDDA8-843F-4B6D-89F5-F7079980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0E74387-9802-BD28-EA42-569009DA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12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" y="1855843"/>
            <a:ext cx="5277396" cy="23973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8" y="4237239"/>
            <a:ext cx="5200650" cy="1714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5" y="3554363"/>
            <a:ext cx="5105400" cy="819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043" y="1855843"/>
            <a:ext cx="5457825" cy="15335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420" y="3771704"/>
            <a:ext cx="5730242" cy="13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15A55A-AAD5-4777-3089-E3A9BC65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Intérêt/Indication prophylaxie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6A5C3F-5B99-50EA-699C-9BD84C2D4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Pas de bénéfice démontré d’une prophylaxie par AZITHROMYCINE ou DOXYCYLINE sur la survenue de leptospirose clinique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Pas de bénéfice de la prophylaxie en préexposition chez métiers exposés, ni en post-exposition dans contexte de pluie abondante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Diminution de la séroprévalence sans traduction clinique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653BF12-65EB-2085-E827-CD77DA80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57C6FEC-DD57-6638-00AB-46AEAF82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7C56BDB-BCF2-70B0-1D35-A3A9A79A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13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985759" y="5389494"/>
            <a:ext cx="3814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Antibiotic</a:t>
            </a:r>
            <a:r>
              <a:rPr lang="fr-FR" sz="1600" dirty="0"/>
              <a:t> </a:t>
            </a:r>
            <a:r>
              <a:rPr lang="fr-FR" sz="1600" dirty="0" err="1"/>
              <a:t>prophylaxis</a:t>
            </a:r>
            <a:r>
              <a:rPr lang="fr-FR" sz="1600" dirty="0"/>
              <a:t> for </a:t>
            </a:r>
            <a:r>
              <a:rPr lang="fr-FR" sz="1600" dirty="0" err="1"/>
              <a:t>leptospirosis</a:t>
            </a:r>
            <a:endParaRPr lang="fr-FR" sz="1600" dirty="0"/>
          </a:p>
          <a:p>
            <a:r>
              <a:rPr lang="fr-FR" sz="1600" dirty="0"/>
              <a:t>Brett Major, Cochrane, 2009 </a:t>
            </a:r>
          </a:p>
        </p:txBody>
      </p:sp>
    </p:spTree>
    <p:extLst>
      <p:ext uri="{BB962C8B-B14F-4D97-AF65-F5344CB8AC3E}">
        <p14:creationId xmlns:p14="http://schemas.microsoft.com/office/powerpoint/2010/main" val="153407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3B0E0D-6385-461A-AA6D-7FB71BD0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Vaccination et leptospirose SPIROLEPT®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7F31AB0-3820-A4F0-A461-6BB3330C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18551A-7B25-F9BA-D837-7B4A153C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CC77F69-30C0-8621-C512-F4994D53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14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D62FC91-B136-1F8E-877F-EC70B7EC6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01" y="1698591"/>
            <a:ext cx="6686599" cy="46577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315200" y="1698591"/>
            <a:ext cx="45981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En pratique :</a:t>
            </a:r>
          </a:p>
          <a:p>
            <a:endParaRPr lang="fr-FR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Prix (pharmacie CHU Sud) :  113,52€ 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u="sng" dirty="0"/>
              <a:t>Non remboursé </a:t>
            </a:r>
            <a:r>
              <a:rPr lang="fr-FR" dirty="0"/>
              <a:t>(discussion prise en charge employeur – sécurité sociale sur dossier)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Efficace seulement sur </a:t>
            </a:r>
            <a:r>
              <a:rPr lang="fr-FR" i="1" dirty="0" err="1"/>
              <a:t>Leptospira</a:t>
            </a:r>
            <a:r>
              <a:rPr lang="fr-FR" i="1" dirty="0"/>
              <a:t> </a:t>
            </a:r>
            <a:r>
              <a:rPr lang="fr-FR" i="1" dirty="0" err="1"/>
              <a:t>icterohaemorrhagiae</a:t>
            </a:r>
            <a:r>
              <a:rPr lang="fr-FR" i="1" dirty="0"/>
              <a:t> et </a:t>
            </a:r>
            <a:r>
              <a:rPr lang="fr-FR" i="1" dirty="0" err="1"/>
              <a:t>Leptospira</a:t>
            </a:r>
            <a:r>
              <a:rPr lang="fr-FR" i="1" dirty="0"/>
              <a:t> </a:t>
            </a:r>
            <a:r>
              <a:rPr lang="fr-FR" i="1" dirty="0" err="1"/>
              <a:t>copenhageni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Bonne </a:t>
            </a:r>
            <a:r>
              <a:rPr lang="fr-FR" dirty="0" err="1"/>
              <a:t>immunogénicité</a:t>
            </a:r>
            <a:r>
              <a:rPr lang="fr-FR" dirty="0"/>
              <a:t> </a:t>
            </a:r>
            <a:r>
              <a:rPr lang="fr-FR" i="1" dirty="0"/>
              <a:t>; </a:t>
            </a:r>
            <a:r>
              <a:rPr lang="fr-FR" dirty="0"/>
              <a:t>Evaluation clinique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0455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FCAD3C-25D1-86A0-974B-067DC916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Une Santé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CC75C0B-093A-97B2-5108-B6C7AD55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C184913-9CF7-B037-E658-27E3858D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375EB87-22BD-C13D-5F71-62C1190F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15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324CB01-08FC-463A-8092-A68337D23484}"/>
              </a:ext>
            </a:extLst>
          </p:cNvPr>
          <p:cNvSpPr txBox="1"/>
          <p:nvPr/>
        </p:nvSpPr>
        <p:spPr>
          <a:xfrm>
            <a:off x="1091953" y="2423604"/>
            <a:ext cx="6913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Approche pluridisciplinaire (vétérinaires, médecins, épidémiologistes)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Conseils prévention pour personnes exposées : port de  vêtements couvrants , lavage de mains après exposition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Contrôle des sources potentielles (gestion des déchets, gestion de l’eau, vaccination/traitement animaux)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Poursuite d’une recherche coordonnée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93465"/>
            <a:ext cx="3842400" cy="3675340"/>
          </a:xfrm>
        </p:spPr>
      </p:pic>
      <p:sp>
        <p:nvSpPr>
          <p:cNvPr id="7" name="AutoShape 2" descr="One Health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23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DCA843-3DE0-EDE4-9F63-433D919C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Lepto</a:t>
            </a:r>
            <a:r>
              <a:rPr lang="fr-FR" dirty="0"/>
              <a:t> : </a:t>
            </a:r>
            <a:r>
              <a:rPr lang="fr-FR" dirty="0" err="1"/>
              <a:t>Kossa</a:t>
            </a:r>
            <a:r>
              <a:rPr lang="fr-FR" dirty="0"/>
              <a:t> </a:t>
            </a:r>
            <a:r>
              <a:rPr lang="fr-FR" dirty="0" err="1"/>
              <a:t>nou</a:t>
            </a:r>
            <a:r>
              <a:rPr lang="fr-FR" dirty="0"/>
              <a:t> </a:t>
            </a:r>
            <a:r>
              <a:rPr lang="fr-FR" dirty="0" err="1"/>
              <a:t>ramen</a:t>
            </a:r>
            <a:r>
              <a:rPr lang="fr-FR" dirty="0"/>
              <a:t> la </a:t>
            </a:r>
            <a:r>
              <a:rPr lang="fr-FR" dirty="0" err="1"/>
              <a:t>kaz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9BABFF1-8020-BA0F-07E2-C28DFE68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5E074A9-2D48-E59F-72AB-745204D2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314A9A3-5338-3211-80B2-B97F45E6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16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38198" y="2468901"/>
            <a:ext cx="464166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Quand suspecter une leptospirose ?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65966" y="2326224"/>
            <a:ext cx="464166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Terrain + Syndrome grippal + Syndrome inflammatoire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8198" y="3923279"/>
            <a:ext cx="464166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Quand hospitaliser une leptospirose ?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65966" y="3507780"/>
            <a:ext cx="4641669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Défaillance neuro/cardio/pneumo</a:t>
            </a:r>
          </a:p>
          <a:p>
            <a:r>
              <a:rPr lang="fr-FR" dirty="0"/>
              <a:t>Hémorragie clinique </a:t>
            </a:r>
          </a:p>
          <a:p>
            <a:r>
              <a:rPr lang="fr-FR" dirty="0" smtClean="0"/>
              <a:t>Altération de l’état général </a:t>
            </a:r>
          </a:p>
          <a:p>
            <a:r>
              <a:rPr lang="fr-FR" dirty="0" smtClean="0"/>
              <a:t>Anomalies biologiques multiples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38198" y="5377658"/>
            <a:ext cx="464166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Quand et comment traiter une leptospirose?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365965" y="5239158"/>
            <a:ext cx="464166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Dès la suspicion </a:t>
            </a:r>
          </a:p>
          <a:p>
            <a:r>
              <a:rPr lang="fr-FR" dirty="0"/>
              <a:t>AMOXICILLINE / DOXYCYCLINE / CEFTRIAXONE</a:t>
            </a:r>
          </a:p>
        </p:txBody>
      </p:sp>
    </p:spTree>
    <p:extLst>
      <p:ext uri="{BB962C8B-B14F-4D97-AF65-F5344CB8AC3E}">
        <p14:creationId xmlns:p14="http://schemas.microsoft.com/office/powerpoint/2010/main" val="414255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9DCA843-3DE0-EDE4-9F63-433D919C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9BABFF1-8020-BA0F-07E2-C28DFE68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5E074A9-2D48-E59F-72AB-745204D2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314A9A3-5338-3211-80B2-B97F45E6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17</a:t>
            </a:fld>
            <a:endParaRPr lang="fr-FR"/>
          </a:p>
        </p:txBody>
      </p:sp>
      <p:sp>
        <p:nvSpPr>
          <p:cNvPr id="12" name="Freeform 41">
            <a:extLst>
              <a:ext uri="{FF2B5EF4-FFF2-40B4-BE49-F238E27FC236}">
                <a16:creationId xmlns:a16="http://schemas.microsoft.com/office/drawing/2014/main" xmlns="" id="{1CD117E9-0C81-48C4-B838-CD638F7346D2}"/>
              </a:ext>
            </a:extLst>
          </p:cNvPr>
          <p:cNvSpPr/>
          <p:nvPr/>
        </p:nvSpPr>
        <p:spPr>
          <a:xfrm>
            <a:off x="5383141" y="2131047"/>
            <a:ext cx="6223986" cy="3585038"/>
          </a:xfrm>
          <a:custGeom>
            <a:avLst/>
            <a:gdLst/>
            <a:ahLst/>
            <a:cxnLst/>
            <a:rect l="l" t="t" r="r" b="b"/>
            <a:pathLst>
              <a:path w="4968138" h="3280929">
                <a:moveTo>
                  <a:pt x="0" y="0"/>
                </a:moveTo>
                <a:lnTo>
                  <a:pt x="4968138" y="0"/>
                </a:lnTo>
                <a:lnTo>
                  <a:pt x="4968138" y="3280930"/>
                </a:lnTo>
                <a:lnTo>
                  <a:pt x="0" y="328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474" b="-474"/>
            </a:stretch>
          </a:blipFill>
        </p:spPr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D2C870C-5FEB-49E3-AD3C-6C56A38A2A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16" y="3127836"/>
            <a:ext cx="3102725" cy="18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0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96EA34-1E6F-8267-C521-E1D1BF4A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 (quotidien en cette période !)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74FB72-C0E5-278B-ED40-CD91D018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/>
              <a:t>28/02/2024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9868CDD-212F-9F4F-210C-E40FD1EF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F09ED72-6781-5A6E-1172-BBC12D57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93C295-D65D-4565-54F7-832A133EB4FA}"/>
              </a:ext>
            </a:extLst>
          </p:cNvPr>
          <p:cNvSpPr/>
          <p:nvPr/>
        </p:nvSpPr>
        <p:spPr>
          <a:xfrm>
            <a:off x="724619" y="2130725"/>
            <a:ext cx="3217653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Homme 45 ans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7CD43F-7F4B-D336-15E3-7CC933D8A5B0}"/>
              </a:ext>
            </a:extLst>
          </p:cNvPr>
          <p:cNvSpPr/>
          <p:nvPr/>
        </p:nvSpPr>
        <p:spPr>
          <a:xfrm>
            <a:off x="4569124" y="2133571"/>
            <a:ext cx="3217653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Pas d’antécédent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5319CE-6A6B-AC13-00DB-F8849C5D7D40}"/>
              </a:ext>
            </a:extLst>
          </p:cNvPr>
          <p:cNvSpPr/>
          <p:nvPr/>
        </p:nvSpPr>
        <p:spPr>
          <a:xfrm>
            <a:off x="8413629" y="2130725"/>
            <a:ext cx="3217653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Agriculteur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E8B0D5-F565-059D-E382-4E6F04D2928E}"/>
              </a:ext>
            </a:extLst>
          </p:cNvPr>
          <p:cNvSpPr/>
          <p:nvPr/>
        </p:nvSpPr>
        <p:spPr>
          <a:xfrm>
            <a:off x="2687128" y="3763244"/>
            <a:ext cx="3217653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Syndrome grippal depuis 5 jours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48B8F8-F71F-E3F7-BE59-3028B246BD91}"/>
              </a:ext>
            </a:extLst>
          </p:cNvPr>
          <p:cNvSpPr/>
          <p:nvPr/>
        </p:nvSpPr>
        <p:spPr>
          <a:xfrm>
            <a:off x="6287219" y="3763244"/>
            <a:ext cx="3217653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Thrombopénie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Syndrome inflammatoire biologique (CRP 120 mg/L)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Hypokaliémie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3D6AD2-F19E-329E-D53A-040DCAA2B9AE}"/>
              </a:ext>
            </a:extLst>
          </p:cNvPr>
          <p:cNvSpPr/>
          <p:nvPr/>
        </p:nvSpPr>
        <p:spPr>
          <a:xfrm>
            <a:off x="1897811" y="5249322"/>
            <a:ext cx="8396378" cy="11041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Hypothèses diagnostiques ? </a:t>
            </a:r>
          </a:p>
          <a:p>
            <a:pPr algn="ctr"/>
            <a:r>
              <a:rPr lang="fr-FR" dirty="0"/>
              <a:t>Confirmation diagnostique ?</a:t>
            </a:r>
          </a:p>
          <a:p>
            <a:pPr algn="ctr"/>
            <a:r>
              <a:rPr lang="fr-FR" dirty="0"/>
              <a:t>Evaluation de la sévérité ? </a:t>
            </a:r>
          </a:p>
          <a:p>
            <a:pPr algn="ctr"/>
            <a:r>
              <a:rPr lang="fr-FR" dirty="0"/>
              <a:t>Antibiothérapie ? </a:t>
            </a:r>
          </a:p>
        </p:txBody>
      </p:sp>
    </p:spTree>
    <p:extLst>
      <p:ext uri="{BB962C8B-B14F-4D97-AF65-F5344CB8AC3E}">
        <p14:creationId xmlns:p14="http://schemas.microsoft.com/office/powerpoint/2010/main" val="138307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E26A760-4958-C2E3-F796-161C59B225FE}"/>
              </a:ext>
            </a:extLst>
          </p:cNvPr>
          <p:cNvSpPr txBox="1"/>
          <p:nvPr/>
        </p:nvSpPr>
        <p:spPr>
          <a:xfrm>
            <a:off x="6605195" y="5734593"/>
            <a:ext cx="419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Pilly</a:t>
            </a:r>
            <a:r>
              <a:rPr lang="fr-FR" dirty="0"/>
              <a:t> Trop 2022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B5AA57-5F62-737B-7F6D-79745CE2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évoquer une leptospirose : terrain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936F703-90E3-A547-B1BD-1A001405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14FF577-4836-4AC5-9A0C-7D582FF8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2838CFF-562D-D427-3717-019B95F5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97E5655-B364-680C-30C0-41163AA093F0}"/>
              </a:ext>
            </a:extLst>
          </p:cNvPr>
          <p:cNvSpPr txBox="1"/>
          <p:nvPr/>
        </p:nvSpPr>
        <p:spPr>
          <a:xfrm>
            <a:off x="838200" y="2318273"/>
            <a:ext cx="51484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Sexe masculin </a:t>
            </a:r>
          </a:p>
          <a:p>
            <a:endParaRPr lang="fr-FR" dirty="0"/>
          </a:p>
          <a:p>
            <a:r>
              <a:rPr lang="fr-FR" dirty="0"/>
              <a:t>Métiers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Agriculteurs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Eboueurs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Egoutiers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Vétérinaires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Militaires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Garde-forestiers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Moniteurs canyoning/kayak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689780C2-E9DC-6502-D7A5-8062E18A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19" y="1733217"/>
            <a:ext cx="6270274" cy="3909400"/>
          </a:xfrm>
          <a:prstGeom prst="rect">
            <a:avLst/>
          </a:prstGeom>
        </p:spPr>
      </p:pic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8EBAC7CD-ED0A-7CA4-5C19-BE140802E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99" y="2112540"/>
            <a:ext cx="4470026" cy="1898276"/>
          </a:xfrm>
          <a:prstGeom prst="rect">
            <a:avLst/>
          </a:prstGeom>
        </p:spPr>
      </p:pic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xmlns="" id="{7A6CC060-DD61-F5E5-3A27-0A2FE2783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699" y="3965971"/>
            <a:ext cx="4655572" cy="190587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B0047CB-0EEF-BFF1-8CC7-48D8E07A9C17}"/>
              </a:ext>
            </a:extLst>
          </p:cNvPr>
          <p:cNvSpPr txBox="1"/>
          <p:nvPr/>
        </p:nvSpPr>
        <p:spPr>
          <a:xfrm>
            <a:off x="6605195" y="5749982"/>
            <a:ext cx="44859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Dung et col., BMC Infect Dis, 2022 </a:t>
            </a:r>
          </a:p>
        </p:txBody>
      </p:sp>
    </p:spTree>
    <p:extLst>
      <p:ext uri="{BB962C8B-B14F-4D97-AF65-F5344CB8AC3E}">
        <p14:creationId xmlns:p14="http://schemas.microsoft.com/office/powerpoint/2010/main" val="28081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96D69D-B99D-BEC9-9610-6AEF25A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en contexte d’inondations 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23CDC8F-A8E2-A56E-234B-B57E7BA5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00C82EE-8B51-031E-98D0-AFE3637A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A62172C-94D2-0433-2807-BF318B42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7B143A7-D524-431C-9462-140BAB28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1023"/>
            <a:ext cx="5212422" cy="18032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F0D9CE9-CD11-0F31-FD40-3C1AE1518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948" y="1788459"/>
            <a:ext cx="5407632" cy="43804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6F5946BB-846E-02D0-3614-F16BE706AD4D}"/>
              </a:ext>
            </a:extLst>
          </p:cNvPr>
          <p:cNvSpPr txBox="1"/>
          <p:nvPr/>
        </p:nvSpPr>
        <p:spPr>
          <a:xfrm>
            <a:off x="1089061" y="4107457"/>
            <a:ext cx="4833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Autres facteurs de risques identifiés : </a:t>
            </a:r>
          </a:p>
          <a:p>
            <a:r>
              <a:rPr lang="fr-FR" sz="1600" dirty="0"/>
              <a:t>- Avoir une blessure profonde (OR 4.35 [3.07-5.64])</a:t>
            </a:r>
          </a:p>
          <a:p>
            <a:r>
              <a:rPr lang="fr-FR" sz="1600" dirty="0"/>
              <a:t>- Sexe masculin (OR 2.06 [1.29-2.83])</a:t>
            </a:r>
          </a:p>
          <a:p>
            <a:r>
              <a:rPr lang="fr-FR" sz="1600" dirty="0"/>
              <a:t>- Exposition au bétail (OR 1.95 [1.26-2.64])</a:t>
            </a:r>
          </a:p>
          <a:p>
            <a:endParaRPr lang="fr-FR" sz="1600" dirty="0"/>
          </a:p>
          <a:p>
            <a:r>
              <a:rPr lang="fr-FR" sz="1600" dirty="0"/>
              <a:t>Marcher pied nu ou voir un rat : non significatifs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41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62478FA-4D33-153D-A8E9-C1CA3B9B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évoquer une leptospirose : biologie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89927C3-E8B4-9C5C-EBA1-CE8444A0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6CC691B-EA2A-D703-C23B-2BC88154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8D481CE-63A9-D16B-B03C-BBAFD6C2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5</a:t>
            </a:fld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DDB7044F-5552-1CFD-DB25-165A9421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36" y="3541692"/>
            <a:ext cx="10041328" cy="200266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07141DB-1C8C-EF02-8BB5-55B3042F4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04" y="3451538"/>
            <a:ext cx="5695992" cy="22383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1F1C9A7A-A59E-0514-33A4-3EC8945D2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35" y="2059361"/>
            <a:ext cx="7181903" cy="107633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19CE2D05-97D9-1457-BDFD-DC8533CAEAB5}"/>
              </a:ext>
            </a:extLst>
          </p:cNvPr>
          <p:cNvSpPr txBox="1"/>
          <p:nvPr/>
        </p:nvSpPr>
        <p:spPr>
          <a:xfrm>
            <a:off x="8933695" y="5581020"/>
            <a:ext cx="218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Plos</a:t>
            </a:r>
            <a:r>
              <a:rPr lang="fr-FR" dirty="0"/>
              <a:t> One, 2023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A647233A-14A2-7D90-7A15-7B0837F4D3FC}"/>
              </a:ext>
            </a:extLst>
          </p:cNvPr>
          <p:cNvSpPr txBox="1"/>
          <p:nvPr/>
        </p:nvSpPr>
        <p:spPr>
          <a:xfrm>
            <a:off x="3827114" y="4463727"/>
            <a:ext cx="4783486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/>
              <a:t>CRP élevée = en faveur d’une leptospirose</a:t>
            </a:r>
          </a:p>
        </p:txBody>
      </p:sp>
    </p:spTree>
    <p:extLst>
      <p:ext uri="{BB962C8B-B14F-4D97-AF65-F5344CB8AC3E}">
        <p14:creationId xmlns:p14="http://schemas.microsoft.com/office/powerpoint/2010/main" val="14435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B497A5-9E4E-29A2-3C8C-AE692C50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Co-infections leptospirose/dengue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541B32A-EA60-9F47-E420-186023D50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Co-circulation – Facteurs de risques partagés (saison des pluies)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Description de cas clinique de co-infections (</a:t>
            </a:r>
            <a:r>
              <a:rPr lang="fr-FR" dirty="0" err="1"/>
              <a:t>Shiddapur</a:t>
            </a:r>
            <a:r>
              <a:rPr lang="fr-FR" dirty="0"/>
              <a:t>, </a:t>
            </a:r>
            <a:r>
              <a:rPr lang="fr-FR" dirty="0" err="1"/>
              <a:t>Cureus</a:t>
            </a:r>
            <a:r>
              <a:rPr lang="fr-FR" dirty="0"/>
              <a:t>, Jan 24):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Léthargie sans syndrome méningé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Thrombopénie sévère avec syndrome hémorragique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Prise en charge en réanimation – intubation sur HIA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Amélioration ventilatoire avec plaquettes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D7A945-B2B0-F24F-7AC1-DC7DBF24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394D0C-55D8-84E1-B053-0D6E9778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D182A17-3C75-B907-7DA0-5E257195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01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CF0421-C7B6-E7B0-9F59-DD8E1487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Facteurs pronostiques </a:t>
            </a:r>
            <a:r>
              <a:rPr lang="fr-FR" dirty="0"/>
              <a:t>et sévérité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838F109-E9DA-4F72-C88B-038B7739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0C233A1-28A7-E4BC-9FD3-26C5AD0D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3AEFA0A-12D9-0537-2BBE-9CAD9C28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3" y="3183756"/>
            <a:ext cx="5521236" cy="32405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3" y="1704136"/>
            <a:ext cx="4859384" cy="14796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686" y="1902798"/>
            <a:ext cx="4968240" cy="159530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600" y="3655278"/>
            <a:ext cx="3666766" cy="25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2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92631C-69CA-1F52-75AC-6D229053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évaluation en ville ? 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E227323-C48B-C607-87FC-DB718A1A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46198B7-0F77-EB83-236B-2D88C4EA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4DDADCC-EBCC-CDCC-988B-3A45D5E5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5394" y="1994262"/>
            <a:ext cx="4815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Evaluation clinique 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Dyspnée/Hémoptysie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Hématome/Saignements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Altération de l’état générale (anorexie)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Diurèse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1504" y="4302586"/>
            <a:ext cx="10546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Quel patient pour un suivi ambulatoire et quel suivi ?</a:t>
            </a:r>
          </a:p>
          <a:p>
            <a:pPr algn="ctr"/>
            <a:r>
              <a:rPr lang="fr-FR" dirty="0" smtClean="0"/>
              <a:t>Patient </a:t>
            </a:r>
            <a:r>
              <a:rPr lang="fr-FR" dirty="0"/>
              <a:t>pauci symptomatique</a:t>
            </a:r>
          </a:p>
          <a:p>
            <a:pPr algn="ctr"/>
            <a:r>
              <a:rPr lang="fr-FR" dirty="0"/>
              <a:t>Bilan biologique </a:t>
            </a:r>
            <a:r>
              <a:rPr lang="fr-FR" dirty="0" smtClean="0"/>
              <a:t>« rassurant » </a:t>
            </a:r>
            <a:endParaRPr lang="fr-FR" dirty="0"/>
          </a:p>
          <a:p>
            <a:pPr algn="ctr"/>
            <a:r>
              <a:rPr lang="fr-FR" dirty="0"/>
              <a:t>Surveillance biologique /48h minimum en phase aigue</a:t>
            </a:r>
          </a:p>
          <a:p>
            <a:pPr algn="ctr"/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Au moindre doute : prendre un avis en infectiologie pour orientation du patient</a:t>
            </a:r>
            <a:endParaRPr lang="fr-FR" sz="2400" dirty="0">
              <a:solidFill>
                <a:srgbClr val="FF0000"/>
              </a:solidFill>
            </a:endParaRP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23035" y="1994262"/>
            <a:ext cx="4815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Evaluation biologique :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NFS-plaquettes </a:t>
            </a:r>
          </a:p>
          <a:p>
            <a:pPr marL="285750" indent="-285750">
              <a:buFontTx/>
              <a:buChar char="-"/>
            </a:pPr>
            <a:r>
              <a:rPr lang="fr-FR" dirty="0"/>
              <a:t>Ionogramme (K+)</a:t>
            </a:r>
          </a:p>
          <a:p>
            <a:pPr marL="285750" indent="-285750">
              <a:buFontTx/>
              <a:buChar char="-"/>
            </a:pPr>
            <a:r>
              <a:rPr lang="fr-FR" dirty="0"/>
              <a:t>Créatinine </a:t>
            </a:r>
          </a:p>
          <a:p>
            <a:pPr marL="285750" indent="-285750">
              <a:buFontTx/>
              <a:buChar char="-"/>
            </a:pPr>
            <a:r>
              <a:rPr lang="fr-FR" dirty="0"/>
              <a:t>Bilan hépatique + bilirubine et TP </a:t>
            </a:r>
          </a:p>
          <a:p>
            <a:pPr marL="285750" indent="-285750">
              <a:buFontTx/>
              <a:buChar char="-"/>
            </a:pPr>
            <a:r>
              <a:rPr lang="fr-FR" dirty="0"/>
              <a:t>CPK </a:t>
            </a:r>
          </a:p>
          <a:p>
            <a:pPr marL="285750" indent="-285750">
              <a:buFontTx/>
              <a:buChar char="-"/>
            </a:pPr>
            <a:r>
              <a:rPr lang="fr-FR" dirty="0"/>
              <a:t>CRP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46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792631C-69CA-1F52-75AC-6D229053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Quand et où hospitaliser un patient suspect de leptospirose ?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E227323-C48B-C607-87FC-DB718A1A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46198B7-0F77-EB83-236B-2D88C4EA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Leptospirose -SPF Réunion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4DDADCC-EBCC-CDCC-988B-3A45D5E5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EC3C-D1B1-4F22-8B01-3EBCD0BB1346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5394" y="1994262"/>
            <a:ext cx="4815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Pas de critères d’hospitalisation définis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Décompensation pathologie chronique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Traitement anticoagulant </a:t>
            </a:r>
          </a:p>
          <a:p>
            <a:pPr marL="285750" indent="-285750">
              <a:buFontTx/>
              <a:buChar char="-"/>
            </a:pPr>
            <a:r>
              <a:rPr lang="fr-FR" dirty="0"/>
              <a:t>Insuffisance rénale aigue – </a:t>
            </a:r>
            <a:r>
              <a:rPr lang="fr-FR" dirty="0" err="1" smtClean="0"/>
              <a:t>Oligo</a:t>
            </a:r>
            <a:r>
              <a:rPr lang="fr-FR" dirty="0" smtClean="0"/>
              <a:t>-anurie 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Franche altération de l’état général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Thrombopénie </a:t>
            </a:r>
            <a:r>
              <a:rPr lang="fr-FR" dirty="0"/>
              <a:t>&lt; 50 G/L </a:t>
            </a:r>
          </a:p>
          <a:p>
            <a:pPr marL="285750" indent="-285750">
              <a:buFontTx/>
              <a:buChar char="-"/>
            </a:pPr>
            <a:r>
              <a:rPr lang="fr-FR" dirty="0"/>
              <a:t>Ictère clinique 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283235" y="1994262"/>
            <a:ext cx="4815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Evaluation par un réanimateur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Défaillance hémodynamique 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Défaillance neurologique 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Défaillance respiratoire </a:t>
            </a:r>
          </a:p>
          <a:p>
            <a:pPr marL="285750" indent="-285750">
              <a:buFontTx/>
              <a:buChar char="-"/>
            </a:pPr>
            <a:r>
              <a:rPr lang="fr-FR" dirty="0"/>
              <a:t>Syndrome hémorragique clinique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5394" y="4467497"/>
            <a:ext cx="10546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En cas de suspicion de leptospirose chez un patient ambulatoire :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Réévaluation à 48-72h clinique et biologique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+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Informations signes devant faire consulter rapidement (dyspnée, saignement, troubles neurologiques)</a:t>
            </a:r>
          </a:p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50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953881B6FC64786A21420B58C4542" ma:contentTypeVersion="15" ma:contentTypeDescription="Crée un document." ma:contentTypeScope="" ma:versionID="a22f043b2defa1a3ac0177bb916a646b">
  <xsd:schema xmlns:xsd="http://www.w3.org/2001/XMLSchema" xmlns:xs="http://www.w3.org/2001/XMLSchema" xmlns:p="http://schemas.microsoft.com/office/2006/metadata/properties" xmlns:ns3="6e77aced-f362-4a9a-b629-14c9b6977c71" xmlns:ns4="187317f9-19ad-41f5-9cee-9d9a3624eec1" targetNamespace="http://schemas.microsoft.com/office/2006/metadata/properties" ma:root="true" ma:fieldsID="0545eb1b8b2e3e87dc51ff1f98c337e7" ns3:_="" ns4:_="">
    <xsd:import namespace="6e77aced-f362-4a9a-b629-14c9b6977c71"/>
    <xsd:import namespace="187317f9-19ad-41f5-9cee-9d9a3624ee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_activity" minOccurs="0"/>
                <xsd:element ref="ns4:MediaServiceObjectDetectorVersion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7aced-f362-4a9a-b629-14c9b6977c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317f9-19ad-41f5-9cee-9d9a3624e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87317f9-19ad-41f5-9cee-9d9a3624eec1" xsi:nil="true"/>
  </documentManagement>
</p:properties>
</file>

<file path=customXml/itemProps1.xml><?xml version="1.0" encoding="utf-8"?>
<ds:datastoreItem xmlns:ds="http://schemas.openxmlformats.org/officeDocument/2006/customXml" ds:itemID="{14153041-2A5E-4682-A9E5-07B2DA576E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6DE9BF-DB0A-4BD5-9C64-733CD3C5FD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77aced-f362-4a9a-b629-14c9b6977c71"/>
    <ds:schemaRef ds:uri="187317f9-19ad-41f5-9cee-9d9a3624e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6D94CE-7553-443F-81A3-1280BEC01BB1}">
  <ds:schemaRefs>
    <ds:schemaRef ds:uri="187317f9-19ad-41f5-9cee-9d9a3624eec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77aced-f362-4a9a-b629-14c9b6977c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806</Words>
  <Application>Microsoft Office PowerPoint</Application>
  <PresentationFormat>Grand écran</PresentationFormat>
  <Paragraphs>211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Leptospirose : le point de vue de l’infectiologue </vt:lpstr>
      <vt:lpstr>Cas clinique (quotidien en cette période !)</vt:lpstr>
      <vt:lpstr>Quand évoquer une leptospirose : terrain</vt:lpstr>
      <vt:lpstr>Et en contexte d’inondations ? </vt:lpstr>
      <vt:lpstr>Quand évoquer une leptospirose : biologie</vt:lpstr>
      <vt:lpstr>Co-infections leptospirose/dengue</vt:lpstr>
      <vt:lpstr>Facteurs pronostiques et sévérité</vt:lpstr>
      <vt:lpstr>Quelle évaluation en ville ? </vt:lpstr>
      <vt:lpstr>Quand et où hospitaliser un patient suspect de leptospirose ? </vt:lpstr>
      <vt:lpstr>Leptospirose et œil </vt:lpstr>
      <vt:lpstr>Antibiothérapie</vt:lpstr>
      <vt:lpstr>Antibiothérapie : intérêt ? </vt:lpstr>
      <vt:lpstr>Intérêt/Indication prophylaxie </vt:lpstr>
      <vt:lpstr>Vaccination et leptospirose SPIROLEPT®</vt:lpstr>
      <vt:lpstr>Approche Une Santé </vt:lpstr>
      <vt:lpstr>Lepto : Kossa nou ramen la kaz</vt:lpstr>
      <vt:lpstr>Merci pour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Leptospirose : le point de vue de l’infectiologue</dc:title>
  <dc:creator>Martin BELAN</dc:creator>
  <cp:lastModifiedBy>BELAN Martin</cp:lastModifiedBy>
  <cp:revision>30</cp:revision>
  <dcterms:created xsi:type="dcterms:W3CDTF">2024-02-24T04:51:02Z</dcterms:created>
  <dcterms:modified xsi:type="dcterms:W3CDTF">2024-02-27T12:56:02Z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0x01010020C953881B6FC64786A21420B58C4542</vt:lpwstr>
  </property>
</Properties>
</file>