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23"/>
  </p:notesMasterIdLst>
  <p:handoutMasterIdLst>
    <p:handoutMasterId r:id="rId24"/>
  </p:handoutMasterIdLst>
  <p:sldIdLst>
    <p:sldId id="385" r:id="rId3"/>
    <p:sldId id="441" r:id="rId4"/>
    <p:sldId id="435" r:id="rId5"/>
    <p:sldId id="442" r:id="rId6"/>
    <p:sldId id="444" r:id="rId7"/>
    <p:sldId id="437" r:id="rId8"/>
    <p:sldId id="459" r:id="rId9"/>
    <p:sldId id="461" r:id="rId10"/>
    <p:sldId id="462" r:id="rId11"/>
    <p:sldId id="392" r:id="rId12"/>
    <p:sldId id="457" r:id="rId13"/>
    <p:sldId id="456" r:id="rId14"/>
    <p:sldId id="381" r:id="rId15"/>
    <p:sldId id="460" r:id="rId16"/>
    <p:sldId id="366" r:id="rId17"/>
    <p:sldId id="358" r:id="rId18"/>
    <p:sldId id="352" r:id="rId19"/>
    <p:sldId id="327" r:id="rId20"/>
    <p:sldId id="361" r:id="rId21"/>
    <p:sldId id="451" r:id="rId22"/>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434">
          <p15:clr>
            <a:srgbClr val="A4A3A4"/>
          </p15:clr>
        </p15:guide>
        <p15:guide id="3" orient="horz" pos="3929">
          <p15:clr>
            <a:srgbClr val="A4A3A4"/>
          </p15:clr>
        </p15:guide>
        <p15:guide id="4" pos="2880">
          <p15:clr>
            <a:srgbClr val="A4A3A4"/>
          </p15:clr>
        </p15:guide>
        <p15:guide id="5" pos="5420">
          <p15:clr>
            <a:srgbClr val="A4A3A4"/>
          </p15:clr>
        </p15:guide>
        <p15:guide id="6" pos="1066">
          <p15:clr>
            <a:srgbClr val="A4A3A4"/>
          </p15:clr>
        </p15:guide>
        <p15:guide id="7" pos="3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LEYDIER Elsa" initials="BE" lastIdx="1" clrIdx="0">
    <p:extLst>
      <p:ext uri="{19B8F6BF-5375-455C-9EA6-DF929625EA0E}">
        <p15:presenceInfo xmlns:p15="http://schemas.microsoft.com/office/powerpoint/2012/main" userId="BALLEYDIER El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1EF"/>
    <a:srgbClr val="E7F0F7"/>
    <a:srgbClr val="3B7CFF"/>
    <a:srgbClr val="009999"/>
    <a:srgbClr val="004192"/>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7" autoAdjust="0"/>
    <p:restoredTop sz="97691" autoAdjust="0"/>
  </p:normalViewPr>
  <p:slideViewPr>
    <p:cSldViewPr showGuides="1">
      <p:cViewPr varScale="1">
        <p:scale>
          <a:sx n="115" d="100"/>
          <a:sy n="115" d="100"/>
        </p:scale>
        <p:origin x="1374" y="108"/>
      </p:cViewPr>
      <p:guideLst>
        <p:guide orient="horz" pos="2160"/>
        <p:guide orient="horz" pos="1434"/>
        <p:guide orient="horz" pos="3929"/>
        <p:guide pos="2880"/>
        <p:guide pos="5420"/>
        <p:guide pos="1066"/>
        <p:guide pos="340"/>
      </p:guideLst>
    </p:cSldViewPr>
  </p:slideViewPr>
  <p:outlineViewPr>
    <p:cViewPr>
      <p:scale>
        <a:sx n="33" d="100"/>
        <a:sy n="33" d="100"/>
      </p:scale>
      <p:origin x="42" y="3102"/>
    </p:cViewPr>
  </p:outlineViewPr>
  <p:notesTextViewPr>
    <p:cViewPr>
      <p:scale>
        <a:sx n="1" d="1"/>
        <a:sy n="1" d="1"/>
      </p:scale>
      <p:origin x="0" y="0"/>
    </p:cViewPr>
  </p:notesTextViewPr>
  <p:notesViewPr>
    <p:cSldViewPr>
      <p:cViewPr varScale="1">
        <p:scale>
          <a:sx n="49" d="100"/>
          <a:sy n="49" d="100"/>
        </p:scale>
        <p:origin x="292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5B9-4ECD-8D5D-C3AF7ACBABBB}"/>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4-02-22T11:44:23.983" idx="1">
    <p:pos x="11443" y="2847"/>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8CEFDAA4-59EA-4D06-A55B-1FE1B63260EA}" type="datetimeFigureOut">
              <a:rPr lang="fr-FR" smtClean="0"/>
              <a:t>27/02/2024</a:t>
            </a:fld>
            <a:endParaRPr lang="fr-FR"/>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r>
              <a:rPr lang="fr-FR" smtClean="0"/>
              <a:t>Webinaire PS Leptospirose à La Réunion - 27/02/2024</a:t>
            </a:r>
            <a:endParaRPr lang="fr-FR"/>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F3BC96D5-F2D5-4A9B-AC02-07781D7A73E3}" type="slidenum">
              <a:rPr lang="fr-FR" smtClean="0"/>
              <a:t>‹N°›</a:t>
            </a:fld>
            <a:endParaRPr lang="fr-FR"/>
          </a:p>
        </p:txBody>
      </p:sp>
    </p:spTree>
    <p:extLst>
      <p:ext uri="{BB962C8B-B14F-4D97-AF65-F5344CB8AC3E}">
        <p14:creationId xmlns:p14="http://schemas.microsoft.com/office/powerpoint/2010/main" val="19944010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AE4F876F-2394-434A-9B07-432DE19C105F}" type="datetimeFigureOut">
              <a:rPr lang="fr-FR" smtClean="0"/>
              <a:t>27/02/2024</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r>
              <a:rPr lang="fr-FR" smtClean="0"/>
              <a:t>Webinaire PS Leptospirose à La Réunion - 27/02/2024</a:t>
            </a:r>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E5AC9FA-9DB2-48FB-B76A-EB55F6C2D38A}" type="slidenum">
              <a:rPr lang="fr-FR" smtClean="0"/>
              <a:t>‹N°›</a:t>
            </a:fld>
            <a:endParaRPr lang="fr-FR"/>
          </a:p>
        </p:txBody>
      </p:sp>
    </p:spTree>
    <p:extLst>
      <p:ext uri="{BB962C8B-B14F-4D97-AF65-F5344CB8AC3E}">
        <p14:creationId xmlns:p14="http://schemas.microsoft.com/office/powerpoint/2010/main" val="145747580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1</a:t>
            </a:fld>
            <a:endParaRPr lang="fr-FR"/>
          </a:p>
        </p:txBody>
      </p:sp>
    </p:spTree>
    <p:extLst>
      <p:ext uri="{BB962C8B-B14F-4D97-AF65-F5344CB8AC3E}">
        <p14:creationId xmlns:p14="http://schemas.microsoft.com/office/powerpoint/2010/main" val="243983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10</a:t>
            </a:fld>
            <a:endParaRPr lang="fr-FR"/>
          </a:p>
        </p:txBody>
      </p:sp>
    </p:spTree>
    <p:extLst>
      <p:ext uri="{BB962C8B-B14F-4D97-AF65-F5344CB8AC3E}">
        <p14:creationId xmlns:p14="http://schemas.microsoft.com/office/powerpoint/2010/main" val="2065711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11</a:t>
            </a:fld>
            <a:endParaRPr lang="fr-FR"/>
          </a:p>
        </p:txBody>
      </p:sp>
    </p:spTree>
    <p:extLst>
      <p:ext uri="{BB962C8B-B14F-4D97-AF65-F5344CB8AC3E}">
        <p14:creationId xmlns:p14="http://schemas.microsoft.com/office/powerpoint/2010/main" val="1744549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12</a:t>
            </a:fld>
            <a:endParaRPr lang="fr-FR"/>
          </a:p>
        </p:txBody>
      </p:sp>
    </p:spTree>
    <p:extLst>
      <p:ext uri="{BB962C8B-B14F-4D97-AF65-F5344CB8AC3E}">
        <p14:creationId xmlns:p14="http://schemas.microsoft.com/office/powerpoint/2010/main" val="198178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13</a:t>
            </a:fld>
            <a:endParaRPr lang="fr-FR"/>
          </a:p>
        </p:txBody>
      </p:sp>
    </p:spTree>
    <p:extLst>
      <p:ext uri="{BB962C8B-B14F-4D97-AF65-F5344CB8AC3E}">
        <p14:creationId xmlns:p14="http://schemas.microsoft.com/office/powerpoint/2010/main" val="232825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14</a:t>
            </a:fld>
            <a:endParaRPr lang="fr-FR"/>
          </a:p>
        </p:txBody>
      </p:sp>
    </p:spTree>
    <p:extLst>
      <p:ext uri="{BB962C8B-B14F-4D97-AF65-F5344CB8AC3E}">
        <p14:creationId xmlns:p14="http://schemas.microsoft.com/office/powerpoint/2010/main" val="141941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15</a:t>
            </a:fld>
            <a:endParaRPr lang="fr-FR"/>
          </a:p>
        </p:txBody>
      </p:sp>
    </p:spTree>
    <p:extLst>
      <p:ext uri="{BB962C8B-B14F-4D97-AF65-F5344CB8AC3E}">
        <p14:creationId xmlns:p14="http://schemas.microsoft.com/office/powerpoint/2010/main" val="160889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16</a:t>
            </a:fld>
            <a:endParaRPr lang="fr-FR"/>
          </a:p>
        </p:txBody>
      </p:sp>
    </p:spTree>
    <p:extLst>
      <p:ext uri="{BB962C8B-B14F-4D97-AF65-F5344CB8AC3E}">
        <p14:creationId xmlns:p14="http://schemas.microsoft.com/office/powerpoint/2010/main" val="344991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17</a:t>
            </a:fld>
            <a:endParaRPr lang="fr-FR"/>
          </a:p>
        </p:txBody>
      </p:sp>
    </p:spTree>
    <p:extLst>
      <p:ext uri="{BB962C8B-B14F-4D97-AF65-F5344CB8AC3E}">
        <p14:creationId xmlns:p14="http://schemas.microsoft.com/office/powerpoint/2010/main" val="1538705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18</a:t>
            </a:fld>
            <a:endParaRPr lang="fr-FR"/>
          </a:p>
        </p:txBody>
      </p:sp>
    </p:spTree>
    <p:extLst>
      <p:ext uri="{BB962C8B-B14F-4D97-AF65-F5344CB8AC3E}">
        <p14:creationId xmlns:p14="http://schemas.microsoft.com/office/powerpoint/2010/main" val="2340369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19</a:t>
            </a:fld>
            <a:endParaRPr lang="fr-FR"/>
          </a:p>
        </p:txBody>
      </p:sp>
    </p:spTree>
    <p:extLst>
      <p:ext uri="{BB962C8B-B14F-4D97-AF65-F5344CB8AC3E}">
        <p14:creationId xmlns:p14="http://schemas.microsoft.com/office/powerpoint/2010/main" val="173660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2</a:t>
            </a:fld>
            <a:endParaRPr lang="fr-FR"/>
          </a:p>
        </p:txBody>
      </p:sp>
    </p:spTree>
    <p:extLst>
      <p:ext uri="{BB962C8B-B14F-4D97-AF65-F5344CB8AC3E}">
        <p14:creationId xmlns:p14="http://schemas.microsoft.com/office/powerpoint/2010/main" val="1277637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20</a:t>
            </a:fld>
            <a:endParaRPr lang="fr-FR"/>
          </a:p>
        </p:txBody>
      </p:sp>
    </p:spTree>
    <p:extLst>
      <p:ext uri="{BB962C8B-B14F-4D97-AF65-F5344CB8AC3E}">
        <p14:creationId xmlns:p14="http://schemas.microsoft.com/office/powerpoint/2010/main" val="77846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3</a:t>
            </a:fld>
            <a:endParaRPr lang="fr-FR"/>
          </a:p>
        </p:txBody>
      </p:sp>
    </p:spTree>
    <p:extLst>
      <p:ext uri="{BB962C8B-B14F-4D97-AF65-F5344CB8AC3E}">
        <p14:creationId xmlns:p14="http://schemas.microsoft.com/office/powerpoint/2010/main" val="216747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4</a:t>
            </a:fld>
            <a:endParaRPr lang="fr-FR"/>
          </a:p>
        </p:txBody>
      </p:sp>
    </p:spTree>
    <p:extLst>
      <p:ext uri="{BB962C8B-B14F-4D97-AF65-F5344CB8AC3E}">
        <p14:creationId xmlns:p14="http://schemas.microsoft.com/office/powerpoint/2010/main" val="76227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5</a:t>
            </a:fld>
            <a:endParaRPr lang="fr-FR"/>
          </a:p>
        </p:txBody>
      </p:sp>
    </p:spTree>
    <p:extLst>
      <p:ext uri="{BB962C8B-B14F-4D97-AF65-F5344CB8AC3E}">
        <p14:creationId xmlns:p14="http://schemas.microsoft.com/office/powerpoint/2010/main" val="255998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6</a:t>
            </a:fld>
            <a:endParaRPr lang="fr-FR"/>
          </a:p>
        </p:txBody>
      </p:sp>
    </p:spTree>
    <p:extLst>
      <p:ext uri="{BB962C8B-B14F-4D97-AF65-F5344CB8AC3E}">
        <p14:creationId xmlns:p14="http://schemas.microsoft.com/office/powerpoint/2010/main" val="184630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7</a:t>
            </a:fld>
            <a:endParaRPr lang="fr-FR"/>
          </a:p>
        </p:txBody>
      </p:sp>
    </p:spTree>
    <p:extLst>
      <p:ext uri="{BB962C8B-B14F-4D97-AF65-F5344CB8AC3E}">
        <p14:creationId xmlns:p14="http://schemas.microsoft.com/office/powerpoint/2010/main" val="339739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8</a:t>
            </a:fld>
            <a:endParaRPr lang="fr-FR"/>
          </a:p>
        </p:txBody>
      </p:sp>
    </p:spTree>
    <p:extLst>
      <p:ext uri="{BB962C8B-B14F-4D97-AF65-F5344CB8AC3E}">
        <p14:creationId xmlns:p14="http://schemas.microsoft.com/office/powerpoint/2010/main" val="346000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smtClean="0"/>
              <a:t>Webinaire PS Leptospirose à La Réunion - 27/02/2024</a:t>
            </a:r>
            <a:endParaRPr lang="fr-FR"/>
          </a:p>
        </p:txBody>
      </p:sp>
      <p:sp>
        <p:nvSpPr>
          <p:cNvPr id="5" name="Espace réservé du numéro de diapositive 4"/>
          <p:cNvSpPr>
            <a:spLocks noGrp="1"/>
          </p:cNvSpPr>
          <p:nvPr>
            <p:ph type="sldNum" sz="quarter" idx="11"/>
          </p:nvPr>
        </p:nvSpPr>
        <p:spPr/>
        <p:txBody>
          <a:bodyPr/>
          <a:lstStyle/>
          <a:p>
            <a:fld id="{1E5AC9FA-9DB2-48FB-B76A-EB55F6C2D38A}" type="slidenum">
              <a:rPr lang="fr-FR" smtClean="0"/>
              <a:t>9</a:t>
            </a:fld>
            <a:endParaRPr lang="fr-FR"/>
          </a:p>
        </p:txBody>
      </p:sp>
    </p:spTree>
    <p:extLst>
      <p:ext uri="{BB962C8B-B14F-4D97-AF65-F5344CB8AC3E}">
        <p14:creationId xmlns:p14="http://schemas.microsoft.com/office/powerpoint/2010/main" val="3413658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1692274" y="2195741"/>
            <a:ext cx="6911975" cy="2450703"/>
          </a:xfrm>
        </p:spPr>
        <p:txBody>
          <a:bodyPr anchor="b"/>
          <a:lstStyle>
            <a:lvl1pPr algn="r">
              <a:defRPr sz="3000" u="sng" baseline="0">
                <a:solidFill>
                  <a:schemeClr val="accent4"/>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1692275" y="4897624"/>
            <a:ext cx="6886201" cy="936104"/>
          </a:xfrm>
        </p:spPr>
        <p:txBody>
          <a:bodyPr/>
          <a:lstStyle>
            <a:lvl1pPr marL="0" indent="0" algn="r">
              <a:buNone/>
              <a:defRPr sz="18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5114" y="512845"/>
            <a:ext cx="1594749" cy="900000"/>
          </a:xfrm>
          <a:prstGeom prst="rect">
            <a:avLst/>
          </a:prstGeom>
        </p:spPr>
      </p:pic>
    </p:spTree>
    <p:extLst>
      <p:ext uri="{BB962C8B-B14F-4D97-AF65-F5344CB8AC3E}">
        <p14:creationId xmlns:p14="http://schemas.microsoft.com/office/powerpoint/2010/main" val="44373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539552" y="1412780"/>
            <a:ext cx="7560840" cy="4824535"/>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5426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539552" y="1340768"/>
            <a:ext cx="6912768" cy="4824512"/>
          </a:xfrm>
        </p:spPr>
        <p:txBody>
          <a:bodyPr/>
          <a:lstStyle>
            <a:lvl1pPr>
              <a:defRPr b="1" u="none"/>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44732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7578" y="2276873"/>
            <a:ext cx="7550150" cy="38131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975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37586" y="404668"/>
            <a:ext cx="3973807" cy="59561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8345" y="404668"/>
            <a:ext cx="1080118" cy="609567"/>
          </a:xfrm>
          <a:prstGeom prst="rect">
            <a:avLst/>
          </a:prstGeom>
        </p:spPr>
      </p:pic>
      <p:sp>
        <p:nvSpPr>
          <p:cNvPr id="15" name="Rectangle 14"/>
          <p:cNvSpPr/>
          <p:nvPr userDrawn="1"/>
        </p:nvSpPr>
        <p:spPr>
          <a:xfrm>
            <a:off x="9242873" y="6047016"/>
            <a:ext cx="184731" cy="300082"/>
          </a:xfrm>
          <a:prstGeom prst="rect">
            <a:avLst/>
          </a:prstGeom>
        </p:spPr>
        <p:txBody>
          <a:bodyPr wrap="none">
            <a:spAutoFit/>
          </a:bodyPr>
          <a:lstStyle/>
          <a:p>
            <a:endParaRPr lang="fr-FR" sz="1350" dirty="0"/>
          </a:p>
        </p:txBody>
      </p:sp>
      <p:sp>
        <p:nvSpPr>
          <p:cNvPr id="16" name="Rectangle 15"/>
          <p:cNvSpPr/>
          <p:nvPr userDrawn="1"/>
        </p:nvSpPr>
        <p:spPr>
          <a:xfrm>
            <a:off x="8922198" y="5991454"/>
            <a:ext cx="184731" cy="300082"/>
          </a:xfrm>
          <a:prstGeom prst="rect">
            <a:avLst/>
          </a:prstGeom>
        </p:spPr>
        <p:txBody>
          <a:bodyPr wrap="none">
            <a:spAutoFit/>
          </a:bodyPr>
          <a:lstStyle/>
          <a:p>
            <a:endParaRPr lang="fr-FR" sz="1350" dirty="0"/>
          </a:p>
        </p:txBody>
      </p:sp>
      <p:sp>
        <p:nvSpPr>
          <p:cNvPr id="42" name="ZoneTexte 41"/>
          <p:cNvSpPr txBox="1"/>
          <p:nvPr userDrawn="1"/>
        </p:nvSpPr>
        <p:spPr>
          <a:xfrm>
            <a:off x="8420079" y="6448547"/>
            <a:ext cx="184371" cy="86627"/>
          </a:xfrm>
          <a:prstGeom prst="rect">
            <a:avLst/>
          </a:prstGeom>
          <a:noFill/>
        </p:spPr>
        <p:txBody>
          <a:bodyPr wrap="none" lIns="27000" tIns="0" rIns="27000" bIns="0" rtlCol="0">
            <a:spAutoFit/>
          </a:bodyPr>
          <a:lstStyle/>
          <a:p>
            <a:pPr algn="r"/>
            <a:fld id="{19A54D9F-65F7-4BCB-82BD-1E3BBE6FBFA8}" type="slidenum">
              <a:rPr lang="fr-FR" sz="563" b="1" smtClean="0">
                <a:solidFill>
                  <a:schemeClr val="tx1"/>
                </a:solidFill>
              </a:rPr>
              <a:pPr algn="r"/>
              <a:t>‹N°›</a:t>
            </a:fld>
            <a:endParaRPr lang="fr-FR" sz="563" b="1" dirty="0">
              <a:solidFill>
                <a:schemeClr val="tx1"/>
              </a:solidFill>
            </a:endParaRPr>
          </a:p>
        </p:txBody>
      </p:sp>
    </p:spTree>
    <p:extLst>
      <p:ext uri="{BB962C8B-B14F-4D97-AF65-F5344CB8AC3E}">
        <p14:creationId xmlns:p14="http://schemas.microsoft.com/office/powerpoint/2010/main" val="293802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graphicFrame>
        <p:nvGraphicFramePr>
          <p:cNvPr id="4" name="Graphique 3"/>
          <p:cNvGraphicFramePr/>
          <p:nvPr userDrawn="1">
            <p:extLst/>
          </p:nvPr>
        </p:nvGraphicFramePr>
        <p:xfrm>
          <a:off x="1547664" y="1844824"/>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7456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Webinaire Leptospiorse Réunion 27/02/2024</a:t>
            </a:r>
            <a:endParaRPr lang="fr-F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A0FE07BA-27F2-444C-A036-DDA6B4214349}" type="slidenum">
              <a:rPr lang="fr-FR"/>
              <a:pPr>
                <a:defRPr/>
              </a:pPr>
              <a:t>‹N°›</a:t>
            </a:fld>
            <a:endParaRPr lang="fr-FR"/>
          </a:p>
        </p:txBody>
      </p:sp>
    </p:spTree>
    <p:extLst>
      <p:ext uri="{BB962C8B-B14F-4D97-AF65-F5344CB8AC3E}">
        <p14:creationId xmlns:p14="http://schemas.microsoft.com/office/powerpoint/2010/main" val="214758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1692275" y="3428998"/>
            <a:ext cx="6911974" cy="1296145"/>
          </a:xfrm>
        </p:spPr>
        <p:txBody>
          <a:bodyPr anchor="b"/>
          <a:lstStyle>
            <a:lvl1pPr algn="r">
              <a:lnSpc>
                <a:spcPct val="100000"/>
              </a:lnSpc>
              <a:spcBef>
                <a:spcPts val="0"/>
              </a:spcBef>
              <a:defRPr sz="2600" b="1" cap="all">
                <a:solidFill>
                  <a:schemeClr val="tx2"/>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1692275" y="4869160"/>
            <a:ext cx="6911974" cy="1368128"/>
          </a:xfrm>
        </p:spPr>
        <p:txBody>
          <a:bodyPr anchor="t"/>
          <a:lstStyle>
            <a:lvl1pPr marL="0" indent="0" algn="r">
              <a:lnSpc>
                <a:spcPct val="110000"/>
              </a:lnSpc>
              <a:spcBef>
                <a:spcPts val="0"/>
              </a:spcBef>
              <a:buNone/>
              <a:defRPr sz="1300" b="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u texte 4"/>
          <p:cNvSpPr>
            <a:spLocks noGrp="1"/>
          </p:cNvSpPr>
          <p:nvPr>
            <p:ph type="body" sz="quarter" idx="10" hasCustomPrompt="1"/>
          </p:nvPr>
        </p:nvSpPr>
        <p:spPr>
          <a:xfrm>
            <a:off x="5795963" y="2798506"/>
            <a:ext cx="2808287" cy="576064"/>
          </a:xfrm>
        </p:spPr>
        <p:txBody>
          <a:bodyPr anchor="b"/>
          <a:lstStyle>
            <a:lvl1pPr marL="0" algn="r">
              <a:lnSpc>
                <a:spcPct val="100000"/>
              </a:lnSpc>
              <a:spcBef>
                <a:spcPts val="0"/>
              </a:spcBef>
              <a:buFontTx/>
              <a:buNone/>
              <a:defRPr sz="300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smtClean="0"/>
              <a:t>Partie #</a:t>
            </a:r>
            <a:endParaRPr lang="fr-FR"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5114" y="512845"/>
            <a:ext cx="1594749" cy="900000"/>
          </a:xfrm>
          <a:prstGeom prst="rect">
            <a:avLst/>
          </a:prstGeom>
        </p:spPr>
      </p:pic>
    </p:spTree>
    <p:extLst>
      <p:ext uri="{BB962C8B-B14F-4D97-AF65-F5344CB8AC3E}">
        <p14:creationId xmlns:p14="http://schemas.microsoft.com/office/powerpoint/2010/main" val="4234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pied de page 4"/>
          <p:cNvSpPr>
            <a:spLocks noGrp="1"/>
          </p:cNvSpPr>
          <p:nvPr>
            <p:ph type="ftr" sz="quarter" idx="11"/>
          </p:nvPr>
        </p:nvSpPr>
        <p:spPr/>
        <p:txBody>
          <a:bodyPr/>
          <a:lstStyle/>
          <a:p>
            <a:r>
              <a:rPr lang="fr-FR" smtClean="0"/>
              <a:t>Webinaire Leptospiorse Réunion 27/02/2024</a:t>
            </a:r>
            <a:endParaRPr lang="fr-FR"/>
          </a:p>
        </p:txBody>
      </p:sp>
      <p:sp>
        <p:nvSpPr>
          <p:cNvPr id="8" name="Espace réservé du texte 7"/>
          <p:cNvSpPr>
            <a:spLocks noGrp="1"/>
          </p:cNvSpPr>
          <p:nvPr>
            <p:ph type="body" sz="quarter" idx="12"/>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70763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5" name="Espace réservé du pied de page 4"/>
          <p:cNvSpPr>
            <a:spLocks noGrp="1"/>
          </p:cNvSpPr>
          <p:nvPr>
            <p:ph type="ftr" sz="quarter" idx="11"/>
          </p:nvPr>
        </p:nvSpPr>
        <p:spPr/>
        <p:txBody>
          <a:bodyPr/>
          <a:lstStyle/>
          <a:p>
            <a:r>
              <a:rPr lang="fr-FR" smtClean="0"/>
              <a:t>Webinaire Leptospiorse Réunion 27/02/2024</a:t>
            </a:r>
            <a:endParaRPr lang="fr-FR"/>
          </a:p>
        </p:txBody>
      </p:sp>
      <p:sp>
        <p:nvSpPr>
          <p:cNvPr id="8" name="Espace réservé du texte 7"/>
          <p:cNvSpPr>
            <a:spLocks noGrp="1"/>
          </p:cNvSpPr>
          <p:nvPr>
            <p:ph type="body" sz="quarter" idx="12"/>
          </p:nvPr>
        </p:nvSpPr>
        <p:spPr>
          <a:xfrm>
            <a:off x="4572000" y="2276475"/>
            <a:ext cx="4032250" cy="3960813"/>
          </a:xfrm>
        </p:spPr>
        <p:txBody>
          <a:bodyPr/>
          <a:lstStyle>
            <a:lvl1pPr>
              <a:defRPr b="0" u="sng"/>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16599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fr-FR" smtClean="0"/>
              <a:t>Webinaire Leptospiorse Réunion 27/02/2024</a:t>
            </a:r>
            <a:endParaRPr lang="fr-FR" dirty="0"/>
          </a:p>
        </p:txBody>
      </p:sp>
    </p:spTree>
    <p:extLst>
      <p:ext uri="{BB962C8B-B14F-4D97-AF65-F5344CB8AC3E}">
        <p14:creationId xmlns:p14="http://schemas.microsoft.com/office/powerpoint/2010/main" val="328162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Webinaire Leptospiorse Réunion 27/02/2024</a:t>
            </a:r>
            <a:endParaRPr lang="fr-F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A0FE07BA-27F2-444C-A036-DDA6B4214349}" type="slidenum">
              <a:rPr lang="fr-FR"/>
              <a:pPr>
                <a:defRPr/>
              </a:pPr>
              <a:t>‹N°›</a:t>
            </a:fld>
            <a:endParaRPr lang="fr-FR"/>
          </a:p>
        </p:txBody>
      </p:sp>
    </p:spTree>
    <p:extLst>
      <p:ext uri="{BB962C8B-B14F-4D97-AF65-F5344CB8AC3E}">
        <p14:creationId xmlns:p14="http://schemas.microsoft.com/office/powerpoint/2010/main" val="3804246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5BB8842-D9A4-3C44-8FC9-EAB6957F2DAF}"/>
              </a:ext>
            </a:extLst>
          </p:cNvPr>
          <p:cNvSpPr txBox="1"/>
          <p:nvPr userDrawn="1"/>
        </p:nvSpPr>
        <p:spPr>
          <a:xfrm>
            <a:off x="457200" y="346075"/>
            <a:ext cx="8229600" cy="277813"/>
          </a:xfrm>
          <a:prstGeom prst="rect">
            <a:avLst/>
          </a:prstGeom>
          <a:noFill/>
        </p:spPr>
        <p:txBody>
          <a:bodyPr>
            <a:spAutoFit/>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37931725" indent="-37474525" eaLnBrk="0" hangingPunct="0">
              <a:defRPr sz="2400">
                <a:solidFill>
                  <a:schemeClr val="tx1"/>
                </a:solidFill>
                <a:latin typeface="Arial" panose="020B0604020202020204" pitchFamily="34" charset="0"/>
                <a:ea typeface="ヒラギノ角ゴ Pro W3" panose="020B0300000000000000" pitchFamily="34" charset="-128"/>
              </a:defRPr>
            </a:lvl2pPr>
            <a:lvl3pPr eaLnBrk="0" hangingPunct="0">
              <a:defRPr sz="2400">
                <a:solidFill>
                  <a:schemeClr val="tx1"/>
                </a:solidFill>
                <a:latin typeface="Arial" panose="020B0604020202020204" pitchFamily="34" charset="0"/>
                <a:ea typeface="ヒラギノ角ゴ Pro W3" panose="020B0300000000000000" pitchFamily="34" charset="-128"/>
              </a:defRPr>
            </a:lvl3pPr>
            <a:lvl4pPr eaLnBrk="0" hangingPunct="0">
              <a:defRPr sz="2400">
                <a:solidFill>
                  <a:schemeClr val="tx1"/>
                </a:solidFill>
                <a:latin typeface="Arial" panose="020B0604020202020204" pitchFamily="34" charset="0"/>
                <a:ea typeface="ヒラギノ角ゴ Pro W3" panose="020B0300000000000000" pitchFamily="34" charset="-128"/>
              </a:defRPr>
            </a:lvl4pPr>
            <a:lvl5pPr eaLnBrk="0" hangingPunct="0">
              <a:defRPr sz="2400">
                <a:solidFill>
                  <a:schemeClr val="tx1"/>
                </a:solidFill>
                <a:latin typeface="Arial" panose="020B0604020202020204" pitchFamily="34" charset="0"/>
                <a:ea typeface="ヒラギノ角ゴ Pro W3" panose="020B0300000000000000"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eaLnBrk="1" hangingPunct="1">
              <a:defRPr/>
            </a:pPr>
            <a:endParaRPr lang="fr-FR" altLang="fr-FR" sz="1200">
              <a:latin typeface="Calibri" panose="020F0502020204030204" pitchFamily="34" charset="0"/>
            </a:endParaRPr>
          </a:p>
        </p:txBody>
      </p:sp>
      <p:sp>
        <p:nvSpPr>
          <p:cNvPr id="2" name="Titre 1"/>
          <p:cNvSpPr>
            <a:spLocks noGrp="1"/>
          </p:cNvSpPr>
          <p:nvPr>
            <p:ph type="title"/>
          </p:nvPr>
        </p:nvSpPr>
        <p:spPr/>
        <p:txBody>
          <a:bodyPr/>
          <a:lstStyle>
            <a:lvl1pPr>
              <a:defRPr sz="2600"/>
            </a:lvl1pPr>
          </a:lstStyle>
          <a:p>
            <a:r>
              <a:rPr lang="fr-FR" dirty="0"/>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EBF13E5E-BA4A-9241-916D-499EFAAFCB8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endParaRPr lang="fr-FR" altLang="fr-FR"/>
          </a:p>
        </p:txBody>
      </p:sp>
      <p:sp>
        <p:nvSpPr>
          <p:cNvPr id="6" name="Espace réservé du pied de page 4">
            <a:extLst>
              <a:ext uri="{FF2B5EF4-FFF2-40B4-BE49-F238E27FC236}">
                <a16:creationId xmlns:a16="http://schemas.microsoft.com/office/drawing/2014/main" id="{CB5B1B4F-ED92-2F40-BD52-A8E549090179}"/>
              </a:ext>
            </a:extLst>
          </p:cNvPr>
          <p:cNvSpPr>
            <a:spLocks noGrp="1"/>
          </p:cNvSpPr>
          <p:nvPr>
            <p:ph type="ftr" sz="quarter" idx="11"/>
          </p:nvPr>
        </p:nvSpPr>
        <p:spPr/>
        <p:txBody>
          <a:bodyPr/>
          <a:lstStyle>
            <a:lvl1pPr>
              <a:defRPr/>
            </a:lvl1pPr>
          </a:lstStyle>
          <a:p>
            <a:pPr>
              <a:defRPr/>
            </a:pPr>
            <a:r>
              <a:rPr lang="fr-FR" altLang="fr-FR" smtClean="0"/>
              <a:t>Webinaire Leptospiorse Réunion 27/02/2024</a:t>
            </a:r>
            <a:endParaRPr lang="fr-FR" altLang="fr-FR"/>
          </a:p>
        </p:txBody>
      </p:sp>
      <p:sp>
        <p:nvSpPr>
          <p:cNvPr id="7" name="Espace réservé du numéro de diapositive 5">
            <a:extLst>
              <a:ext uri="{FF2B5EF4-FFF2-40B4-BE49-F238E27FC236}">
                <a16:creationId xmlns:a16="http://schemas.microsoft.com/office/drawing/2014/main" id="{48039611-DF99-8945-9C7F-8B14331E2373}"/>
              </a:ext>
            </a:extLst>
          </p:cNvPr>
          <p:cNvSpPr>
            <a:spLocks noGrp="1"/>
          </p:cNvSpPr>
          <p:nvPr>
            <p:ph type="sldNum" sz="quarter" idx="12"/>
          </p:nvPr>
        </p:nvSpPr>
        <p:spPr/>
        <p:txBody>
          <a:bodyPr/>
          <a:lstStyle>
            <a:lvl1pPr>
              <a:defRPr smtClean="0"/>
            </a:lvl1pPr>
          </a:lstStyle>
          <a:p>
            <a:pPr>
              <a:defRPr/>
            </a:pPr>
            <a:fld id="{F7F86AC4-875A-1146-BF85-C9B07FB52BA0}" type="slidenum">
              <a:rPr lang="fr-FR" altLang="fr-FR"/>
              <a:pPr>
                <a:defRPr/>
              </a:pPr>
              <a:t>‹N°›</a:t>
            </a:fld>
            <a:endParaRPr lang="fr-FR" altLang="fr-FR"/>
          </a:p>
        </p:txBody>
      </p:sp>
    </p:spTree>
    <p:extLst>
      <p:ext uri="{BB962C8B-B14F-4D97-AF65-F5344CB8AC3E}">
        <p14:creationId xmlns:p14="http://schemas.microsoft.com/office/powerpoint/2010/main" val="125110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1331642" y="2195745"/>
            <a:ext cx="7272609" cy="1881331"/>
          </a:xfrm>
        </p:spPr>
        <p:txBody>
          <a:bodyPr anchor="b"/>
          <a:lstStyle>
            <a:lvl1pPr algn="r">
              <a:defRPr sz="2250" u="sng" baseline="0">
                <a:solidFill>
                  <a:schemeClr val="accent4"/>
                </a:solidFill>
              </a:defRPr>
            </a:lvl1pPr>
          </a:lstStyle>
          <a:p>
            <a:r>
              <a:rPr lang="fr-FR" dirty="0"/>
              <a:t>Modifiez le style du titre</a:t>
            </a:r>
          </a:p>
        </p:txBody>
      </p:sp>
      <p:sp>
        <p:nvSpPr>
          <p:cNvPr id="3" name="Sous-titre 2"/>
          <p:cNvSpPr>
            <a:spLocks noGrp="1"/>
          </p:cNvSpPr>
          <p:nvPr>
            <p:ph type="subTitle" idx="1"/>
          </p:nvPr>
        </p:nvSpPr>
        <p:spPr>
          <a:xfrm>
            <a:off x="1331143" y="4897624"/>
            <a:ext cx="7247336" cy="936104"/>
          </a:xfrm>
        </p:spPr>
        <p:txBody>
          <a:bodyPr/>
          <a:lstStyle>
            <a:lvl1pPr marL="0" indent="0" algn="r">
              <a:buNone/>
              <a:defRPr sz="1350" b="0" cap="none">
                <a:solidFill>
                  <a:schemeClr val="accent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Modifiez le style des sous-titres du masque</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7643" y="512848"/>
            <a:ext cx="1722220" cy="971939"/>
          </a:xfrm>
          <a:prstGeom prst="rect">
            <a:avLst/>
          </a:prstGeom>
        </p:spPr>
      </p:pic>
    </p:spTree>
    <p:extLst>
      <p:ext uri="{BB962C8B-B14F-4D97-AF65-F5344CB8AC3E}">
        <p14:creationId xmlns:p14="http://schemas.microsoft.com/office/powerpoint/2010/main" val="152649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1331642" y="3429002"/>
            <a:ext cx="7272609" cy="1296145"/>
          </a:xfrm>
        </p:spPr>
        <p:txBody>
          <a:bodyPr anchor="b"/>
          <a:lstStyle>
            <a:lvl1pPr algn="r">
              <a:lnSpc>
                <a:spcPct val="100000"/>
              </a:lnSpc>
              <a:spcBef>
                <a:spcPts val="0"/>
              </a:spcBef>
              <a:defRPr sz="1950" b="1" cap="all">
                <a:solidFill>
                  <a:schemeClr val="tx2"/>
                </a:solidFill>
              </a:defRPr>
            </a:lvl1pPr>
          </a:lstStyle>
          <a:p>
            <a:r>
              <a:rPr lang="fr-FR" dirty="0"/>
              <a:t>Modifiez le style du titre</a:t>
            </a:r>
          </a:p>
        </p:txBody>
      </p:sp>
      <p:sp>
        <p:nvSpPr>
          <p:cNvPr id="3" name="Espace réservé du texte 2"/>
          <p:cNvSpPr>
            <a:spLocks noGrp="1"/>
          </p:cNvSpPr>
          <p:nvPr>
            <p:ph type="body" idx="1"/>
          </p:nvPr>
        </p:nvSpPr>
        <p:spPr>
          <a:xfrm>
            <a:off x="1331642" y="4869160"/>
            <a:ext cx="7272609" cy="1368128"/>
          </a:xfrm>
        </p:spPr>
        <p:txBody>
          <a:bodyPr anchor="t"/>
          <a:lstStyle>
            <a:lvl1pPr marL="0" indent="0" algn="r">
              <a:lnSpc>
                <a:spcPct val="110000"/>
              </a:lnSpc>
              <a:spcBef>
                <a:spcPts val="0"/>
              </a:spcBef>
              <a:buNone/>
              <a:defRPr sz="1200" b="0" cap="none">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Modifiez les styles du texte du masque</a:t>
            </a:r>
          </a:p>
        </p:txBody>
      </p:sp>
      <p:sp>
        <p:nvSpPr>
          <p:cNvPr id="5" name="Espace réservé du texte 4"/>
          <p:cNvSpPr>
            <a:spLocks noGrp="1"/>
          </p:cNvSpPr>
          <p:nvPr>
            <p:ph type="body" sz="quarter" idx="10" hasCustomPrompt="1"/>
          </p:nvPr>
        </p:nvSpPr>
        <p:spPr>
          <a:xfrm>
            <a:off x="1331016" y="2798506"/>
            <a:ext cx="7273237" cy="486478"/>
          </a:xfrm>
        </p:spPr>
        <p:txBody>
          <a:bodyPr anchor="b"/>
          <a:lstStyle>
            <a:lvl1pPr marL="0" algn="r">
              <a:lnSpc>
                <a:spcPct val="100000"/>
              </a:lnSpc>
              <a:spcBef>
                <a:spcPts val="0"/>
              </a:spcBef>
              <a:buFontTx/>
              <a:buNone/>
              <a:defRPr sz="225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a:t>Partie #</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5" y="404668"/>
            <a:ext cx="1080118" cy="609567"/>
          </a:xfrm>
          <a:prstGeom prst="rect">
            <a:avLst/>
          </a:prstGeom>
        </p:spPr>
      </p:pic>
    </p:spTree>
    <p:extLst>
      <p:ext uri="{BB962C8B-B14F-4D97-AF65-F5344CB8AC3E}">
        <p14:creationId xmlns:p14="http://schemas.microsoft.com/office/powerpoint/2010/main" val="86397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549275"/>
            <a:ext cx="8593364" cy="12239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539750" y="568694"/>
            <a:ext cx="6552530" cy="1143000"/>
          </a:xfrm>
          <a:prstGeom prst="rect">
            <a:avLst/>
          </a:prstGeom>
        </p:spPr>
        <p:txBody>
          <a:bodyPr vert="horz" lIns="36000" tIns="0" rIns="36000" bIns="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692275" y="2276474"/>
            <a:ext cx="6911975" cy="3960837"/>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96008" y="6448546"/>
            <a:ext cx="5480248" cy="115416"/>
          </a:xfrm>
          <a:prstGeom prst="rect">
            <a:avLst/>
          </a:prstGeom>
        </p:spPr>
        <p:txBody>
          <a:bodyPr vert="horz" lIns="36000" tIns="0" rIns="36000" bIns="0" rtlCol="0" anchor="ctr">
            <a:noAutofit/>
          </a:bodyPr>
          <a:lstStyle>
            <a:lvl1pPr algn="l">
              <a:defRPr sz="750" cap="all" baseline="0">
                <a:solidFill>
                  <a:schemeClr val="tx1"/>
                </a:solidFill>
              </a:defRPr>
            </a:lvl1pPr>
          </a:lstStyle>
          <a:p>
            <a:r>
              <a:rPr lang="fr-FR" smtClean="0"/>
              <a:t>Webinaire Leptospiorse Réunion 27/02/2024</a:t>
            </a:r>
            <a:endParaRPr lang="fr-FR" dirty="0"/>
          </a:p>
        </p:txBody>
      </p:sp>
      <p:cxnSp>
        <p:nvCxnSpPr>
          <p:cNvPr id="9" name="Connecteur droit 8"/>
          <p:cNvCxnSpPr/>
          <p:nvPr/>
        </p:nvCxnSpPr>
        <p:spPr>
          <a:xfrm>
            <a:off x="528864" y="6392214"/>
            <a:ext cx="8064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07660" y="873256"/>
            <a:ext cx="1020652" cy="576000"/>
          </a:xfrm>
          <a:prstGeom prst="rect">
            <a:avLst/>
          </a:prstGeom>
        </p:spPr>
      </p:pic>
    </p:spTree>
    <p:extLst>
      <p:ext uri="{BB962C8B-B14F-4D97-AF65-F5344CB8AC3E}">
        <p14:creationId xmlns:p14="http://schemas.microsoft.com/office/powerpoint/2010/main" val="28981115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hf sldNum="0" hdr="0" dt="0"/>
  <p:txStyles>
    <p:titleStyle>
      <a:lvl1pPr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3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3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300"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3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9"/>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u titre 1"/>
          <p:cNvSpPr>
            <a:spLocks noGrp="1"/>
          </p:cNvSpPr>
          <p:nvPr>
            <p:ph type="title"/>
          </p:nvPr>
        </p:nvSpPr>
        <p:spPr>
          <a:xfrm>
            <a:off x="539751" y="188640"/>
            <a:ext cx="6840562" cy="936104"/>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539552" y="1340772"/>
            <a:ext cx="7416825" cy="4896543"/>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8420079" y="6448547"/>
            <a:ext cx="184371" cy="86627"/>
          </a:xfrm>
          <a:prstGeom prst="rect">
            <a:avLst/>
          </a:prstGeom>
          <a:noFill/>
        </p:spPr>
        <p:txBody>
          <a:bodyPr wrap="none" lIns="27000" tIns="0" rIns="27000" bIns="0" rtlCol="0">
            <a:spAutoFit/>
          </a:bodyPr>
          <a:lstStyle/>
          <a:p>
            <a:pPr algn="r"/>
            <a:fld id="{19A54D9F-65F7-4BCB-82BD-1E3BBE6FBFA8}" type="slidenum">
              <a:rPr lang="fr-FR" sz="563" b="1" smtClean="0">
                <a:solidFill>
                  <a:schemeClr val="tx1"/>
                </a:solidFill>
              </a:rPr>
              <a:pPr algn="r"/>
              <a:t>‹N°›</a:t>
            </a:fld>
            <a:endParaRPr lang="fr-FR" sz="563" b="1" dirty="0">
              <a:solidFill>
                <a:schemeClr val="tx1"/>
              </a:solidFill>
            </a:endParaRPr>
          </a:p>
        </p:txBody>
      </p:sp>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5805" y="404728"/>
            <a:ext cx="1020652" cy="576000"/>
          </a:xfrm>
          <a:prstGeom prst="rect">
            <a:avLst/>
          </a:prstGeom>
        </p:spPr>
      </p:pic>
    </p:spTree>
    <p:extLst>
      <p:ext uri="{BB962C8B-B14F-4D97-AF65-F5344CB8AC3E}">
        <p14:creationId xmlns:p14="http://schemas.microsoft.com/office/powerpoint/2010/main" val="157598335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hf sldNum="0" hdr="0" dt="0"/>
  <p:txStyles>
    <p:titleStyle>
      <a:lvl1pPr marL="0" indent="0" algn="l" defTabSz="685800" rtl="0" eaLnBrk="1" latinLnBrk="0" hangingPunct="1">
        <a:spcBef>
          <a:spcPct val="0"/>
        </a:spcBef>
        <a:buNone/>
        <a:defRPr sz="1500" b="1" kern="1200" cap="all" baseline="0">
          <a:solidFill>
            <a:schemeClr val="bg1"/>
          </a:solidFill>
          <a:latin typeface="+mj-lt"/>
          <a:ea typeface="+mj-ea"/>
          <a:cs typeface="+mj-cs"/>
        </a:defRPr>
      </a:lvl1pPr>
    </p:titleStyle>
    <p:bodyStyle>
      <a:lvl1pPr marL="0" indent="0" algn="l" defTabSz="685800" rtl="0" eaLnBrk="1" latinLnBrk="0" hangingPunct="1">
        <a:lnSpc>
          <a:spcPct val="110000"/>
        </a:lnSpc>
        <a:spcBef>
          <a:spcPts val="900"/>
        </a:spcBef>
        <a:buFontTx/>
        <a:buNone/>
        <a:defRPr sz="1350" b="1" kern="1200" cap="all" baseline="0">
          <a:solidFill>
            <a:schemeClr val="tx2"/>
          </a:solidFill>
          <a:latin typeface="+mn-lt"/>
          <a:ea typeface="+mn-ea"/>
          <a:cs typeface="+mn-cs"/>
        </a:defRPr>
      </a:lvl1pPr>
      <a:lvl2pPr marL="0" indent="0" algn="l" defTabSz="685800" rtl="0" eaLnBrk="1" latinLnBrk="0" hangingPunct="1">
        <a:lnSpc>
          <a:spcPct val="110000"/>
        </a:lnSpc>
        <a:spcBef>
          <a:spcPts val="450"/>
        </a:spcBef>
        <a:buFontTx/>
        <a:buNone/>
        <a:defRPr sz="1200" kern="1200">
          <a:solidFill>
            <a:schemeClr val="tx1"/>
          </a:solidFill>
          <a:latin typeface="+mn-lt"/>
          <a:ea typeface="+mn-ea"/>
          <a:cs typeface="+mn-cs"/>
        </a:defRPr>
      </a:lvl2pPr>
      <a:lvl3pPr marL="108000" indent="-108000" algn="l" defTabSz="685800" rtl="0" eaLnBrk="1" latinLnBrk="0" hangingPunct="1">
        <a:lnSpc>
          <a:spcPct val="110000"/>
        </a:lnSpc>
        <a:spcBef>
          <a:spcPts val="0"/>
        </a:spcBef>
        <a:buClr>
          <a:schemeClr val="tx2"/>
        </a:buClr>
        <a:buFont typeface="Symbol" panose="05050102010706020507" pitchFamily="18" charset="2"/>
        <a:buChar char="·"/>
        <a:defRPr sz="1200" b="1" kern="1200">
          <a:solidFill>
            <a:schemeClr val="tx1"/>
          </a:solidFill>
          <a:latin typeface="+mn-lt"/>
          <a:ea typeface="+mn-ea"/>
          <a:cs typeface="+mn-cs"/>
        </a:defRPr>
      </a:lvl3pPr>
      <a:lvl4pPr marL="108000" indent="-108000" algn="l" defTabSz="685800" rtl="0" eaLnBrk="1" latinLnBrk="0" hangingPunct="1">
        <a:lnSpc>
          <a:spcPct val="110000"/>
        </a:lnSpc>
        <a:spcBef>
          <a:spcPts val="0"/>
        </a:spcBef>
        <a:buFont typeface="Symbol" panose="05050102010706020507" pitchFamily="18" charset="2"/>
        <a:buChar char="·"/>
        <a:tabLst/>
        <a:defRPr sz="1200" kern="1200">
          <a:solidFill>
            <a:schemeClr val="tx2"/>
          </a:solidFill>
          <a:latin typeface="+mn-lt"/>
          <a:ea typeface="+mn-ea"/>
          <a:cs typeface="+mn-cs"/>
        </a:defRPr>
      </a:lvl4pPr>
      <a:lvl5pPr marL="216000" indent="-108000" algn="l" defTabSz="685800" rtl="0" eaLnBrk="1" latinLnBrk="0" hangingPunct="1">
        <a:lnSpc>
          <a:spcPct val="110000"/>
        </a:lnSpc>
        <a:spcBef>
          <a:spcPts val="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sa.balleydier@santepubliquefrance.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hyperlink" Target="mailto:file://prdvdifilecp/PRD_Vdi_Telechargements$/e.balleydier/Downloads/leptospirose_fiche_sensibilisation_prof-sante%20(20).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hyperlink" Target="mailto:file://prdvdifilecp/PRD_Vdi_Telechargements$/e.balleydier/Downloads/2024-01_Leptospirose_LePointSur_SpFR%C3%A9union_vf.pdf" TargetMode="Externa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hyperlink" Target="http://solidarites-sante.gouv.fr/IMG/pdf/Avis_du_CSHPF_du_30_septembre_2005_relatif_aux_recommandations_pour_la_prevention_de_la_leptospirose_en_population_generale.pdf" TargetMode="External"/><Relationship Id="rId13" Type="http://schemas.openxmlformats.org/officeDocument/2006/relationships/hyperlink" Target="mailto:https://beh.santepubliquefrance.fr/beh/2017/8-9/pdf/2017_8-9.pdf" TargetMode="External"/><Relationship Id="rId3" Type="http://schemas.openxmlformats.org/officeDocument/2006/relationships/hyperlink" Target="mailto:https://www.santepubliquefrance.fr/maladies-et-traumatismes/maladies-a-prevention-vaccinale/leptospirose" TargetMode="External"/><Relationship Id="rId7" Type="http://schemas.openxmlformats.org/officeDocument/2006/relationships/hyperlink" Target="mailto:https://www.santepubliquefrance.fr/regions/ocean-indien/documents/bulletin-regional/2019/orientation-au-diagnostic-de-leptospirose-dans-un-contexte-d-epidemie-de-dengue-a-la-reunion-fevrier-2019" TargetMode="External"/><Relationship Id="rId12" Type="http://schemas.openxmlformats.org/officeDocument/2006/relationships/hyperlink" Target="https://www.youtube.com/watch?v=O79fey6oD2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formulaires.service-public.fr/gf/cerfa_16292.do" TargetMode="External"/><Relationship Id="rId11" Type="http://schemas.openxmlformats.org/officeDocument/2006/relationships/hyperlink" Target="https://www.pasteur.fr/fr/sante-publique/CNR/les-cnr/leptospirose" TargetMode="External"/><Relationship Id="rId5" Type="http://schemas.openxmlformats.org/officeDocument/2006/relationships/hyperlink" Target="mailto:https://www.lareunion.ars.sante.fr/le-point-sur-la-leptospirose-0" TargetMode="External"/><Relationship Id="rId15" Type="http://schemas.openxmlformats.org/officeDocument/2006/relationships/hyperlink" Target="https://www.infectiologie.com/globalflexit/ajax/modules/medias/?p2=88792eb5eef47d4a3877a56e9bd98662&amp;id_page=7906&amp;id_lg=fr&amp;forceadm=&amp;ancmod=&amp;download=1&amp;file=/0/epid-08.pdf" TargetMode="External"/><Relationship Id="rId10" Type="http://schemas.openxmlformats.org/officeDocument/2006/relationships/hyperlink" Target="https://sante.gouv.fr/IMG/pdf/Nouvelles_recommandations_relatives_a_la_prevention_du_risque_chez_les_personnes_exposees_a_la_leptospirose_CSHPF_18_mars_2005_.pdf" TargetMode="External"/><Relationship Id="rId4" Type="http://schemas.openxmlformats.org/officeDocument/2006/relationships/hyperlink" Target="https://sante.gouv.fr/soins-et-maladies/maladies/maladies-infectieuses/article/leptospirose" TargetMode="External"/><Relationship Id="rId9" Type="http://schemas.openxmlformats.org/officeDocument/2006/relationships/hyperlink" Target="http://solidarites-sante.gouv.fr/IMG/pdf/Avis_relatif_aux_recommandations_pour_la_prevention_de_la_leptospirose_en_cas_d_activite_professionnelle_a_risque_CSHPF_seance_du_18_mars_2005_.pdf" TargetMode="External"/><Relationship Id="rId14" Type="http://schemas.openxmlformats.org/officeDocument/2006/relationships/hyperlink" Target="mailto:https://www.santepubliquefrance.fr/regions/ocean-indien/documents/bulletin-regional/2023/surveillance-de-la-leptospirose-a-la-reunion.-retrospective-de-l-annee-202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hyperlink" Target="mailto:elsa.balleydier@santepubliquefrance.fr" TargetMode="External"/><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hyperlink" Target="mailto:oceanindien@santepubliquefrance.fr" TargetMode="External"/><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meteofrance.yt/fr/actualites/bilan-de-la-saison-cyclonique-2021-2022-dans-le-sud-ouest-de-locean-indien"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hyperlink" Target="https://meteofrance.yt/fr/actualites/bilan-de-la-saison-cyclonique-2021-2022-dans-le-sud-ouest-de-locean-indie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ttps://sante.gouv.fr/IMG/pdf/Avis_relatif_aux_recommandations_pour_la_prevention_de_la_leptospirose_en_cas_d_activite_professionnelle_a_risque_CSHPF_seance_du_18_mars_2005_.pdf" TargetMode="External"/><Relationship Id="rId7" Type="http://schemas.openxmlformats.org/officeDocument/2006/relationships/hyperlink" Target="mailto:https://www.legifrance.gouv.fr/jorf/id/JORFTEXT000047989363"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hyperlink" Target="mailto:file://prdvdifilecp/PRD_Vdi_Telechargements$/e.balleydier/Downloads/hcspa20221216_dclaratioobligatoidelaleptospir%20(7).pdf" TargetMode="External"/><Relationship Id="rId4" Type="http://schemas.openxmlformats.org/officeDocument/2006/relationships/hyperlink" Target="mailto:https://sante.gouv.fr/IMG/pdf/Avis_du_CSHPF_du_30_septembre_2005_relatif_aux_recommandations_pour_la_prevention_de_la_leptospirose_en_population_generale.pdf" TargetMode="Externa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mailto:https://www.formulaires.service-public.fr/gf/cerfa_16292.do"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hyperlink" Target="https://www.santepubliquefrance.fr/maladies-et-traumatismes/maladies-a-prevention-vaccinale/leptospirose/la-maladie" TargetMode="Externa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mailto:https://www.formulaires.service-public.fr/gf/cerfa_16292.do" TargetMode="Externa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mailto:https://www.formulaires.service-public.fr/gf/cerfa_16292.do" TargetMode="Externa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comments" Target="../comments/comment1.xml"/><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39552" y="1916832"/>
            <a:ext cx="8136705" cy="2592287"/>
          </a:xfrm>
          <a:prstGeom prst="rect">
            <a:avLst/>
          </a:prstGeom>
        </p:spPr>
        <p:txBody>
          <a:bodyPr vert="horz" lIns="36000" tIns="0" rIns="36000" bIns="0" rtlCol="0" anchor="b">
            <a:noAutofit/>
          </a:bodyPr>
          <a:lstStyle>
            <a:lvl1pPr algn="r" defTabSz="914400" rtl="0" eaLnBrk="1" latinLnBrk="0" hangingPunct="1">
              <a:lnSpc>
                <a:spcPct val="100000"/>
              </a:lnSpc>
              <a:spcBef>
                <a:spcPts val="0"/>
              </a:spcBef>
              <a:buNone/>
              <a:defRPr sz="2600" b="1" kern="1200" cap="all" baseline="0">
                <a:solidFill>
                  <a:schemeClr val="tx2"/>
                </a:solidFill>
                <a:latin typeface="+mj-lt"/>
                <a:ea typeface="+mj-ea"/>
                <a:cs typeface="+mj-cs"/>
              </a:defRPr>
            </a:lvl1pPr>
          </a:lstStyle>
          <a:p>
            <a:pPr algn="ctr"/>
            <a:r>
              <a:rPr lang="fr-FR" sz="4400" dirty="0" smtClean="0">
                <a:solidFill>
                  <a:schemeClr val="accent4"/>
                </a:solidFill>
              </a:rPr>
              <a:t>Surveillance de la leptospirose en </a:t>
            </a:r>
            <a:r>
              <a:rPr lang="fr-FR" sz="4400" dirty="0" err="1" smtClean="0">
                <a:solidFill>
                  <a:schemeClr val="accent4"/>
                </a:solidFill>
              </a:rPr>
              <a:t>france</a:t>
            </a:r>
            <a:r>
              <a:rPr lang="fr-FR" sz="2000" dirty="0">
                <a:solidFill>
                  <a:schemeClr val="accent4"/>
                </a:solidFill>
              </a:rPr>
              <a:t/>
            </a:r>
            <a:br>
              <a:rPr lang="fr-FR" sz="2000" dirty="0">
                <a:solidFill>
                  <a:schemeClr val="accent4"/>
                </a:solidFill>
              </a:rPr>
            </a:br>
            <a:r>
              <a:rPr lang="fr-FR" sz="3200" b="0" dirty="0">
                <a:solidFill>
                  <a:schemeClr val="accent4"/>
                </a:solidFill>
              </a:rPr>
              <a:t>nouvelle maladie a déclaration obligatoire </a:t>
            </a:r>
          </a:p>
        </p:txBody>
      </p:sp>
      <p:sp>
        <p:nvSpPr>
          <p:cNvPr id="4" name="Sous-titre 2"/>
          <p:cNvSpPr txBox="1">
            <a:spLocks/>
          </p:cNvSpPr>
          <p:nvPr/>
        </p:nvSpPr>
        <p:spPr>
          <a:xfrm>
            <a:off x="1692275" y="4897624"/>
            <a:ext cx="6886201" cy="936104"/>
          </a:xfrm>
          <a:prstGeom prst="rect">
            <a:avLst/>
          </a:prstGeom>
        </p:spPr>
        <p:txBody>
          <a:bodyPr vert="horz" lIns="36000" tIns="0" rIns="36000" bIns="0" rtlCol="0" anchor="t">
            <a:noAutofit/>
          </a:bodyPr>
          <a:lstStyle>
            <a:lvl1pPr marL="0" indent="0" algn="r" defTabSz="914400" rtl="0" eaLnBrk="1" latinLnBrk="0" hangingPunct="1">
              <a:lnSpc>
                <a:spcPct val="110000"/>
              </a:lnSpc>
              <a:spcBef>
                <a:spcPts val="0"/>
              </a:spcBef>
              <a:buFontTx/>
              <a:buNone/>
              <a:defRPr sz="1300" b="0" kern="1200" cap="all" baseline="0">
                <a:solidFill>
                  <a:schemeClr val="tx2"/>
                </a:solidFill>
                <a:latin typeface="+mn-lt"/>
                <a:ea typeface="+mn-ea"/>
                <a:cs typeface="+mn-cs"/>
              </a:defRPr>
            </a:lvl1pPr>
            <a:lvl2pPr marL="457200" indent="0" algn="l" defTabSz="914400" rtl="0" eaLnBrk="1" latinLnBrk="0" hangingPunct="1">
              <a:lnSpc>
                <a:spcPct val="110000"/>
              </a:lnSpc>
              <a:spcBef>
                <a:spcPts val="600"/>
              </a:spcBef>
              <a:buFontTx/>
              <a:buNone/>
              <a:defRPr sz="18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0"/>
              </a:spcBef>
              <a:buClr>
                <a:schemeClr val="tx2"/>
              </a:buClr>
              <a:buFont typeface="Symbol" panose="05050102010706020507"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0"/>
              </a:spcBef>
              <a:buFont typeface="Symbol" panose="05050102010706020507" pitchFamily="18" charset="2"/>
              <a:buNone/>
              <a:tabLst/>
              <a:defRPr sz="14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spcBef>
                <a:spcPts val="1200"/>
              </a:spcBef>
            </a:pPr>
            <a:r>
              <a:rPr lang="fr-FR" sz="1400" cap="none" dirty="0">
                <a:solidFill>
                  <a:schemeClr val="accent4"/>
                </a:solidFill>
                <a:latin typeface="+mj-lt"/>
              </a:rPr>
              <a:t>Santé publique France, Réunion</a:t>
            </a:r>
          </a:p>
          <a:p>
            <a:r>
              <a:rPr lang="fr-FR" sz="1400" cap="none" dirty="0">
                <a:solidFill>
                  <a:schemeClr val="accent4"/>
                </a:solidFill>
                <a:latin typeface="+mj-lt"/>
              </a:rPr>
              <a:t>Elsa </a:t>
            </a:r>
            <a:r>
              <a:rPr lang="fr-FR" sz="1400" cap="none" dirty="0" err="1">
                <a:solidFill>
                  <a:schemeClr val="accent4"/>
                </a:solidFill>
                <a:latin typeface="+mj-lt"/>
              </a:rPr>
              <a:t>Balleydier</a:t>
            </a:r>
            <a:r>
              <a:rPr lang="fr-FR" sz="1400" cap="none" dirty="0">
                <a:solidFill>
                  <a:schemeClr val="accent4"/>
                </a:solidFill>
                <a:latin typeface="+mj-lt"/>
              </a:rPr>
              <a:t> </a:t>
            </a:r>
            <a:r>
              <a:rPr lang="fr-FR" sz="1400" cap="none" dirty="0" smtClean="0">
                <a:latin typeface="+mj-lt"/>
                <a:hlinkClick r:id="rId3"/>
              </a:rPr>
              <a:t>elsa.balleydier@santepubliquefrance.fr</a:t>
            </a:r>
            <a:r>
              <a:rPr lang="fr-FR" sz="1400" cap="none" dirty="0" smtClean="0">
                <a:latin typeface="+mj-lt"/>
              </a:rPr>
              <a:t> </a:t>
            </a:r>
          </a:p>
        </p:txBody>
      </p:sp>
    </p:spTree>
    <p:extLst>
      <p:ext uri="{BB962C8B-B14F-4D97-AF65-F5344CB8AC3E}">
        <p14:creationId xmlns:p14="http://schemas.microsoft.com/office/powerpoint/2010/main" val="2299339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970584" y="6664206"/>
            <a:ext cx="817341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742950" lvl="1" indent="-285750">
              <a:buFont typeface="Arial" panose="020B0604020202020204" pitchFamily="34" charset="0"/>
              <a:buChar char="•"/>
            </a:pPr>
            <a:endParaRPr lang="fr-FR" sz="1600" dirty="0">
              <a:solidFill>
                <a:schemeClr val="tx2"/>
              </a:solidFill>
              <a:latin typeface="+mj-lt"/>
              <a:cs typeface="Calibri" panose="020F0502020204030204" pitchFamily="34" charset="0"/>
            </a:endParaRPr>
          </a:p>
          <a:p>
            <a:pPr marL="742950" lvl="1" indent="-285750">
              <a:buFont typeface="Arial" panose="020B0604020202020204" pitchFamily="34" charset="0"/>
              <a:buChar char="•"/>
            </a:pPr>
            <a:endParaRPr lang="fr-FR" sz="1600" dirty="0" smtClean="0">
              <a:solidFill>
                <a:schemeClr val="tx2"/>
              </a:solidFill>
              <a:latin typeface="+mj-lt"/>
              <a:cs typeface="Calibri" panose="020F0502020204030204" pitchFamily="34" charset="0"/>
            </a:endParaRPr>
          </a:p>
          <a:p>
            <a:pPr marL="285750" indent="-285750">
              <a:buFont typeface="Arial" panose="020B0604020202020204" pitchFamily="34" charset="0"/>
              <a:buChar char="•"/>
            </a:pPr>
            <a:endParaRPr lang="fr-FR" sz="1600" i="1" dirty="0" smtClean="0">
              <a:latin typeface="+mj-lt"/>
              <a:cs typeface="Calibri" panose="020F0502020204030204" pitchFamily="34" charset="0"/>
            </a:endParaRPr>
          </a:p>
          <a:p>
            <a:pPr lvl="1"/>
            <a:endParaRPr lang="fr-FR" sz="1000" dirty="0">
              <a:latin typeface="+mj-lt"/>
              <a:cs typeface="Calibri" panose="020F0502020204030204" pitchFamily="34" charset="0"/>
            </a:endParaRPr>
          </a:p>
          <a:p>
            <a:endParaRPr lang="fr-FR" sz="1600" dirty="0" smtClean="0">
              <a:latin typeface="+mj-lt"/>
              <a:cs typeface="Calibri" panose="020F0502020204030204" pitchFamily="34" charset="0"/>
            </a:endParaRPr>
          </a:p>
          <a:p>
            <a:pPr marL="285750" indent="-285750">
              <a:buFont typeface="Arial" panose="020B0604020202020204" pitchFamily="34" charset="0"/>
              <a:buChar char="•"/>
            </a:pPr>
            <a:endParaRPr lang="fr-FR" sz="1600" dirty="0" smtClean="0">
              <a:latin typeface="+mj-lt"/>
              <a:cs typeface="Calibri" panose="020F0502020204030204" pitchFamily="34" charset="0"/>
            </a:endParaRPr>
          </a:p>
          <a:p>
            <a:endParaRPr lang="fr-FR" sz="1600" dirty="0">
              <a:latin typeface="+mj-lt"/>
              <a:cs typeface="Calibri" panose="020F0502020204030204" pitchFamily="34" charset="0"/>
            </a:endParaRPr>
          </a:p>
          <a:p>
            <a:endParaRPr lang="fr-FR" sz="1400" dirty="0" smtClean="0">
              <a:latin typeface="+mj-lt"/>
            </a:endParaRPr>
          </a:p>
          <a:p>
            <a:pPr marL="285750" indent="-285750">
              <a:buFont typeface="Arial" panose="020B0604020202020204" pitchFamily="34" charset="0"/>
              <a:buChar char="•"/>
            </a:pPr>
            <a:endParaRPr lang="fr-FR" sz="1400" dirty="0">
              <a:latin typeface="+mj-lt"/>
            </a:endParaRPr>
          </a:p>
          <a:p>
            <a:endParaRPr lang="fr-FR" sz="1400" dirty="0">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600" b="0" i="0" u="none" strike="noStrike" cap="none" normalizeH="0" baseline="0" dirty="0" smtClean="0">
              <a:ln>
                <a:noFill/>
              </a:ln>
              <a:solidFill>
                <a:schemeClr val="tx2"/>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600" dirty="0">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600" b="1"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2286000" y="-4511635"/>
            <a:ext cx="4572000" cy="369332"/>
          </a:xfrm>
          <a:prstGeom prst="rect">
            <a:avLst/>
          </a:prstGeom>
        </p:spPr>
        <p:txBody>
          <a:bodyPr>
            <a:spAutoFit/>
          </a:bodyPr>
          <a:lstStyle/>
          <a:p>
            <a:pPr algn="just"/>
            <a:r>
              <a:rPr lang="fr-FR" spc="-10" dirty="0" smtClean="0">
                <a:cs typeface="Liberation Sans Narrow"/>
              </a:rPr>
              <a:t>);</a:t>
            </a:r>
            <a:endParaRPr lang="fr-FR" spc="-10" dirty="0">
              <a:cs typeface="Liberation Sans Narrow"/>
            </a:endParaRPr>
          </a:p>
        </p:txBody>
      </p:sp>
      <p:sp>
        <p:nvSpPr>
          <p:cNvPr id="4" name="Espace réservé du pied de page 3"/>
          <p:cNvSpPr>
            <a:spLocks noGrp="1"/>
          </p:cNvSpPr>
          <p:nvPr>
            <p:ph type="ftr" sz="quarter" idx="11"/>
          </p:nvPr>
        </p:nvSpPr>
        <p:spPr/>
        <p:txBody>
          <a:bodyPr/>
          <a:lstStyle/>
          <a:p>
            <a:pPr>
              <a:defRPr/>
            </a:pPr>
            <a:r>
              <a:rPr lang="fr-FR" smtClean="0"/>
              <a:t>Webinaire Leptospiorse Réunion 27/02/2024</a:t>
            </a:r>
            <a:endParaRPr lang="fr-FR" dirty="0"/>
          </a:p>
        </p:txBody>
      </p:sp>
      <p:sp>
        <p:nvSpPr>
          <p:cNvPr id="6" name="Rectangle 5"/>
          <p:cNvSpPr/>
          <p:nvPr/>
        </p:nvSpPr>
        <p:spPr>
          <a:xfrm>
            <a:off x="395536" y="1072325"/>
            <a:ext cx="7120483" cy="886461"/>
          </a:xfrm>
          <a:prstGeom prst="rect">
            <a:avLst/>
          </a:prstGeom>
        </p:spPr>
        <p:txBody>
          <a:bodyPr wrap="square">
            <a:spAutoFit/>
          </a:bodyPr>
          <a:lstStyle/>
          <a:p>
            <a:pPr>
              <a:lnSpc>
                <a:spcPct val="107000"/>
              </a:lnSpc>
              <a:spcAft>
                <a:spcPts val="800"/>
              </a:spcAft>
            </a:pPr>
            <a:r>
              <a:rPr lang="fr-FR" b="1" dirty="0" err="1">
                <a:solidFill>
                  <a:schemeClr val="bg1"/>
                </a:solidFill>
                <a:latin typeface="Calibri" panose="020F0502020204030204" pitchFamily="34" charset="0"/>
                <a:ea typeface="+mj-ea"/>
                <a:cs typeface="Calibri" panose="020F0502020204030204" pitchFamily="34" charset="0"/>
              </a:rPr>
              <a:t>Take</a:t>
            </a:r>
            <a:r>
              <a:rPr lang="fr-FR" b="1" dirty="0">
                <a:solidFill>
                  <a:schemeClr val="bg1"/>
                </a:solidFill>
                <a:latin typeface="Calibri" panose="020F0502020204030204" pitchFamily="34" charset="0"/>
                <a:ea typeface="+mj-ea"/>
                <a:cs typeface="Calibri" panose="020F0502020204030204" pitchFamily="34" charset="0"/>
              </a:rPr>
              <a:t> home message </a:t>
            </a:r>
          </a:p>
          <a:p>
            <a:pPr>
              <a:lnSpc>
                <a:spcPct val="107000"/>
              </a:lnSpc>
              <a:spcAft>
                <a:spcPts val="800"/>
              </a:spcAft>
            </a:pPr>
            <a:endParaRPr lang="fr-FR" sz="2400" b="1" cap="all" dirty="0">
              <a:solidFill>
                <a:schemeClr val="bg1"/>
              </a:solidFill>
              <a:latin typeface="+mj-lt"/>
              <a:ea typeface="+mj-ea"/>
              <a:cs typeface="+mj-cs"/>
            </a:endParaRPr>
          </a:p>
        </p:txBody>
      </p:sp>
      <p:pic>
        <p:nvPicPr>
          <p:cNvPr id="3" name="Image 2"/>
          <p:cNvPicPr>
            <a:picLocks noChangeAspect="1"/>
          </p:cNvPicPr>
          <p:nvPr/>
        </p:nvPicPr>
        <p:blipFill>
          <a:blip r:embed="rId3"/>
          <a:stretch>
            <a:fillRect/>
          </a:stretch>
        </p:blipFill>
        <p:spPr>
          <a:xfrm>
            <a:off x="1021289" y="1808826"/>
            <a:ext cx="1264711" cy="1210606"/>
          </a:xfrm>
          <a:prstGeom prst="rect">
            <a:avLst/>
          </a:prstGeom>
        </p:spPr>
      </p:pic>
      <p:pic>
        <p:nvPicPr>
          <p:cNvPr id="8" name="Image 7"/>
          <p:cNvPicPr>
            <a:picLocks noChangeAspect="1"/>
          </p:cNvPicPr>
          <p:nvPr/>
        </p:nvPicPr>
        <p:blipFill rotWithShape="1">
          <a:blip r:embed="rId4"/>
          <a:srcRect r="61327"/>
          <a:stretch/>
        </p:blipFill>
        <p:spPr>
          <a:xfrm>
            <a:off x="1035175" y="3111981"/>
            <a:ext cx="1001657" cy="1365129"/>
          </a:xfrm>
          <a:prstGeom prst="rect">
            <a:avLst/>
          </a:prstGeom>
        </p:spPr>
      </p:pic>
      <p:sp>
        <p:nvSpPr>
          <p:cNvPr id="9" name="Rectangle 8"/>
          <p:cNvSpPr/>
          <p:nvPr/>
        </p:nvSpPr>
        <p:spPr>
          <a:xfrm>
            <a:off x="2123728" y="2144483"/>
            <a:ext cx="5976664" cy="307777"/>
          </a:xfrm>
          <a:prstGeom prst="rect">
            <a:avLst/>
          </a:prstGeom>
        </p:spPr>
        <p:txBody>
          <a:bodyPr wrap="square">
            <a:spAutoFit/>
          </a:bodyPr>
          <a:lstStyle/>
          <a:p>
            <a:pPr lvl="1"/>
            <a:r>
              <a:rPr lang="fr-FR" sz="1400" dirty="0" smtClean="0">
                <a:latin typeface="+mj-lt"/>
                <a:cs typeface="Calibri" panose="020F0502020204030204" pitchFamily="34" charset="0"/>
              </a:rPr>
              <a:t>1. Déclaration </a:t>
            </a:r>
            <a:r>
              <a:rPr lang="fr-FR" sz="1400" dirty="0">
                <a:latin typeface="+mj-lt"/>
                <a:cs typeface="Calibri" panose="020F0502020204030204" pitchFamily="34" charset="0"/>
              </a:rPr>
              <a:t>sans délai de tous cas à l’ARS avec </a:t>
            </a:r>
            <a:r>
              <a:rPr lang="fr-FR" sz="1400" dirty="0">
                <a:solidFill>
                  <a:schemeClr val="tx2"/>
                </a:solidFill>
                <a:latin typeface="+mj-lt"/>
                <a:cs typeface="Calibri" panose="020F0502020204030204" pitchFamily="34" charset="0"/>
              </a:rPr>
              <a:t>Cerfa complété</a:t>
            </a:r>
          </a:p>
        </p:txBody>
      </p:sp>
      <p:sp>
        <p:nvSpPr>
          <p:cNvPr id="10" name="Rectangle 9"/>
          <p:cNvSpPr/>
          <p:nvPr/>
        </p:nvSpPr>
        <p:spPr>
          <a:xfrm>
            <a:off x="2293232" y="3396516"/>
            <a:ext cx="4572000" cy="738664"/>
          </a:xfrm>
          <a:prstGeom prst="rect">
            <a:avLst/>
          </a:prstGeom>
        </p:spPr>
        <p:txBody>
          <a:bodyPr>
            <a:spAutoFit/>
          </a:bodyPr>
          <a:lstStyle/>
          <a:p>
            <a:pPr lvl="1"/>
            <a:r>
              <a:rPr lang="fr-FR" sz="1400" dirty="0" smtClean="0">
                <a:latin typeface="+mj-lt"/>
                <a:cs typeface="Calibri" panose="020F0502020204030204" pitchFamily="34" charset="0"/>
              </a:rPr>
              <a:t>2. Envoi (LBM) :</a:t>
            </a:r>
          </a:p>
          <a:p>
            <a:pPr marL="742950" lvl="1" indent="-285750">
              <a:buFont typeface="Arial" panose="020B0604020202020204" pitchFamily="34" charset="0"/>
              <a:buChar char="•"/>
            </a:pPr>
            <a:r>
              <a:rPr lang="fr-FR" sz="1400" dirty="0" smtClean="0">
                <a:solidFill>
                  <a:schemeClr val="tx2"/>
                </a:solidFill>
                <a:latin typeface="+mj-lt"/>
                <a:cs typeface="Calibri" panose="020F0502020204030204" pitchFamily="34" charset="0"/>
              </a:rPr>
              <a:t>PCR </a:t>
            </a:r>
            <a:r>
              <a:rPr lang="fr-FR" sz="1400" dirty="0">
                <a:solidFill>
                  <a:schemeClr val="tx2"/>
                </a:solidFill>
                <a:latin typeface="+mj-lt"/>
                <a:cs typeface="Calibri" panose="020F0502020204030204" pitchFamily="34" charset="0"/>
              </a:rPr>
              <a:t>positives (</a:t>
            </a:r>
            <a:r>
              <a:rPr lang="fr-FR" sz="1400" dirty="0" err="1">
                <a:solidFill>
                  <a:schemeClr val="tx2"/>
                </a:solidFill>
                <a:latin typeface="+mj-lt"/>
                <a:cs typeface="Calibri" panose="020F0502020204030204" pitchFamily="34" charset="0"/>
              </a:rPr>
              <a:t>qq</a:t>
            </a:r>
            <a:r>
              <a:rPr lang="fr-FR" sz="1400" dirty="0">
                <a:solidFill>
                  <a:schemeClr val="tx2"/>
                </a:solidFill>
                <a:latin typeface="+mj-lt"/>
                <a:cs typeface="Calibri" panose="020F0502020204030204" pitchFamily="34" charset="0"/>
              </a:rPr>
              <a:t> soit CT) </a:t>
            </a:r>
            <a:r>
              <a:rPr lang="fr-FR" sz="1400" dirty="0" smtClean="0">
                <a:solidFill>
                  <a:schemeClr val="tx2"/>
                </a:solidFill>
                <a:latin typeface="+mj-lt"/>
                <a:cs typeface="Calibri" panose="020F0502020204030204" pitchFamily="34" charset="0"/>
              </a:rPr>
              <a:t>pour séquençage au </a:t>
            </a:r>
            <a:r>
              <a:rPr lang="fr-FR" sz="1400" dirty="0">
                <a:solidFill>
                  <a:schemeClr val="tx2"/>
                </a:solidFill>
                <a:latin typeface="+mj-lt"/>
                <a:cs typeface="Calibri" panose="020F0502020204030204" pitchFamily="34" charset="0"/>
              </a:rPr>
              <a:t>CHU</a:t>
            </a:r>
          </a:p>
          <a:p>
            <a:pPr marL="742950" lvl="1" indent="-285750">
              <a:buFont typeface="Arial" panose="020B0604020202020204" pitchFamily="34" charset="0"/>
              <a:buChar char="•"/>
            </a:pPr>
            <a:r>
              <a:rPr lang="fr-FR" sz="1400" dirty="0" smtClean="0">
                <a:latin typeface="+mj-lt"/>
                <a:cs typeface="Calibri" panose="020F0502020204030204" pitchFamily="34" charset="0"/>
              </a:rPr>
              <a:t>Sérologies positives pour MAT </a:t>
            </a:r>
            <a:r>
              <a:rPr lang="fr-FR" sz="1400" dirty="0">
                <a:latin typeface="+mj-lt"/>
                <a:cs typeface="Calibri" panose="020F0502020204030204" pitchFamily="34" charset="0"/>
              </a:rPr>
              <a:t>au CNR </a:t>
            </a:r>
          </a:p>
        </p:txBody>
      </p:sp>
      <p:sp>
        <p:nvSpPr>
          <p:cNvPr id="11" name="Rectangle 10"/>
          <p:cNvSpPr/>
          <p:nvPr/>
        </p:nvSpPr>
        <p:spPr>
          <a:xfrm>
            <a:off x="2123728" y="4954905"/>
            <a:ext cx="4383251" cy="523220"/>
          </a:xfrm>
          <a:prstGeom prst="rect">
            <a:avLst/>
          </a:prstGeom>
        </p:spPr>
        <p:txBody>
          <a:bodyPr wrap="none">
            <a:spAutoFit/>
          </a:bodyPr>
          <a:lstStyle/>
          <a:p>
            <a:pPr lvl="1"/>
            <a:r>
              <a:rPr lang="fr-FR" sz="1400" dirty="0">
                <a:latin typeface="+mj-lt"/>
                <a:cs typeface="Calibri" panose="020F0502020204030204" pitchFamily="34" charset="0"/>
              </a:rPr>
              <a:t>3. Données exhaustives, de qualité </a:t>
            </a:r>
          </a:p>
          <a:p>
            <a:pPr lvl="1"/>
            <a:r>
              <a:rPr lang="fr-FR" sz="1400" dirty="0" smtClean="0">
                <a:solidFill>
                  <a:schemeClr val="tx2"/>
                </a:solidFill>
                <a:latin typeface="+mj-lt"/>
                <a:cs typeface="Calibri" panose="020F0502020204030204" pitchFamily="34" charset="0"/>
                <a:sym typeface="Wingdings" panose="05000000000000000000" pitchFamily="2" charset="2"/>
              </a:rPr>
              <a:t> </a:t>
            </a:r>
            <a:r>
              <a:rPr lang="fr-FR" sz="1400" dirty="0" smtClean="0">
                <a:solidFill>
                  <a:schemeClr val="tx2"/>
                </a:solidFill>
                <a:latin typeface="+mj-lt"/>
                <a:cs typeface="Calibri" panose="020F0502020204030204" pitchFamily="34" charset="0"/>
              </a:rPr>
              <a:t>Meilleure connaissance de l’épidémiologie locale</a:t>
            </a:r>
            <a:endParaRPr lang="fr-FR" sz="1200" dirty="0">
              <a:solidFill>
                <a:schemeClr val="tx2"/>
              </a:solidFill>
              <a:latin typeface="+mj-lt"/>
              <a:cs typeface="Calibri" panose="020F0502020204030204" pitchFamily="34" charset="0"/>
            </a:endParaRPr>
          </a:p>
        </p:txBody>
      </p:sp>
      <p:pic>
        <p:nvPicPr>
          <p:cNvPr id="12" name="Image 11"/>
          <p:cNvPicPr>
            <a:picLocks noChangeAspect="1"/>
          </p:cNvPicPr>
          <p:nvPr/>
        </p:nvPicPr>
        <p:blipFill>
          <a:blip r:embed="rId5"/>
          <a:stretch>
            <a:fillRect/>
          </a:stretch>
        </p:blipFill>
        <p:spPr>
          <a:xfrm>
            <a:off x="1641686" y="4696219"/>
            <a:ext cx="1033600" cy="1406948"/>
          </a:xfrm>
          <a:prstGeom prst="rect">
            <a:avLst/>
          </a:prstGeom>
        </p:spPr>
      </p:pic>
      <p:pic>
        <p:nvPicPr>
          <p:cNvPr id="13" name="Image 12"/>
          <p:cNvPicPr>
            <a:picLocks noChangeAspect="1"/>
          </p:cNvPicPr>
          <p:nvPr/>
        </p:nvPicPr>
        <p:blipFill>
          <a:blip r:embed="rId6"/>
          <a:stretch>
            <a:fillRect/>
          </a:stretch>
        </p:blipFill>
        <p:spPr>
          <a:xfrm>
            <a:off x="170913" y="4690512"/>
            <a:ext cx="1365090" cy="1300461"/>
          </a:xfrm>
          <a:prstGeom prst="rect">
            <a:avLst/>
          </a:prstGeom>
        </p:spPr>
      </p:pic>
    </p:spTree>
    <p:extLst>
      <p:ext uri="{BB962C8B-B14F-4D97-AF65-F5344CB8AC3E}">
        <p14:creationId xmlns:p14="http://schemas.microsoft.com/office/powerpoint/2010/main" val="2920559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008" y="404664"/>
            <a:ext cx="6552530" cy="1143000"/>
          </a:xfrm>
        </p:spPr>
        <p:txBody>
          <a:bodyPr/>
          <a:lstStyle/>
          <a:p>
            <a:r>
              <a:rPr lang="fr-FR" sz="1800" cap="none" dirty="0">
                <a:latin typeface="Calibri" panose="020F0502020204030204" pitchFamily="34" charset="0"/>
                <a:cs typeface="Calibri" panose="020F0502020204030204" pitchFamily="34" charset="0"/>
              </a:rPr>
              <a:t>Outils</a:t>
            </a:r>
            <a:r>
              <a:rPr lang="fr-FR" dirty="0" smtClean="0"/>
              <a:t> </a:t>
            </a:r>
            <a:r>
              <a:rPr lang="fr-FR" sz="1800" cap="none" dirty="0">
                <a:latin typeface="Calibri" panose="020F0502020204030204" pitchFamily="34" charset="0"/>
                <a:cs typeface="Calibri" panose="020F0502020204030204" pitchFamily="34" charset="0"/>
              </a:rPr>
              <a:t>disponibles</a:t>
            </a:r>
          </a:p>
        </p:txBody>
      </p:sp>
      <p:pic>
        <p:nvPicPr>
          <p:cNvPr id="6" name="Image 5">
            <a:hlinkClick r:id="rId3"/>
          </p:cNvPr>
          <p:cNvPicPr>
            <a:picLocks noChangeAspect="1"/>
          </p:cNvPicPr>
          <p:nvPr/>
        </p:nvPicPr>
        <p:blipFill>
          <a:blip r:embed="rId4"/>
          <a:stretch>
            <a:fillRect/>
          </a:stretch>
        </p:blipFill>
        <p:spPr>
          <a:xfrm>
            <a:off x="179512" y="1575368"/>
            <a:ext cx="4248472" cy="4917014"/>
          </a:xfrm>
          <a:prstGeom prst="rect">
            <a:avLst/>
          </a:prstGeom>
          <a:ln>
            <a:solidFill>
              <a:schemeClr val="bg1">
                <a:lumMod val="50000"/>
              </a:schemeClr>
            </a:solidFill>
          </a:ln>
        </p:spPr>
      </p:pic>
      <p:pic>
        <p:nvPicPr>
          <p:cNvPr id="8" name="Image 7">
            <a:hlinkClick r:id="rId5"/>
          </p:cNvPr>
          <p:cNvPicPr>
            <a:picLocks noChangeAspect="1"/>
          </p:cNvPicPr>
          <p:nvPr/>
        </p:nvPicPr>
        <p:blipFill>
          <a:blip r:embed="rId6"/>
          <a:stretch>
            <a:fillRect/>
          </a:stretch>
        </p:blipFill>
        <p:spPr>
          <a:xfrm>
            <a:off x="4572000" y="1551484"/>
            <a:ext cx="4455152" cy="4964782"/>
          </a:xfrm>
          <a:prstGeom prst="rect">
            <a:avLst/>
          </a:prstGeom>
          <a:ln>
            <a:solidFill>
              <a:schemeClr val="bg1">
                <a:lumMod val="50000"/>
              </a:schemeClr>
            </a:solidFill>
          </a:ln>
        </p:spPr>
      </p:pic>
      <p:sp>
        <p:nvSpPr>
          <p:cNvPr id="3" name="Espace réservé du pied de page 2"/>
          <p:cNvSpPr>
            <a:spLocks noGrp="1"/>
          </p:cNvSpPr>
          <p:nvPr>
            <p:ph type="ftr" sz="quarter" idx="11"/>
          </p:nvPr>
        </p:nvSpPr>
        <p:spPr/>
        <p:txBody>
          <a:bodyPr/>
          <a:lstStyle/>
          <a:p>
            <a:r>
              <a:rPr lang="fr-FR" smtClean="0"/>
              <a:t>Webinaire Leptospiorse Réunion 27/02/2024</a:t>
            </a:r>
            <a:endParaRPr lang="fr-FR"/>
          </a:p>
        </p:txBody>
      </p:sp>
    </p:spTree>
    <p:extLst>
      <p:ext uri="{BB962C8B-B14F-4D97-AF65-F5344CB8AC3E}">
        <p14:creationId xmlns:p14="http://schemas.microsoft.com/office/powerpoint/2010/main" val="4040393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Webinaire Leptospiorse Réunion 27/02/2024</a:t>
            </a:r>
            <a:endParaRPr lang="fr-FR"/>
          </a:p>
        </p:txBody>
      </p:sp>
      <p:sp>
        <p:nvSpPr>
          <p:cNvPr id="4" name="Espace réservé du texte 3"/>
          <p:cNvSpPr>
            <a:spLocks noGrp="1"/>
          </p:cNvSpPr>
          <p:nvPr>
            <p:ph type="body" sz="quarter" idx="12"/>
          </p:nvPr>
        </p:nvSpPr>
        <p:spPr>
          <a:xfrm>
            <a:off x="179512" y="1844824"/>
            <a:ext cx="8352730" cy="4896544"/>
          </a:xfrm>
        </p:spPr>
        <p:txBody>
          <a:bodyPr/>
          <a:lstStyle/>
          <a:p>
            <a:pPr marL="171450" indent="-171450">
              <a:lnSpc>
                <a:spcPct val="100000"/>
              </a:lnSpc>
              <a:buFont typeface="Arial" panose="020B0604020202020204" pitchFamily="34" charset="0"/>
              <a:buChar char="•"/>
            </a:pPr>
            <a:r>
              <a:rPr lang="fr-FR" sz="1100" b="0" cap="none" dirty="0" smtClean="0">
                <a:solidFill>
                  <a:schemeClr val="tx1"/>
                </a:solidFill>
                <a:latin typeface="+mj-lt"/>
                <a:cs typeface="Calibri" panose="020F0502020204030204" pitchFamily="34" charset="0"/>
              </a:rPr>
              <a:t>Dossier thématique Leptospiorse, Santé </a:t>
            </a:r>
            <a:r>
              <a:rPr lang="fr-FR" sz="1100" b="0" cap="none" dirty="0">
                <a:solidFill>
                  <a:schemeClr val="tx1"/>
                </a:solidFill>
                <a:latin typeface="+mj-lt"/>
                <a:cs typeface="Calibri" panose="020F0502020204030204" pitchFamily="34" charset="0"/>
              </a:rPr>
              <a:t>publique France </a:t>
            </a:r>
            <a:r>
              <a:rPr lang="fr-FR" sz="1100" b="0" cap="none" dirty="0" smtClean="0">
                <a:solidFill>
                  <a:schemeClr val="tx1"/>
                </a:solidFill>
                <a:latin typeface="+mj-lt"/>
                <a:cs typeface="Calibri" panose="020F0502020204030204" pitchFamily="34" charset="0"/>
              </a:rPr>
              <a:t>(</a:t>
            </a:r>
            <a:r>
              <a:rPr lang="fr-FR" sz="1100" b="0" cap="none" dirty="0" smtClean="0">
                <a:solidFill>
                  <a:schemeClr val="tx1"/>
                </a:solidFill>
                <a:latin typeface="+mj-lt"/>
                <a:cs typeface="Calibri" panose="020F0502020204030204" pitchFamily="34" charset="0"/>
                <a:hlinkClick r:id="rId3"/>
              </a:rPr>
              <a:t>lien</a:t>
            </a:r>
            <a:r>
              <a:rPr lang="fr-FR" sz="1100" b="0" cap="none" dirty="0" smtClean="0">
                <a:solidFill>
                  <a:schemeClr val="tx1"/>
                </a:solidFill>
                <a:latin typeface="+mj-lt"/>
                <a:cs typeface="Calibri" panose="020F0502020204030204" pitchFamily="34" charset="0"/>
              </a:rPr>
              <a:t>) et </a:t>
            </a:r>
            <a:r>
              <a:rPr lang="fr-FR" sz="1100" b="0" cap="none" dirty="0">
                <a:solidFill>
                  <a:schemeClr val="tx1"/>
                </a:solidFill>
                <a:latin typeface="+mj-lt"/>
                <a:cs typeface="Calibri" panose="020F0502020204030204" pitchFamily="34" charset="0"/>
              </a:rPr>
              <a:t>M</a:t>
            </a:r>
            <a:r>
              <a:rPr lang="fr-FR" sz="1100" b="0" cap="none" dirty="0" smtClean="0">
                <a:solidFill>
                  <a:schemeClr val="tx1"/>
                </a:solidFill>
                <a:latin typeface="+mj-lt"/>
                <a:cs typeface="Calibri" panose="020F0502020204030204" pitchFamily="34" charset="0"/>
              </a:rPr>
              <a:t>inistère </a:t>
            </a:r>
            <a:r>
              <a:rPr lang="fr-FR" sz="1100" b="0" cap="none" dirty="0">
                <a:solidFill>
                  <a:schemeClr val="tx1"/>
                </a:solidFill>
                <a:latin typeface="+mj-lt"/>
                <a:cs typeface="Calibri" panose="020F0502020204030204" pitchFamily="34" charset="0"/>
              </a:rPr>
              <a:t>de la </a:t>
            </a:r>
            <a:r>
              <a:rPr lang="fr-FR" sz="1100" b="0" cap="none" dirty="0" smtClean="0">
                <a:solidFill>
                  <a:schemeClr val="tx1"/>
                </a:solidFill>
                <a:latin typeface="+mj-lt"/>
                <a:cs typeface="Calibri" panose="020F0502020204030204" pitchFamily="34" charset="0"/>
              </a:rPr>
              <a:t>Sante et dépliant prévention </a:t>
            </a:r>
            <a:r>
              <a:rPr lang="fr-FR" sz="1100" b="0" cap="none" dirty="0">
                <a:solidFill>
                  <a:schemeClr val="tx1"/>
                </a:solidFill>
                <a:latin typeface="+mj-lt"/>
                <a:cs typeface="Calibri" panose="020F0502020204030204" pitchFamily="34" charset="0"/>
              </a:rPr>
              <a:t>(</a:t>
            </a:r>
            <a:r>
              <a:rPr lang="fr-FR" sz="1100" b="0" cap="none" dirty="0">
                <a:solidFill>
                  <a:schemeClr val="tx1"/>
                </a:solidFill>
                <a:latin typeface="+mj-lt"/>
                <a:cs typeface="Calibri" panose="020F0502020204030204" pitchFamily="34" charset="0"/>
                <a:hlinkClick r:id="rId4"/>
              </a:rPr>
              <a:t>lien</a:t>
            </a:r>
            <a:r>
              <a:rPr lang="fr-FR" sz="1100" b="0" cap="none" dirty="0">
                <a:solidFill>
                  <a:schemeClr val="tx1"/>
                </a:solidFill>
                <a:latin typeface="+mj-lt"/>
                <a:cs typeface="Calibri" panose="020F0502020204030204" pitchFamily="34" charset="0"/>
              </a:rPr>
              <a:t>)</a:t>
            </a:r>
          </a:p>
          <a:p>
            <a:pPr marL="171450" indent="-171450">
              <a:lnSpc>
                <a:spcPct val="100000"/>
              </a:lnSpc>
              <a:buFont typeface="Arial" panose="020B0604020202020204" pitchFamily="34" charset="0"/>
              <a:buChar char="•"/>
            </a:pPr>
            <a:r>
              <a:rPr lang="fr-FR" sz="1100" b="0" cap="none" dirty="0" smtClean="0">
                <a:solidFill>
                  <a:schemeClr val="tx1"/>
                </a:solidFill>
                <a:latin typeface="+mj-lt"/>
                <a:cs typeface="Calibri" panose="020F0502020204030204" pitchFamily="34" charset="0"/>
              </a:rPr>
              <a:t>Le </a:t>
            </a:r>
            <a:r>
              <a:rPr lang="fr-FR" sz="1100" b="0" cap="none" dirty="0">
                <a:solidFill>
                  <a:schemeClr val="tx1"/>
                </a:solidFill>
                <a:latin typeface="+mj-lt"/>
                <a:cs typeface="Calibri" panose="020F0502020204030204" pitchFamily="34" charset="0"/>
              </a:rPr>
              <a:t>Point sur la </a:t>
            </a:r>
            <a:r>
              <a:rPr lang="fr-FR" sz="1100" b="0" cap="none" dirty="0" smtClean="0">
                <a:solidFill>
                  <a:schemeClr val="tx1"/>
                </a:solidFill>
                <a:latin typeface="+mj-lt"/>
                <a:cs typeface="Calibri" panose="020F0502020204030204" pitchFamily="34" charset="0"/>
              </a:rPr>
              <a:t>leptospirose </a:t>
            </a:r>
            <a:r>
              <a:rPr lang="fr-FR" sz="1100" b="0" cap="none" dirty="0">
                <a:solidFill>
                  <a:schemeClr val="tx1"/>
                </a:solidFill>
                <a:latin typeface="+mj-lt"/>
                <a:cs typeface="Calibri" panose="020F0502020204030204" pitchFamily="34" charset="0"/>
              </a:rPr>
              <a:t>Réunion (</a:t>
            </a:r>
            <a:r>
              <a:rPr lang="fr-FR" sz="1100" b="0" cap="none" dirty="0">
                <a:solidFill>
                  <a:schemeClr val="tx1"/>
                </a:solidFill>
                <a:latin typeface="+mj-lt"/>
                <a:cs typeface="Calibri" panose="020F0502020204030204" pitchFamily="34" charset="0"/>
                <a:hlinkClick r:id="rId5"/>
              </a:rPr>
              <a:t>lien</a:t>
            </a:r>
            <a:r>
              <a:rPr lang="fr-FR" sz="1100" b="0" cap="none" dirty="0" smtClean="0">
                <a:solidFill>
                  <a:schemeClr val="tx1"/>
                </a:solidFill>
                <a:latin typeface="+mj-lt"/>
                <a:cs typeface="Calibri" panose="020F0502020204030204" pitchFamily="34" charset="0"/>
              </a:rPr>
              <a:t>)</a:t>
            </a:r>
          </a:p>
          <a:p>
            <a:pPr marL="171450" indent="-171450">
              <a:lnSpc>
                <a:spcPct val="100000"/>
              </a:lnSpc>
              <a:buFont typeface="Arial" panose="020B0604020202020204" pitchFamily="34" charset="0"/>
              <a:buChar char="•"/>
            </a:pPr>
            <a:r>
              <a:rPr lang="fr-FR" sz="1100" b="0" cap="none" dirty="0" smtClean="0">
                <a:solidFill>
                  <a:schemeClr val="tx1"/>
                </a:solidFill>
                <a:latin typeface="+mj-lt"/>
                <a:cs typeface="Calibri" panose="020F0502020204030204" pitchFamily="34" charset="0"/>
              </a:rPr>
              <a:t>Cerfa de déclaration d’un cas (</a:t>
            </a:r>
            <a:r>
              <a:rPr lang="fr-FR" sz="1100" b="0" cap="none" dirty="0" smtClean="0">
                <a:solidFill>
                  <a:schemeClr val="tx1"/>
                </a:solidFill>
                <a:latin typeface="+mj-lt"/>
                <a:cs typeface="Calibri" panose="020F0502020204030204" pitchFamily="34" charset="0"/>
                <a:hlinkClick r:id="rId6"/>
              </a:rPr>
              <a:t>lien</a:t>
            </a:r>
            <a:r>
              <a:rPr lang="fr-FR" sz="1100" b="0" cap="none" dirty="0" smtClean="0">
                <a:solidFill>
                  <a:schemeClr val="tx1"/>
                </a:solidFill>
                <a:latin typeface="+mj-lt"/>
                <a:cs typeface="Calibri" panose="020F0502020204030204" pitchFamily="34" charset="0"/>
              </a:rPr>
              <a:t>)</a:t>
            </a:r>
            <a:endParaRPr lang="fr-FR" sz="1100" b="0" cap="none" dirty="0">
              <a:solidFill>
                <a:schemeClr val="tx1"/>
              </a:solidFill>
              <a:latin typeface="+mj-lt"/>
              <a:cs typeface="Calibri" panose="020F0502020204030204" pitchFamily="34" charset="0"/>
            </a:endParaRPr>
          </a:p>
          <a:p>
            <a:pPr marL="171450" indent="-171450">
              <a:lnSpc>
                <a:spcPct val="100000"/>
              </a:lnSpc>
              <a:buFont typeface="Arial" panose="020B0604020202020204" pitchFamily="34" charset="0"/>
              <a:buChar char="•"/>
            </a:pPr>
            <a:r>
              <a:rPr lang="fr-FR" sz="1100" b="0" cap="none" dirty="0">
                <a:solidFill>
                  <a:schemeClr val="tx1"/>
                </a:solidFill>
                <a:latin typeface="+mj-lt"/>
                <a:cs typeface="Calibri" panose="020F0502020204030204" pitchFamily="34" charset="0"/>
              </a:rPr>
              <a:t>Orientation au diagnostic de leptospirose dans un contexte d'épidémie de dengue à La Réunion, </a:t>
            </a:r>
            <a:r>
              <a:rPr lang="fr-FR" sz="1100" b="0" cap="none" dirty="0" smtClean="0">
                <a:solidFill>
                  <a:schemeClr val="tx1"/>
                </a:solidFill>
                <a:latin typeface="+mj-lt"/>
                <a:cs typeface="Calibri" panose="020F0502020204030204" pitchFamily="34" charset="0"/>
              </a:rPr>
              <a:t>en cours d’actualisation  (</a:t>
            </a:r>
            <a:r>
              <a:rPr lang="fr-FR" sz="1100" b="0" cap="none" dirty="0" smtClean="0">
                <a:solidFill>
                  <a:schemeClr val="tx1"/>
                </a:solidFill>
                <a:latin typeface="+mj-lt"/>
                <a:cs typeface="Calibri" panose="020F0502020204030204" pitchFamily="34" charset="0"/>
                <a:hlinkClick r:id="rId7"/>
              </a:rPr>
              <a:t>lien</a:t>
            </a:r>
            <a:r>
              <a:rPr lang="fr-FR" sz="1100" b="0" cap="none" dirty="0" smtClean="0">
                <a:solidFill>
                  <a:schemeClr val="tx1"/>
                </a:solidFill>
                <a:latin typeface="+mj-lt"/>
                <a:cs typeface="Calibri" panose="020F0502020204030204" pitchFamily="34" charset="0"/>
              </a:rPr>
              <a:t>)</a:t>
            </a:r>
          </a:p>
          <a:p>
            <a:pPr marL="171450" indent="-171450">
              <a:lnSpc>
                <a:spcPct val="100000"/>
              </a:lnSpc>
              <a:buFont typeface="Arial" panose="020B0604020202020204" pitchFamily="34" charset="0"/>
              <a:buChar char="•"/>
            </a:pPr>
            <a:r>
              <a:rPr lang="fr-FR" sz="1100" b="0" cap="none" dirty="0" smtClean="0">
                <a:solidFill>
                  <a:schemeClr val="tx1"/>
                </a:solidFill>
                <a:latin typeface="+mj-lt"/>
                <a:cs typeface="Calibri" panose="020F0502020204030204" pitchFamily="34" charset="0"/>
              </a:rPr>
              <a:t>HSCP</a:t>
            </a:r>
          </a:p>
          <a:p>
            <a:pPr marL="315450" lvl="2" indent="-171450">
              <a:lnSpc>
                <a:spcPct val="100000"/>
              </a:lnSpc>
              <a:buFont typeface="Arial" panose="020B0604020202020204" pitchFamily="34" charset="0"/>
              <a:buChar char="•"/>
            </a:pPr>
            <a:r>
              <a:rPr lang="fr-FR" sz="1100" b="0" cap="none" dirty="0" smtClean="0">
                <a:solidFill>
                  <a:schemeClr val="tx1"/>
                </a:solidFill>
                <a:latin typeface="+mj-lt"/>
                <a:cs typeface="Calibri" panose="020F0502020204030204" pitchFamily="34" charset="0"/>
              </a:rPr>
              <a:t>Recommandations </a:t>
            </a:r>
            <a:r>
              <a:rPr lang="fr-FR" sz="1100" b="0" cap="none" dirty="0">
                <a:solidFill>
                  <a:schemeClr val="tx1"/>
                </a:solidFill>
                <a:latin typeface="+mj-lt"/>
                <a:cs typeface="Calibri" panose="020F0502020204030204" pitchFamily="34" charset="0"/>
              </a:rPr>
              <a:t>pour la prévention de la leptospirose en population générale (30 septembre 2005) (</a:t>
            </a:r>
            <a:r>
              <a:rPr lang="fr-FR" sz="1100" b="0" cap="none" dirty="0">
                <a:solidFill>
                  <a:schemeClr val="tx1"/>
                </a:solidFill>
                <a:latin typeface="+mj-lt"/>
                <a:cs typeface="Calibri" panose="020F0502020204030204" pitchFamily="34" charset="0"/>
                <a:hlinkClick r:id="rId8"/>
              </a:rPr>
              <a:t>lien</a:t>
            </a:r>
            <a:r>
              <a:rPr lang="fr-FR" sz="1100" b="0" cap="none" dirty="0">
                <a:solidFill>
                  <a:schemeClr val="tx1"/>
                </a:solidFill>
                <a:latin typeface="+mj-lt"/>
                <a:cs typeface="Calibri" panose="020F0502020204030204" pitchFamily="34" charset="0"/>
              </a:rPr>
              <a:t>)</a:t>
            </a:r>
          </a:p>
          <a:p>
            <a:pPr marL="315450" lvl="2" indent="-171450">
              <a:lnSpc>
                <a:spcPct val="100000"/>
              </a:lnSpc>
              <a:buFont typeface="Arial" panose="020B0604020202020204" pitchFamily="34" charset="0"/>
              <a:buChar char="•"/>
            </a:pPr>
            <a:r>
              <a:rPr lang="fr-FR" sz="1100" b="0" cap="none" dirty="0" smtClean="0">
                <a:solidFill>
                  <a:schemeClr val="tx1"/>
                </a:solidFill>
                <a:latin typeface="+mj-lt"/>
                <a:cs typeface="Calibri" panose="020F0502020204030204" pitchFamily="34" charset="0"/>
              </a:rPr>
              <a:t>HSCP, Recommandations </a:t>
            </a:r>
            <a:r>
              <a:rPr lang="fr-FR" sz="1100" b="0" cap="none" dirty="0">
                <a:solidFill>
                  <a:schemeClr val="tx1"/>
                </a:solidFill>
                <a:latin typeface="+mj-lt"/>
                <a:cs typeface="Calibri" panose="020F0502020204030204" pitchFamily="34" charset="0"/>
              </a:rPr>
              <a:t>pour la prévention de la leptospirose en cas d’activité professionnelle à risque (18 mars 2005) (</a:t>
            </a:r>
            <a:r>
              <a:rPr lang="fr-FR" sz="1100" b="0" cap="none" dirty="0">
                <a:solidFill>
                  <a:schemeClr val="tx1"/>
                </a:solidFill>
                <a:latin typeface="+mj-lt"/>
                <a:cs typeface="Calibri" panose="020F0502020204030204" pitchFamily="34" charset="0"/>
                <a:hlinkClick r:id="rId9"/>
              </a:rPr>
              <a:t>lien</a:t>
            </a:r>
            <a:r>
              <a:rPr lang="fr-FR" sz="1100" b="0" cap="none" dirty="0">
                <a:solidFill>
                  <a:schemeClr val="tx1"/>
                </a:solidFill>
                <a:latin typeface="+mj-lt"/>
                <a:cs typeface="Calibri" panose="020F0502020204030204" pitchFamily="34" charset="0"/>
              </a:rPr>
              <a:t>)</a:t>
            </a:r>
          </a:p>
          <a:p>
            <a:pPr marL="315450" lvl="2" indent="-171450">
              <a:lnSpc>
                <a:spcPct val="100000"/>
              </a:lnSpc>
              <a:buFont typeface="Arial" panose="020B0604020202020204" pitchFamily="34" charset="0"/>
              <a:buChar char="•"/>
            </a:pPr>
            <a:r>
              <a:rPr lang="fr-FR" sz="1100" b="0" cap="none" dirty="0" smtClean="0">
                <a:solidFill>
                  <a:schemeClr val="tx1"/>
                </a:solidFill>
                <a:latin typeface="+mj-lt"/>
                <a:cs typeface="Calibri" panose="020F0502020204030204" pitchFamily="34" charset="0"/>
              </a:rPr>
              <a:t>HCSP, </a:t>
            </a:r>
            <a:r>
              <a:rPr lang="fr-FR" sz="1100" b="0" cap="none" dirty="0">
                <a:solidFill>
                  <a:schemeClr val="tx1"/>
                </a:solidFill>
                <a:latin typeface="+mj-lt"/>
                <a:cs typeface="Calibri" panose="020F0502020204030204" pitchFamily="34" charset="0"/>
              </a:rPr>
              <a:t>R</a:t>
            </a:r>
            <a:r>
              <a:rPr lang="fr-FR" sz="1100" b="0" cap="none" dirty="0" smtClean="0">
                <a:solidFill>
                  <a:schemeClr val="tx1"/>
                </a:solidFill>
                <a:latin typeface="+mj-lt"/>
                <a:cs typeface="Calibri" panose="020F0502020204030204" pitchFamily="34" charset="0"/>
              </a:rPr>
              <a:t>ecommandations </a:t>
            </a:r>
            <a:r>
              <a:rPr lang="fr-FR" sz="1100" b="0" cap="none" dirty="0">
                <a:solidFill>
                  <a:schemeClr val="tx1"/>
                </a:solidFill>
                <a:latin typeface="+mj-lt"/>
                <a:cs typeface="Calibri" panose="020F0502020204030204" pitchFamily="34" charset="0"/>
              </a:rPr>
              <a:t>relatives à la prévention du risque chez les personnes exposées à la leptospirose (18 mars 2005) (</a:t>
            </a:r>
            <a:r>
              <a:rPr lang="fr-FR" sz="1100" b="0" cap="none" dirty="0">
                <a:solidFill>
                  <a:schemeClr val="tx1"/>
                </a:solidFill>
                <a:latin typeface="+mj-lt"/>
                <a:cs typeface="Calibri" panose="020F0502020204030204" pitchFamily="34" charset="0"/>
                <a:hlinkClick r:id="rId10"/>
              </a:rPr>
              <a:t>lien</a:t>
            </a:r>
            <a:r>
              <a:rPr lang="fr-FR" sz="1100" b="0" cap="none" dirty="0">
                <a:solidFill>
                  <a:schemeClr val="tx1"/>
                </a:solidFill>
                <a:latin typeface="+mj-lt"/>
                <a:cs typeface="Calibri" panose="020F0502020204030204" pitchFamily="34" charset="0"/>
              </a:rPr>
              <a:t>)</a:t>
            </a:r>
          </a:p>
          <a:p>
            <a:pPr marL="171450" indent="-171450">
              <a:lnSpc>
                <a:spcPct val="100000"/>
              </a:lnSpc>
              <a:buFont typeface="Arial" panose="020B0604020202020204" pitchFamily="34" charset="0"/>
              <a:buChar char="•"/>
            </a:pPr>
            <a:r>
              <a:rPr lang="fr-FR" sz="1100" b="0" cap="none" dirty="0" smtClean="0">
                <a:solidFill>
                  <a:schemeClr val="tx1"/>
                </a:solidFill>
                <a:latin typeface="+mj-lt"/>
                <a:cs typeface="Calibri" panose="020F0502020204030204" pitchFamily="34" charset="0"/>
              </a:rPr>
              <a:t>Site </a:t>
            </a:r>
            <a:r>
              <a:rPr lang="fr-FR" sz="1100" b="0" cap="none" dirty="0">
                <a:solidFill>
                  <a:schemeClr val="tx1"/>
                </a:solidFill>
                <a:latin typeface="+mj-lt"/>
                <a:cs typeface="Calibri" panose="020F0502020204030204" pitchFamily="34" charset="0"/>
              </a:rPr>
              <a:t>du CNR des leptospires, Institut Pasteur, Paris (</a:t>
            </a:r>
            <a:r>
              <a:rPr lang="fr-FR" sz="1100" b="0" cap="none" dirty="0">
                <a:solidFill>
                  <a:schemeClr val="tx1"/>
                </a:solidFill>
                <a:latin typeface="+mj-lt"/>
                <a:cs typeface="Calibri" panose="020F0502020204030204" pitchFamily="34" charset="0"/>
                <a:hlinkClick r:id="rId11"/>
              </a:rPr>
              <a:t>lien</a:t>
            </a:r>
            <a:r>
              <a:rPr lang="fr-FR" sz="1100" b="0" cap="none" dirty="0">
                <a:solidFill>
                  <a:schemeClr val="tx1"/>
                </a:solidFill>
                <a:latin typeface="+mj-lt"/>
                <a:cs typeface="Calibri" panose="020F0502020204030204" pitchFamily="34" charset="0"/>
              </a:rPr>
              <a:t>)</a:t>
            </a:r>
          </a:p>
          <a:p>
            <a:pPr marL="171450" indent="-171450">
              <a:lnSpc>
                <a:spcPct val="100000"/>
              </a:lnSpc>
              <a:buFont typeface="Arial" panose="020B0604020202020204" pitchFamily="34" charset="0"/>
              <a:buChar char="•"/>
            </a:pPr>
            <a:r>
              <a:rPr lang="fr-FR" sz="1100" b="0" cap="none" dirty="0">
                <a:solidFill>
                  <a:schemeClr val="tx1"/>
                </a:solidFill>
                <a:latin typeface="+mj-lt"/>
                <a:cs typeface="Calibri" panose="020F0502020204030204" pitchFamily="34" charset="0"/>
              </a:rPr>
              <a:t>Webinaire OMS </a:t>
            </a:r>
            <a:r>
              <a:rPr lang="fr-FR" sz="1100" b="0" cap="none" dirty="0" smtClean="0">
                <a:solidFill>
                  <a:schemeClr val="tx1"/>
                </a:solidFill>
                <a:latin typeface="+mj-lt"/>
                <a:cs typeface="Calibri" panose="020F0502020204030204" pitchFamily="34" charset="0"/>
              </a:rPr>
              <a:t>2023, </a:t>
            </a:r>
            <a:r>
              <a:rPr lang="fr-FR" sz="1100" b="0" cap="none" dirty="0">
                <a:solidFill>
                  <a:schemeClr val="tx1"/>
                </a:solidFill>
                <a:latin typeface="+mj-lt"/>
                <a:cs typeface="Calibri" panose="020F0502020204030204" pitchFamily="34" charset="0"/>
              </a:rPr>
              <a:t>Épidémiologie et tests diagnostiques pour la leptospirose (</a:t>
            </a:r>
            <a:r>
              <a:rPr lang="fr-FR" sz="1100" b="0" cap="none" dirty="0">
                <a:solidFill>
                  <a:schemeClr val="tx1"/>
                </a:solidFill>
                <a:latin typeface="+mj-lt"/>
                <a:cs typeface="Calibri" panose="020F0502020204030204" pitchFamily="34" charset="0"/>
                <a:hlinkClick r:id="rId12"/>
              </a:rPr>
              <a:t>lien</a:t>
            </a:r>
            <a:r>
              <a:rPr lang="fr-FR" sz="1100" b="0" cap="none" dirty="0">
                <a:solidFill>
                  <a:schemeClr val="tx1"/>
                </a:solidFill>
                <a:latin typeface="+mj-lt"/>
                <a:cs typeface="Calibri" panose="020F0502020204030204" pitchFamily="34" charset="0"/>
              </a:rPr>
              <a:t>)</a:t>
            </a:r>
          </a:p>
          <a:p>
            <a:pPr marL="171450" indent="-171450">
              <a:lnSpc>
                <a:spcPct val="100000"/>
              </a:lnSpc>
              <a:buFont typeface="Arial" panose="020B0604020202020204" pitchFamily="34" charset="0"/>
              <a:buChar char="•"/>
            </a:pPr>
            <a:endParaRPr lang="fr-FR" sz="1100" b="0" cap="none" dirty="0" smtClean="0">
              <a:solidFill>
                <a:schemeClr val="tx1"/>
              </a:solidFill>
              <a:latin typeface="+mj-lt"/>
              <a:cs typeface="Calibri" panose="020F0502020204030204" pitchFamily="34" charset="0"/>
            </a:endParaRPr>
          </a:p>
          <a:p>
            <a:pPr marL="171450" indent="-171450">
              <a:lnSpc>
                <a:spcPct val="100000"/>
              </a:lnSpc>
              <a:buFont typeface="Arial" panose="020B0604020202020204" pitchFamily="34" charset="0"/>
              <a:buChar char="•"/>
            </a:pPr>
            <a:endParaRPr lang="fr-FR" sz="400" b="0" cap="none" dirty="0">
              <a:solidFill>
                <a:schemeClr val="tx1"/>
              </a:solidFill>
              <a:latin typeface="+mj-lt"/>
              <a:cs typeface="Calibri" panose="020F0502020204030204" pitchFamily="34" charset="0"/>
            </a:endParaRPr>
          </a:p>
          <a:p>
            <a:pPr marL="171450" indent="-171450">
              <a:lnSpc>
                <a:spcPct val="100000"/>
              </a:lnSpc>
              <a:buFont typeface="Arial" panose="020B0604020202020204" pitchFamily="34" charset="0"/>
              <a:buChar char="•"/>
            </a:pPr>
            <a:r>
              <a:rPr lang="fr-FR" sz="1100" b="0" cap="none" dirty="0" smtClean="0">
                <a:solidFill>
                  <a:schemeClr val="tx1"/>
                </a:solidFill>
                <a:latin typeface="+mj-lt"/>
                <a:cs typeface="Calibri" panose="020F0502020204030204" pitchFamily="34" charset="0"/>
              </a:rPr>
              <a:t>Leptospirose </a:t>
            </a:r>
            <a:r>
              <a:rPr lang="fr-FR" sz="1100" b="0" cap="none" dirty="0">
                <a:solidFill>
                  <a:schemeClr val="tx1"/>
                </a:solidFill>
                <a:latin typeface="+mj-lt"/>
                <a:cs typeface="Calibri" panose="020F0502020204030204" pitchFamily="34" charset="0"/>
              </a:rPr>
              <a:t>dans les régions et départements </a:t>
            </a:r>
            <a:r>
              <a:rPr lang="fr-FR" sz="1100" b="0" cap="none" dirty="0" smtClean="0">
                <a:solidFill>
                  <a:schemeClr val="tx1"/>
                </a:solidFill>
                <a:latin typeface="+mj-lt"/>
                <a:cs typeface="Calibri" panose="020F0502020204030204" pitchFamily="34" charset="0"/>
              </a:rPr>
              <a:t>d’outre-mer, </a:t>
            </a:r>
            <a:r>
              <a:rPr lang="fr-FR" sz="1100" b="0" cap="none" dirty="0">
                <a:solidFill>
                  <a:schemeClr val="tx1"/>
                </a:solidFill>
                <a:latin typeface="+mj-lt"/>
                <a:cs typeface="Calibri" panose="020F0502020204030204" pitchFamily="34" charset="0"/>
              </a:rPr>
              <a:t>BEH n°8-9 - 4 avril 2017 </a:t>
            </a:r>
            <a:r>
              <a:rPr lang="fr-FR" sz="1100" b="0" cap="none" dirty="0" smtClean="0">
                <a:solidFill>
                  <a:schemeClr val="tx1"/>
                </a:solidFill>
                <a:latin typeface="+mj-lt"/>
                <a:cs typeface="Calibri" panose="020F0502020204030204" pitchFamily="34" charset="0"/>
              </a:rPr>
              <a:t>(</a:t>
            </a:r>
            <a:r>
              <a:rPr lang="fr-FR" sz="1100" b="0" cap="none" dirty="0" smtClean="0">
                <a:solidFill>
                  <a:schemeClr val="tx1"/>
                </a:solidFill>
                <a:latin typeface="+mj-lt"/>
                <a:cs typeface="Calibri" panose="020F0502020204030204" pitchFamily="34" charset="0"/>
                <a:hlinkClick r:id="rId13"/>
              </a:rPr>
              <a:t>lien</a:t>
            </a:r>
            <a:r>
              <a:rPr lang="fr-FR" sz="1100" b="0" cap="none" dirty="0" smtClean="0">
                <a:solidFill>
                  <a:schemeClr val="tx1"/>
                </a:solidFill>
                <a:latin typeface="+mj-lt"/>
                <a:cs typeface="Calibri" panose="020F0502020204030204" pitchFamily="34" charset="0"/>
              </a:rPr>
              <a:t>)  </a:t>
            </a:r>
          </a:p>
          <a:p>
            <a:pPr marL="171450" indent="-171450">
              <a:lnSpc>
                <a:spcPct val="100000"/>
              </a:lnSpc>
              <a:buFont typeface="Arial" panose="020B0604020202020204" pitchFamily="34" charset="0"/>
              <a:buChar char="•"/>
            </a:pPr>
            <a:r>
              <a:rPr lang="fr-FR" sz="1100" b="0" cap="none" dirty="0" smtClean="0">
                <a:solidFill>
                  <a:schemeClr val="tx1"/>
                </a:solidFill>
                <a:latin typeface="+mj-lt"/>
                <a:cs typeface="Calibri" panose="020F0502020204030204" pitchFamily="34" charset="0"/>
              </a:rPr>
              <a:t>Epidémiologie </a:t>
            </a:r>
            <a:r>
              <a:rPr lang="fr-FR" sz="1100" b="0" cap="none" dirty="0">
                <a:solidFill>
                  <a:schemeClr val="tx1"/>
                </a:solidFill>
                <a:latin typeface="+mj-lt"/>
                <a:cs typeface="Calibri" panose="020F0502020204030204" pitchFamily="34" charset="0"/>
              </a:rPr>
              <a:t>de la leptospirose à La Réunion en 2022 </a:t>
            </a:r>
            <a:r>
              <a:rPr lang="fr-FR" sz="1100" b="0" cap="none" dirty="0" smtClean="0">
                <a:solidFill>
                  <a:schemeClr val="tx1"/>
                </a:solidFill>
                <a:latin typeface="+mj-lt"/>
                <a:cs typeface="Calibri" panose="020F0502020204030204" pitchFamily="34" charset="0"/>
              </a:rPr>
              <a:t>(</a:t>
            </a:r>
            <a:r>
              <a:rPr lang="fr-FR" sz="1100" b="0" cap="none" dirty="0" smtClean="0">
                <a:solidFill>
                  <a:schemeClr val="tx1"/>
                </a:solidFill>
                <a:latin typeface="+mj-lt"/>
                <a:cs typeface="Calibri" panose="020F0502020204030204" pitchFamily="34" charset="0"/>
                <a:hlinkClick r:id="rId14"/>
              </a:rPr>
              <a:t>lien</a:t>
            </a:r>
            <a:r>
              <a:rPr lang="fr-FR" sz="1100" b="0" cap="none" dirty="0" smtClean="0">
                <a:solidFill>
                  <a:schemeClr val="tx1"/>
                </a:solidFill>
                <a:latin typeface="+mj-lt"/>
                <a:cs typeface="Calibri" panose="020F0502020204030204" pitchFamily="34" charset="0"/>
              </a:rPr>
              <a:t>)</a:t>
            </a:r>
          </a:p>
          <a:p>
            <a:pPr marL="171450" indent="-171450">
              <a:lnSpc>
                <a:spcPct val="100000"/>
              </a:lnSpc>
              <a:buFont typeface="Arial" panose="020B0604020202020204" pitchFamily="34" charset="0"/>
              <a:buChar char="•"/>
            </a:pPr>
            <a:r>
              <a:rPr lang="fr-FR" sz="1100" b="0" cap="none" dirty="0">
                <a:solidFill>
                  <a:schemeClr val="tx1"/>
                </a:solidFill>
                <a:latin typeface="+mj-lt"/>
                <a:cs typeface="Calibri" panose="020F0502020204030204" pitchFamily="34" charset="0"/>
              </a:rPr>
              <a:t>Étude des expositions liées aux milieux et habitudes de vie impliquées dans la contamination par la </a:t>
            </a:r>
            <a:r>
              <a:rPr lang="fr-FR" sz="1100" b="0" cap="none" dirty="0" smtClean="0">
                <a:solidFill>
                  <a:schemeClr val="tx1"/>
                </a:solidFill>
                <a:latin typeface="+mj-lt"/>
                <a:cs typeface="Calibri" panose="020F0502020204030204" pitchFamily="34" charset="0"/>
              </a:rPr>
              <a:t>leptospirose, 2022 (</a:t>
            </a:r>
            <a:r>
              <a:rPr lang="fr-FR" sz="1100" b="0" cap="none" dirty="0" smtClean="0">
                <a:solidFill>
                  <a:schemeClr val="tx1"/>
                </a:solidFill>
                <a:latin typeface="+mj-lt"/>
                <a:cs typeface="Calibri" panose="020F0502020204030204" pitchFamily="34" charset="0"/>
                <a:hlinkClick r:id="rId15"/>
              </a:rPr>
              <a:t>lien</a:t>
            </a:r>
            <a:r>
              <a:rPr lang="fr-FR" sz="1100" b="0" cap="none" dirty="0" smtClean="0">
                <a:solidFill>
                  <a:schemeClr val="tx1"/>
                </a:solidFill>
                <a:latin typeface="+mj-lt"/>
                <a:cs typeface="Calibri" panose="020F0502020204030204" pitchFamily="34" charset="0"/>
              </a:rPr>
              <a:t>)</a:t>
            </a:r>
            <a:endParaRPr lang="fr-FR" sz="1100" b="0" cap="none" dirty="0">
              <a:solidFill>
                <a:schemeClr val="tx1"/>
              </a:solidFill>
              <a:latin typeface="+mj-lt"/>
              <a:cs typeface="Calibri" panose="020F0502020204030204" pitchFamily="34" charset="0"/>
            </a:endParaRPr>
          </a:p>
          <a:p>
            <a:pPr marL="171450" indent="-171450">
              <a:lnSpc>
                <a:spcPct val="100000"/>
              </a:lnSpc>
              <a:buFont typeface="Arial" panose="020B0604020202020204" pitchFamily="34" charset="0"/>
              <a:buChar char="•"/>
            </a:pPr>
            <a:endParaRPr lang="fr-FR" sz="1100" b="0" cap="none" dirty="0">
              <a:solidFill>
                <a:schemeClr val="tx1"/>
              </a:solidFill>
              <a:latin typeface="+mj-lt"/>
              <a:cs typeface="Calibri" panose="020F0502020204030204" pitchFamily="34" charset="0"/>
            </a:endParaRPr>
          </a:p>
        </p:txBody>
      </p:sp>
      <p:sp>
        <p:nvSpPr>
          <p:cNvPr id="6" name="Titre 5"/>
          <p:cNvSpPr>
            <a:spLocks noGrp="1"/>
          </p:cNvSpPr>
          <p:nvPr>
            <p:ph type="title"/>
          </p:nvPr>
        </p:nvSpPr>
        <p:spPr>
          <a:xfrm>
            <a:off x="539750" y="998585"/>
            <a:ext cx="6552530" cy="283219"/>
          </a:xfrm>
          <a:prstGeom prst="rect">
            <a:avLst/>
          </a:prstGeom>
        </p:spPr>
        <p:txBody>
          <a:bodyPr wrap="square">
            <a:spAutoFit/>
          </a:bodyPr>
          <a:lstStyle/>
          <a:p>
            <a:pPr>
              <a:lnSpc>
                <a:spcPct val="107000"/>
              </a:lnSpc>
              <a:spcAft>
                <a:spcPts val="800"/>
              </a:spcAft>
            </a:pPr>
            <a:r>
              <a:rPr lang="fr-FR" sz="1800" cap="none" dirty="0" smtClean="0">
                <a:latin typeface="Calibri" panose="020F0502020204030204" pitchFamily="34" charset="0"/>
                <a:cs typeface="Calibri" panose="020F0502020204030204" pitchFamily="34" charset="0"/>
              </a:rPr>
              <a:t>Liens utiles</a:t>
            </a:r>
            <a:endParaRPr lang="fr-FR" sz="18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4168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90403" y="614112"/>
            <a:ext cx="7073699" cy="609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Arial Narrow"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Arial Narrow"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Arial Narrow" pitchFamily="34" charset="0"/>
                <a:ea typeface="ＭＳ Ｐゴシック" pitchFamily="34" charset="-128"/>
              </a:defRPr>
            </a:lvl5pPr>
            <a:lvl6pPr marL="457200" algn="ctr" rtl="0" eaLnBrk="0" fontAlgn="base" hangingPunct="0">
              <a:spcBef>
                <a:spcPct val="0"/>
              </a:spcBef>
              <a:spcAft>
                <a:spcPct val="0"/>
              </a:spcAft>
              <a:defRPr sz="4400">
                <a:solidFill>
                  <a:schemeClr val="tx2"/>
                </a:solidFill>
                <a:latin typeface="Arial Narrow" pitchFamily="34" charset="0"/>
                <a:ea typeface="ＭＳ Ｐゴシック" pitchFamily="34" charset="-128"/>
              </a:defRPr>
            </a:lvl6pPr>
            <a:lvl7pPr marL="914400" algn="ctr" rtl="0" eaLnBrk="0" fontAlgn="base" hangingPunct="0">
              <a:spcBef>
                <a:spcPct val="0"/>
              </a:spcBef>
              <a:spcAft>
                <a:spcPct val="0"/>
              </a:spcAft>
              <a:defRPr sz="4400">
                <a:solidFill>
                  <a:schemeClr val="tx2"/>
                </a:solidFill>
                <a:latin typeface="Arial Narrow" pitchFamily="34" charset="0"/>
                <a:ea typeface="ＭＳ Ｐゴシック" pitchFamily="34" charset="-128"/>
              </a:defRPr>
            </a:lvl7pPr>
            <a:lvl8pPr marL="1371600" algn="ctr" rtl="0" eaLnBrk="0" fontAlgn="base" hangingPunct="0">
              <a:spcBef>
                <a:spcPct val="0"/>
              </a:spcBef>
              <a:spcAft>
                <a:spcPct val="0"/>
              </a:spcAft>
              <a:defRPr sz="4400">
                <a:solidFill>
                  <a:schemeClr val="tx2"/>
                </a:solidFill>
                <a:latin typeface="Arial Narrow" pitchFamily="34" charset="0"/>
                <a:ea typeface="ＭＳ Ｐゴシック" pitchFamily="34" charset="-128"/>
              </a:defRPr>
            </a:lvl8pPr>
            <a:lvl9pPr marL="1828800" algn="ctr" rtl="0" eaLnBrk="0" fontAlgn="base" hangingPunct="0">
              <a:spcBef>
                <a:spcPct val="0"/>
              </a:spcBef>
              <a:spcAft>
                <a:spcPct val="0"/>
              </a:spcAft>
              <a:defRPr sz="4400">
                <a:solidFill>
                  <a:schemeClr val="tx2"/>
                </a:solidFill>
                <a:latin typeface="Arial Narrow" pitchFamily="34" charset="0"/>
                <a:ea typeface="ＭＳ Ｐゴシック" pitchFamily="34" charset="-128"/>
              </a:defRPr>
            </a:lvl9pPr>
          </a:lstStyle>
          <a:p>
            <a:pPr lvl="0" algn="l" eaLnBrk="1" fontAlgn="auto" hangingPunct="1">
              <a:lnSpc>
                <a:spcPct val="107000"/>
              </a:lnSpc>
              <a:spcBef>
                <a:spcPts val="0"/>
              </a:spcBef>
              <a:spcAft>
                <a:spcPts val="800"/>
              </a:spcAft>
            </a:pPr>
            <a:r>
              <a:rPr lang="fr-FR" sz="1800" b="1" dirty="0" smtClean="0">
                <a:solidFill>
                  <a:schemeClr val="bg1"/>
                </a:solidFill>
                <a:latin typeface="Calibri" panose="020F0502020204030204" pitchFamily="34" charset="0"/>
                <a:cs typeface="Calibri" panose="020F0502020204030204" pitchFamily="34" charset="0"/>
              </a:rPr>
              <a:t>Remerciements</a:t>
            </a:r>
          </a:p>
          <a:p>
            <a:pPr algn="l" eaLnBrk="1" fontAlgn="auto" hangingPunct="1">
              <a:lnSpc>
                <a:spcPct val="107000"/>
              </a:lnSpc>
              <a:spcBef>
                <a:spcPts val="0"/>
              </a:spcBef>
              <a:spcAft>
                <a:spcPts val="800"/>
              </a:spcAft>
            </a:pPr>
            <a:r>
              <a:rPr lang="fr-FR" sz="1050" dirty="0">
                <a:solidFill>
                  <a:schemeClr val="bg1"/>
                </a:solidFill>
                <a:cs typeface="Calibri" panose="020F0502020204030204" pitchFamily="34" charset="0"/>
              </a:rPr>
              <a:t>Santé publique France remercie le réseau d’acteurs sur lequel il s’appuie pour assurer la surveillance de la leptospirose : médecine libérale ; services d’urgences ; ensemble des praticiens hospitaliers impliqués dans la surveillance, laboratoires de biologie médicale hospitaliers et de ville, le Centre National de Référence, l’unité PIMIT ainsi que la CVAGS et le service LAV de l’ARS Réunion.</a:t>
            </a:r>
          </a:p>
          <a:p>
            <a:pPr lvl="0" algn="l" eaLnBrk="1" fontAlgn="auto" hangingPunct="1">
              <a:lnSpc>
                <a:spcPct val="107000"/>
              </a:lnSpc>
              <a:spcBef>
                <a:spcPts val="0"/>
              </a:spcBef>
              <a:spcAft>
                <a:spcPts val="800"/>
              </a:spcAft>
            </a:pPr>
            <a:endParaRPr lang="fr-FR" sz="1800" b="1" dirty="0">
              <a:solidFill>
                <a:schemeClr val="bg1"/>
              </a:solidFill>
              <a:latin typeface="Calibri" panose="020F0502020204030204" pitchFamily="34" charset="0"/>
              <a:cs typeface="Calibri" panose="020F0502020204030204" pitchFamily="34" charset="0"/>
            </a:endParaRPr>
          </a:p>
        </p:txBody>
      </p:sp>
      <p:sp>
        <p:nvSpPr>
          <p:cNvPr id="2" name="ZoneTexte 1"/>
          <p:cNvSpPr txBox="1"/>
          <p:nvPr/>
        </p:nvSpPr>
        <p:spPr>
          <a:xfrm>
            <a:off x="1259375" y="5631901"/>
            <a:ext cx="5866019" cy="1107996"/>
          </a:xfrm>
          <a:prstGeom prst="rect">
            <a:avLst/>
          </a:prstGeom>
          <a:noFill/>
        </p:spPr>
        <p:txBody>
          <a:bodyPr wrap="square" lIns="36000" tIns="0" rIns="36000" bIns="0" rtlCol="0">
            <a:spAutoFit/>
          </a:bodyPr>
          <a:lstStyle/>
          <a:p>
            <a:pPr algn="ctr"/>
            <a:endParaRPr lang="fr-FR" sz="1600" b="1" dirty="0" smtClean="0">
              <a:latin typeface="Calibri" panose="020F0502020204030204" pitchFamily="34" charset="0"/>
              <a:ea typeface="ＭＳ Ｐゴシック" pitchFamily="34" charset="-128"/>
              <a:cs typeface="Calibri" panose="020F0502020204030204" pitchFamily="34" charset="0"/>
            </a:endParaRPr>
          </a:p>
          <a:p>
            <a:pPr algn="ctr"/>
            <a:r>
              <a:rPr lang="fr-FR" sz="1100" dirty="0" smtClean="0">
                <a:latin typeface="+mj-lt"/>
                <a:ea typeface="ＭＳ Ｐゴシック" pitchFamily="34" charset="-128"/>
              </a:rPr>
              <a:t>Pour toute question : </a:t>
            </a:r>
            <a:r>
              <a:rPr lang="fr-FR" sz="1100" dirty="0" smtClean="0">
                <a:latin typeface="+mj-lt"/>
                <a:ea typeface="ＭＳ Ｐゴシック" pitchFamily="34" charset="-128"/>
                <a:hlinkClick r:id="rId3"/>
              </a:rPr>
              <a:t>elsa.balleydier@santepubliquefrance.fr</a:t>
            </a:r>
            <a:endParaRPr lang="fr-FR" sz="1100" dirty="0" smtClean="0">
              <a:latin typeface="+mj-lt"/>
              <a:ea typeface="ＭＳ Ｐゴシック" pitchFamily="34" charset="-128"/>
            </a:endParaRPr>
          </a:p>
          <a:p>
            <a:pPr algn="ctr"/>
            <a:r>
              <a:rPr lang="fr-FR" sz="1100" dirty="0" smtClean="0">
                <a:latin typeface="+mj-lt"/>
                <a:ea typeface="ＭＳ Ｐゴシック" pitchFamily="34" charset="-128"/>
              </a:rPr>
              <a:t>Pour recevoir nos publications : </a:t>
            </a:r>
            <a:r>
              <a:rPr lang="fr-FR" sz="1100" dirty="0" smtClean="0">
                <a:latin typeface="+mj-lt"/>
                <a:ea typeface="ＭＳ Ｐゴシック" pitchFamily="34" charset="-128"/>
                <a:hlinkClick r:id="rId4"/>
              </a:rPr>
              <a:t>oceanindien@santepubliquefrance.fr</a:t>
            </a:r>
            <a:endParaRPr lang="fr-FR" sz="1100" dirty="0" smtClean="0">
              <a:latin typeface="+mj-lt"/>
              <a:ea typeface="ＭＳ Ｐゴシック" pitchFamily="34" charset="-128"/>
            </a:endParaRPr>
          </a:p>
          <a:p>
            <a:pPr algn="ctr"/>
            <a:endParaRPr lang="fr-FR" sz="1000" dirty="0" smtClean="0">
              <a:latin typeface="Arial" charset="0"/>
              <a:ea typeface="ＭＳ Ｐゴシック" pitchFamily="34" charset="-128"/>
            </a:endParaRPr>
          </a:p>
          <a:p>
            <a:endParaRPr lang="fr-FR" sz="1200" dirty="0" smtClean="0">
              <a:solidFill>
                <a:schemeClr val="accent6"/>
              </a:solidFill>
            </a:endParaRPr>
          </a:p>
          <a:p>
            <a:endParaRPr lang="fr-FR" sz="1200" dirty="0" smtClean="0">
              <a:solidFill>
                <a:schemeClr val="accent6"/>
              </a:solidFill>
            </a:endParaRPr>
          </a:p>
        </p:txBody>
      </p:sp>
      <p:sp>
        <p:nvSpPr>
          <p:cNvPr id="3" name="Espace réservé du pied de page 2"/>
          <p:cNvSpPr>
            <a:spLocks noGrp="1"/>
          </p:cNvSpPr>
          <p:nvPr>
            <p:ph type="ftr" sz="quarter" idx="11"/>
          </p:nvPr>
        </p:nvSpPr>
        <p:spPr/>
        <p:txBody>
          <a:bodyPr/>
          <a:lstStyle/>
          <a:p>
            <a:pPr>
              <a:defRPr/>
            </a:pPr>
            <a:r>
              <a:rPr lang="fr-FR" smtClean="0"/>
              <a:t>Webinaire Leptospiorse Réunion 27/02/2024</a:t>
            </a:r>
            <a:endParaRPr lang="fr-FR" dirty="0"/>
          </a:p>
        </p:txBody>
      </p:sp>
      <p:pic>
        <p:nvPicPr>
          <p:cNvPr id="5" name="Image 4"/>
          <p:cNvPicPr>
            <a:picLocks noChangeAspect="1"/>
          </p:cNvPicPr>
          <p:nvPr/>
        </p:nvPicPr>
        <p:blipFill rotWithShape="1">
          <a:blip r:embed="rId5"/>
          <a:srcRect t="9857" b="80647"/>
          <a:stretch/>
        </p:blipFill>
        <p:spPr>
          <a:xfrm>
            <a:off x="2469711" y="4647056"/>
            <a:ext cx="1531690" cy="717196"/>
          </a:xfrm>
          <a:prstGeom prst="rect">
            <a:avLst/>
          </a:prstGeom>
        </p:spPr>
      </p:pic>
      <p:pic>
        <p:nvPicPr>
          <p:cNvPr id="6" name="Image 5"/>
          <p:cNvPicPr>
            <a:picLocks noChangeAspect="1"/>
          </p:cNvPicPr>
          <p:nvPr/>
        </p:nvPicPr>
        <p:blipFill rotWithShape="1">
          <a:blip r:embed="rId5"/>
          <a:srcRect t="26637" b="66566"/>
          <a:stretch/>
        </p:blipFill>
        <p:spPr>
          <a:xfrm>
            <a:off x="1056996" y="2273868"/>
            <a:ext cx="1191113" cy="399264"/>
          </a:xfrm>
          <a:prstGeom prst="rect">
            <a:avLst/>
          </a:prstGeom>
        </p:spPr>
      </p:pic>
      <p:pic>
        <p:nvPicPr>
          <p:cNvPr id="7" name="Image 6"/>
          <p:cNvPicPr>
            <a:picLocks noChangeAspect="1"/>
          </p:cNvPicPr>
          <p:nvPr/>
        </p:nvPicPr>
        <p:blipFill rotWithShape="1">
          <a:blip r:embed="rId5"/>
          <a:srcRect t="41397" b="47490"/>
          <a:stretch/>
        </p:blipFill>
        <p:spPr>
          <a:xfrm>
            <a:off x="6686541" y="2162519"/>
            <a:ext cx="1155122" cy="633020"/>
          </a:xfrm>
          <a:prstGeom prst="rect">
            <a:avLst/>
          </a:prstGeom>
        </p:spPr>
      </p:pic>
      <p:pic>
        <p:nvPicPr>
          <p:cNvPr id="8" name="Image 7"/>
          <p:cNvPicPr>
            <a:picLocks noChangeAspect="1"/>
          </p:cNvPicPr>
          <p:nvPr/>
        </p:nvPicPr>
        <p:blipFill rotWithShape="1">
          <a:blip r:embed="rId5"/>
          <a:srcRect l="16223" t="53154" r="11545" b="40438"/>
          <a:stretch/>
        </p:blipFill>
        <p:spPr>
          <a:xfrm>
            <a:off x="4214566" y="2193900"/>
            <a:ext cx="997866" cy="436566"/>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1481" y="2610342"/>
            <a:ext cx="710904" cy="544920"/>
          </a:xfrm>
          <a:prstGeom prst="rect">
            <a:avLst/>
          </a:prstGeom>
        </p:spPr>
      </p:pic>
      <p:pic>
        <p:nvPicPr>
          <p:cNvPr id="10" name="Image 9"/>
          <p:cNvPicPr>
            <a:picLocks noChangeAspect="1"/>
          </p:cNvPicPr>
          <p:nvPr/>
        </p:nvPicPr>
        <p:blipFill rotWithShape="1">
          <a:blip r:embed="rId5"/>
          <a:srcRect l="11338" t="67957" r="7402" b="27466"/>
          <a:stretch/>
        </p:blipFill>
        <p:spPr>
          <a:xfrm>
            <a:off x="5545945" y="2743433"/>
            <a:ext cx="1079982" cy="299995"/>
          </a:xfrm>
          <a:prstGeom prst="rect">
            <a:avLst/>
          </a:prstGeom>
        </p:spPr>
      </p:pic>
      <p:pic>
        <p:nvPicPr>
          <p:cNvPr id="11" name="Image 10"/>
          <p:cNvPicPr>
            <a:picLocks noChangeAspect="1"/>
          </p:cNvPicPr>
          <p:nvPr/>
        </p:nvPicPr>
        <p:blipFill>
          <a:blip r:embed="rId7"/>
          <a:stretch>
            <a:fillRect/>
          </a:stretch>
        </p:blipFill>
        <p:spPr>
          <a:xfrm>
            <a:off x="830256" y="3265897"/>
            <a:ext cx="743676" cy="557757"/>
          </a:xfrm>
          <a:prstGeom prst="rect">
            <a:avLst/>
          </a:prstGeom>
        </p:spPr>
      </p:pic>
      <p:pic>
        <p:nvPicPr>
          <p:cNvPr id="15" name="Image 14"/>
          <p:cNvPicPr>
            <a:picLocks noChangeAspect="1"/>
          </p:cNvPicPr>
          <p:nvPr/>
        </p:nvPicPr>
        <p:blipFill rotWithShape="1">
          <a:blip r:embed="rId5"/>
          <a:srcRect t="34518" b="58474"/>
          <a:stretch/>
        </p:blipFill>
        <p:spPr>
          <a:xfrm>
            <a:off x="2127921" y="3078111"/>
            <a:ext cx="1191113" cy="411666"/>
          </a:xfrm>
          <a:prstGeom prst="rect">
            <a:avLst/>
          </a:prstGeom>
        </p:spPr>
      </p:pic>
      <p:grpSp>
        <p:nvGrpSpPr>
          <p:cNvPr id="16" name="Groupe 15"/>
          <p:cNvGrpSpPr/>
          <p:nvPr/>
        </p:nvGrpSpPr>
        <p:grpSpPr>
          <a:xfrm>
            <a:off x="2407561" y="3672427"/>
            <a:ext cx="2100766" cy="623241"/>
            <a:chOff x="1008917" y="4692896"/>
            <a:chExt cx="2100766" cy="623241"/>
          </a:xfrm>
        </p:grpSpPr>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8933" y="4692896"/>
              <a:ext cx="862012"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ZoneTexte 13"/>
            <p:cNvSpPr txBox="1"/>
            <p:nvPr/>
          </p:nvSpPr>
          <p:spPr>
            <a:xfrm>
              <a:off x="1008917" y="5069916"/>
              <a:ext cx="2100766" cy="246221"/>
            </a:xfrm>
            <a:prstGeom prst="rect">
              <a:avLst/>
            </a:prstGeom>
            <a:noFill/>
          </p:spPr>
          <p:txBody>
            <a:bodyPr wrap="square" lIns="36000" tIns="0" rIns="36000" bIns="0" rtlCol="0">
              <a:spAutoFit/>
            </a:bodyPr>
            <a:lstStyle/>
            <a:p>
              <a:pPr algn="ctr"/>
              <a:r>
                <a:rPr lang="fr-FR" sz="800" dirty="0" smtClean="0">
                  <a:solidFill>
                    <a:schemeClr val="accent6"/>
                  </a:solidFill>
                </a:rPr>
                <a:t>Centre national de référence de la Leptospirose</a:t>
              </a:r>
            </a:p>
            <a:p>
              <a:pPr algn="ctr"/>
              <a:r>
                <a:rPr lang="fr-FR" sz="800" dirty="0" smtClean="0">
                  <a:solidFill>
                    <a:schemeClr val="accent6"/>
                  </a:solidFill>
                </a:rPr>
                <a:t>Unité Biologie des spirochètes</a:t>
              </a:r>
            </a:p>
          </p:txBody>
        </p:sp>
      </p:grpSp>
      <p:grpSp>
        <p:nvGrpSpPr>
          <p:cNvPr id="17" name="Groupe 16"/>
          <p:cNvGrpSpPr/>
          <p:nvPr/>
        </p:nvGrpSpPr>
        <p:grpSpPr>
          <a:xfrm>
            <a:off x="4795416" y="3301697"/>
            <a:ext cx="2513540" cy="684930"/>
            <a:chOff x="178785" y="5759247"/>
            <a:chExt cx="2513540" cy="684930"/>
          </a:xfrm>
        </p:grpSpPr>
        <p:pic>
          <p:nvPicPr>
            <p:cNvPr id="1028" name="Picture 4" descr="UMR Processus Infectieux en Milieu Insulaire Tropical"/>
            <p:cNvPicPr>
              <a:picLocks noChangeAspect="1" noChangeArrowheads="1"/>
            </p:cNvPicPr>
            <p:nvPr/>
          </p:nvPicPr>
          <p:blipFill rotWithShape="1">
            <a:blip r:embed="rId9">
              <a:extLst>
                <a:ext uri="{28A0092B-C50C-407E-A947-70E740481C1C}">
                  <a14:useLocalDpi xmlns:a14="http://schemas.microsoft.com/office/drawing/2010/main" val="0"/>
                </a:ext>
              </a:extLst>
            </a:blip>
            <a:srcRect r="60970"/>
            <a:stretch/>
          </p:blipFill>
          <p:spPr bwMode="auto">
            <a:xfrm>
              <a:off x="178785" y="5759247"/>
              <a:ext cx="1080120" cy="68493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312836" y="6039245"/>
              <a:ext cx="1379489" cy="246221"/>
            </a:xfrm>
            <a:prstGeom prst="rect">
              <a:avLst/>
            </a:prstGeom>
            <a:noFill/>
          </p:spPr>
          <p:txBody>
            <a:bodyPr wrap="square" lIns="36000" tIns="0" rIns="36000" bIns="0" rtlCol="0">
              <a:spAutoFit/>
            </a:bodyPr>
            <a:lstStyle/>
            <a:p>
              <a:r>
                <a:rPr lang="fr-FR" sz="800" dirty="0" smtClean="0">
                  <a:solidFill>
                    <a:schemeClr val="accent6"/>
                  </a:solidFill>
                </a:rPr>
                <a:t>Processus Infectieux en </a:t>
              </a:r>
            </a:p>
            <a:p>
              <a:r>
                <a:rPr lang="fr-FR" sz="800" dirty="0" smtClean="0">
                  <a:solidFill>
                    <a:schemeClr val="accent6"/>
                  </a:solidFill>
                </a:rPr>
                <a:t>Milieu Insulaire Tropical</a:t>
              </a:r>
            </a:p>
          </p:txBody>
        </p:sp>
      </p:grpSp>
      <p:pic>
        <p:nvPicPr>
          <p:cNvPr id="1029" name="Image 2" descr="cid:image008.png@01D9C6F7.986619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9589" y="4620494"/>
            <a:ext cx="2152831" cy="87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977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fr-FR" smtClean="0"/>
              <a:t>Webinaire Leptospiorse Réunion 27/02/2024</a:t>
            </a:r>
            <a:endParaRPr lang="fr-FR"/>
          </a:p>
        </p:txBody>
      </p:sp>
    </p:spTree>
    <p:extLst>
      <p:ext uri="{BB962C8B-B14F-4D97-AF65-F5344CB8AC3E}">
        <p14:creationId xmlns:p14="http://schemas.microsoft.com/office/powerpoint/2010/main" val="399153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535527" y="854027"/>
            <a:ext cx="6552530" cy="1143000"/>
          </a:xfrm>
          <a:prstGeom prst="rect">
            <a:avLst/>
          </a:prstGeom>
        </p:spPr>
        <p:txBody>
          <a:bodyPr/>
          <a:lstStyle>
            <a:lvl1pPr algn="l" defTabSz="914400" rtl="0" eaLnBrk="1" latinLnBrk="0" hangingPunct="1">
              <a:spcBef>
                <a:spcPct val="0"/>
              </a:spcBef>
              <a:buNone/>
              <a:defRPr sz="2000" b="1" kern="1200" cap="all" baseline="0">
                <a:solidFill>
                  <a:schemeClr val="bg1"/>
                </a:solidFill>
                <a:latin typeface="+mj-lt"/>
                <a:ea typeface="+mj-ea"/>
                <a:cs typeface="+mj-cs"/>
              </a:defRPr>
            </a:lvl1pPr>
          </a:lstStyle>
          <a:p>
            <a:endParaRPr lang="fr-FR" sz="2400" dirty="0" smtClean="0"/>
          </a:p>
        </p:txBody>
      </p:sp>
      <p:sp>
        <p:nvSpPr>
          <p:cNvPr id="2" name="Rectangle 1"/>
          <p:cNvSpPr/>
          <p:nvPr/>
        </p:nvSpPr>
        <p:spPr>
          <a:xfrm>
            <a:off x="0" y="1844824"/>
            <a:ext cx="9144000" cy="5047536"/>
          </a:xfrm>
          <a:prstGeom prst="rect">
            <a:avLst/>
          </a:prstGeom>
        </p:spPr>
        <p:txBody>
          <a:bodyPr wrap="square">
            <a:spAutoFit/>
          </a:bodyPr>
          <a:lstStyle/>
          <a:p>
            <a:pPr algn="ctr"/>
            <a:r>
              <a:rPr lang="fr-FR" sz="1400" b="1" spc="-10" dirty="0">
                <a:cs typeface="Liberation Sans Narrow"/>
              </a:rPr>
              <a:t>• </a:t>
            </a:r>
            <a:r>
              <a:rPr lang="fr-FR" sz="1400" b="1" spc="-10" dirty="0">
                <a:solidFill>
                  <a:schemeClr val="accent3"/>
                </a:solidFill>
                <a:latin typeface="Calibri" panose="020F0502020204030204" pitchFamily="34" charset="0"/>
                <a:cs typeface="Calibri" panose="020F0502020204030204" pitchFamily="34" charset="0"/>
              </a:rPr>
              <a:t>Un début tardif en février,</a:t>
            </a:r>
          </a:p>
          <a:p>
            <a:pPr algn="ctr"/>
            <a:r>
              <a:rPr lang="fr-FR" sz="1400" spc="-10" dirty="0">
                <a:latin typeface="Calibri" panose="020F0502020204030204" pitchFamily="34" charset="0"/>
                <a:cs typeface="Calibri" panose="020F0502020204030204" pitchFamily="34" charset="0"/>
              </a:rPr>
              <a:t> alors que la saison des pluies climatologique s’étend habituellement de décembre à avril.</a:t>
            </a:r>
          </a:p>
          <a:p>
            <a:pPr algn="ctr"/>
            <a:endParaRPr lang="fr-FR" sz="1400" spc="-10" dirty="0">
              <a:latin typeface="Calibri" panose="020F0502020204030204" pitchFamily="34" charset="0"/>
              <a:cs typeface="Calibri" panose="020F0502020204030204" pitchFamily="34" charset="0"/>
            </a:endParaRPr>
          </a:p>
          <a:p>
            <a:pPr algn="ctr"/>
            <a:r>
              <a:rPr lang="fr-FR" sz="1400" b="1" spc="-10" dirty="0">
                <a:latin typeface="Calibri" panose="020F0502020204030204" pitchFamily="34" charset="0"/>
                <a:cs typeface="Calibri" panose="020F0502020204030204" pitchFamily="34" charset="0"/>
              </a:rPr>
              <a:t>• </a:t>
            </a:r>
            <a:r>
              <a:rPr lang="fr-FR" sz="1400" b="1" spc="-10" dirty="0">
                <a:solidFill>
                  <a:schemeClr val="accent3"/>
                </a:solidFill>
                <a:latin typeface="Calibri" panose="020F0502020204030204" pitchFamily="34" charset="0"/>
                <a:cs typeface="Calibri" panose="020F0502020204030204" pitchFamily="34" charset="0"/>
              </a:rPr>
              <a:t>Une pluviométrie record, après trois années de sécheresse, </a:t>
            </a:r>
          </a:p>
          <a:p>
            <a:pPr algn="ctr"/>
            <a:r>
              <a:rPr lang="fr-FR" sz="1400" spc="-10" dirty="0">
                <a:latin typeface="Calibri" panose="020F0502020204030204" pitchFamily="34" charset="0"/>
                <a:cs typeface="Calibri" panose="020F0502020204030204" pitchFamily="34" charset="0"/>
              </a:rPr>
              <a:t>avec un bilan de +40%, la saison des pluies 2021-2022 se situe au 5ème rang des saisons les plus pluvieuses depuis 1972, juste derrière les saisons 1979-80, 1986-87, 2017-18 et 1992-93. </a:t>
            </a:r>
          </a:p>
          <a:p>
            <a:pPr algn="ctr"/>
            <a:endParaRPr lang="fr-FR" sz="1400" spc="-10" dirty="0">
              <a:latin typeface="Calibri" panose="020F0502020204030204" pitchFamily="34" charset="0"/>
              <a:cs typeface="Calibri" panose="020F0502020204030204" pitchFamily="34" charset="0"/>
            </a:endParaRPr>
          </a:p>
          <a:p>
            <a:pPr algn="ctr"/>
            <a:r>
              <a:rPr lang="fr-FR" sz="1400" spc="-10" dirty="0">
                <a:solidFill>
                  <a:schemeClr val="accent3"/>
                </a:solidFill>
                <a:latin typeface="Calibri" panose="020F0502020204030204" pitchFamily="34" charset="0"/>
                <a:cs typeface="Calibri" panose="020F0502020204030204" pitchFamily="34" charset="0"/>
              </a:rPr>
              <a:t>• </a:t>
            </a:r>
            <a:r>
              <a:rPr lang="fr-FR" sz="1400" b="1" spc="-10" dirty="0">
                <a:solidFill>
                  <a:schemeClr val="accent3"/>
                </a:solidFill>
                <a:latin typeface="Calibri" panose="020F0502020204030204" pitchFamily="34" charset="0"/>
                <a:cs typeface="Calibri" panose="020F0502020204030204" pitchFamily="34" charset="0"/>
              </a:rPr>
              <a:t>Deux alertes rouges à dix-huit jours d’intervalle,</a:t>
            </a:r>
          </a:p>
          <a:p>
            <a:pPr algn="ctr"/>
            <a:r>
              <a:rPr lang="fr-FR" sz="1400" spc="-10" dirty="0">
                <a:latin typeface="Calibri" panose="020F0502020204030204" pitchFamily="34" charset="0"/>
                <a:cs typeface="Calibri" panose="020F0502020204030204" pitchFamily="34" charset="0"/>
              </a:rPr>
              <a:t>en février avec le passage successif des cyclones BATSIRAI et EMNATI, après 8 années sans alerte rouge, soit  la plus longue période sans alerte rouge.</a:t>
            </a:r>
          </a:p>
          <a:p>
            <a:pPr algn="ctr"/>
            <a:endParaRPr lang="fr-FR" sz="1400" spc="-10" dirty="0">
              <a:latin typeface="Calibri" panose="020F0502020204030204" pitchFamily="34" charset="0"/>
              <a:cs typeface="Calibri" panose="020F0502020204030204" pitchFamily="34" charset="0"/>
            </a:endParaRPr>
          </a:p>
          <a:p>
            <a:pPr algn="ctr"/>
            <a:r>
              <a:rPr lang="fr-FR" sz="1400" spc="-10" dirty="0">
                <a:solidFill>
                  <a:schemeClr val="accent3"/>
                </a:solidFill>
                <a:latin typeface="Calibri" panose="020F0502020204030204" pitchFamily="34" charset="0"/>
                <a:cs typeface="Calibri" panose="020F0502020204030204" pitchFamily="34" charset="0"/>
              </a:rPr>
              <a:t>• </a:t>
            </a:r>
            <a:r>
              <a:rPr lang="fr-FR" sz="1400" b="1" spc="-10" dirty="0">
                <a:solidFill>
                  <a:schemeClr val="accent3"/>
                </a:solidFill>
                <a:latin typeface="Calibri" panose="020F0502020204030204" pitchFamily="34" charset="0"/>
                <a:cs typeface="Calibri" panose="020F0502020204030204" pitchFamily="34" charset="0"/>
              </a:rPr>
              <a:t>Deux cyclones avec une influence pluvieuse importante, </a:t>
            </a:r>
          </a:p>
          <a:p>
            <a:pPr algn="ctr"/>
            <a:r>
              <a:rPr lang="fr-FR" sz="1400" spc="-10" dirty="0">
                <a:latin typeface="Calibri" panose="020F0502020204030204" pitchFamily="34" charset="0"/>
                <a:cs typeface="Calibri" panose="020F0502020204030204" pitchFamily="34" charset="0"/>
              </a:rPr>
              <a:t>les deux épisodes pluvieux qu’ils ont induits, ont grandement contribué à la pluviométrie largement excédentaire observée dans l’intérieur et dans le Sud de l’île en février 2022 (au cours d’une saison des pluies déjà excédentaire dans son ensemble).</a:t>
            </a:r>
          </a:p>
          <a:p>
            <a:pPr algn="ctr"/>
            <a:endParaRPr lang="fr-FR" sz="1400" spc="-10" dirty="0">
              <a:latin typeface="Calibri" panose="020F0502020204030204" pitchFamily="34" charset="0"/>
              <a:cs typeface="Calibri" panose="020F0502020204030204" pitchFamily="34" charset="0"/>
            </a:endParaRPr>
          </a:p>
          <a:p>
            <a:pPr algn="ctr"/>
            <a:r>
              <a:rPr lang="fr-FR" sz="1400" spc="-10" dirty="0">
                <a:solidFill>
                  <a:schemeClr val="accent3"/>
                </a:solidFill>
                <a:latin typeface="Calibri" panose="020F0502020204030204" pitchFamily="34" charset="0"/>
                <a:cs typeface="Calibri" panose="020F0502020204030204" pitchFamily="34" charset="0"/>
              </a:rPr>
              <a:t>• </a:t>
            </a:r>
            <a:r>
              <a:rPr lang="fr-FR" sz="1400" b="1" spc="-10" dirty="0">
                <a:solidFill>
                  <a:schemeClr val="accent3"/>
                </a:solidFill>
                <a:latin typeface="Calibri" panose="020F0502020204030204" pitchFamily="34" charset="0"/>
                <a:cs typeface="Calibri" panose="020F0502020204030204" pitchFamily="34" charset="0"/>
              </a:rPr>
              <a:t>Des excédents les plus importants dans le Sud Sauvage, </a:t>
            </a:r>
          </a:p>
          <a:p>
            <a:pPr algn="ctr"/>
            <a:r>
              <a:rPr lang="fr-FR" sz="1400" spc="-10" dirty="0" smtClean="0">
                <a:latin typeface="Calibri" panose="020F0502020204030204" pitchFamily="34" charset="0"/>
                <a:cs typeface="Calibri" panose="020F0502020204030204" pitchFamily="34" charset="0"/>
              </a:rPr>
              <a:t>particulièrement </a:t>
            </a:r>
            <a:r>
              <a:rPr lang="fr-FR" sz="1400" spc="-10" dirty="0">
                <a:latin typeface="Calibri" panose="020F0502020204030204" pitchFamily="34" charset="0"/>
                <a:cs typeface="Calibri" panose="020F0502020204030204" pitchFamily="34" charset="0"/>
              </a:rPr>
              <a:t>dans les Hauts. L’Est et le Sud-Ouest présentent aussi des excédents notables (environ +35 % en moyenne) alors qu’avec "seulement" +20 % en moyenne le Nord et l’Ouest sont les zones les moins excédentaires.</a:t>
            </a:r>
          </a:p>
          <a:p>
            <a:pPr algn="ctr"/>
            <a:endParaRPr lang="fr-FR" sz="1400" spc="-10" dirty="0">
              <a:latin typeface="Calibri" panose="020F0502020204030204" pitchFamily="34" charset="0"/>
              <a:cs typeface="Calibri" panose="020F0502020204030204" pitchFamily="34" charset="0"/>
            </a:endParaRPr>
          </a:p>
          <a:p>
            <a:pPr lvl="0" indent="-171450" algn="ctr">
              <a:buFont typeface="Arial" panose="020B0604020202020204" pitchFamily="34" charset="0"/>
              <a:buChar char="•"/>
            </a:pPr>
            <a:r>
              <a:rPr lang="fr-FR" sz="1400" b="1" spc="-10" dirty="0">
                <a:solidFill>
                  <a:schemeClr val="accent3"/>
                </a:solidFill>
                <a:latin typeface="Calibri" panose="020F0502020204030204" pitchFamily="34" charset="0"/>
                <a:cs typeface="Calibri" panose="020F0502020204030204" pitchFamily="34" charset="0"/>
              </a:rPr>
              <a:t>Et une fin en avril exceptionnellement pluvieuse,</a:t>
            </a:r>
          </a:p>
          <a:p>
            <a:pPr algn="ctr" fontAlgn="base"/>
            <a:r>
              <a:rPr lang="fr-FR" sz="1400" spc="-10" dirty="0">
                <a:latin typeface="Calibri" panose="020F0502020204030204" pitchFamily="34" charset="0"/>
                <a:cs typeface="Calibri" panose="020F0502020204030204" pitchFamily="34" charset="0"/>
              </a:rPr>
              <a:t>soit le mois d'avril le plus pluvieux depuis 1961. Sur l’ensemble du département, il pleut nettement plus que d’habitude, et encore plus en abondance dans les Hauts du Nord-Est .</a:t>
            </a:r>
          </a:p>
          <a:p>
            <a:pPr algn="ctr"/>
            <a:endParaRPr lang="fr-FR" sz="1400" spc="-10" dirty="0">
              <a:latin typeface="Calibri" panose="020F0502020204030204" pitchFamily="34" charset="0"/>
              <a:cs typeface="Calibri" panose="020F0502020204030204" pitchFamily="34" charset="0"/>
            </a:endParaRPr>
          </a:p>
        </p:txBody>
      </p:sp>
      <p:sp>
        <p:nvSpPr>
          <p:cNvPr id="4" name="Rectangle 3"/>
          <p:cNvSpPr/>
          <p:nvPr/>
        </p:nvSpPr>
        <p:spPr>
          <a:xfrm>
            <a:off x="-2742538" y="1767467"/>
            <a:ext cx="7322470" cy="276999"/>
          </a:xfrm>
          <a:prstGeom prst="rect">
            <a:avLst/>
          </a:prstGeom>
        </p:spPr>
        <p:txBody>
          <a:bodyPr wrap="square">
            <a:spAutoFit/>
          </a:bodyPr>
          <a:lstStyle/>
          <a:p>
            <a:pPr algn="ctr"/>
            <a:r>
              <a:rPr lang="fr-FR" sz="1200" spc="-10" dirty="0" smtClean="0">
                <a:cs typeface="Liberation Sans Narrow"/>
              </a:rPr>
              <a:t>(</a:t>
            </a:r>
            <a:r>
              <a:rPr lang="fr-FR" sz="1200" spc="-10" dirty="0">
                <a:cs typeface="Liberation Sans Narrow"/>
                <a:hlinkClick r:id="rId3"/>
              </a:rPr>
              <a:t>données Météo-France</a:t>
            </a:r>
            <a:r>
              <a:rPr lang="fr-FR" sz="1200" spc="-10" dirty="0">
                <a:cs typeface="Liberation Sans Narrow"/>
              </a:rPr>
              <a:t>)</a:t>
            </a:r>
          </a:p>
        </p:txBody>
      </p:sp>
      <p:sp>
        <p:nvSpPr>
          <p:cNvPr id="5" name="Espace réservé du pied de page 4"/>
          <p:cNvSpPr>
            <a:spLocks noGrp="1"/>
          </p:cNvSpPr>
          <p:nvPr>
            <p:ph type="ftr" sz="quarter" idx="11"/>
          </p:nvPr>
        </p:nvSpPr>
        <p:spPr/>
        <p:txBody>
          <a:bodyPr/>
          <a:lstStyle/>
          <a:p>
            <a:pPr>
              <a:defRPr/>
            </a:pPr>
            <a:r>
              <a:rPr lang="fr-FR" smtClean="0"/>
              <a:t>Webinaire Leptospiorse Réunion 27/02/2024</a:t>
            </a:r>
            <a:endParaRPr lang="fr-FR"/>
          </a:p>
        </p:txBody>
      </p:sp>
      <p:sp>
        <p:nvSpPr>
          <p:cNvPr id="7" name="Rectangle 6"/>
          <p:cNvSpPr/>
          <p:nvPr/>
        </p:nvSpPr>
        <p:spPr>
          <a:xfrm>
            <a:off x="100993" y="675081"/>
            <a:ext cx="7120483" cy="860620"/>
          </a:xfrm>
          <a:prstGeom prst="rect">
            <a:avLst/>
          </a:prstGeom>
        </p:spPr>
        <p:txBody>
          <a:bodyPr wrap="square">
            <a:spAutoFit/>
          </a:bodyPr>
          <a:lstStyle/>
          <a:p>
            <a:pPr>
              <a:lnSpc>
                <a:spcPct val="107000"/>
              </a:lnSpc>
              <a:spcAft>
                <a:spcPts val="800"/>
              </a:spcAft>
            </a:pPr>
            <a:r>
              <a:rPr lang="fr-FR" b="1" cap="all" dirty="0" smtClean="0">
                <a:solidFill>
                  <a:schemeClr val="bg1"/>
                </a:solidFill>
                <a:ea typeface="+mj-ea"/>
                <a:cs typeface="+mj-cs"/>
              </a:rPr>
              <a:t>Leptospirose réunion, 2022</a:t>
            </a:r>
          </a:p>
          <a:p>
            <a:r>
              <a:rPr lang="fr-FR" sz="2400" b="1" cap="all" dirty="0">
                <a:solidFill>
                  <a:schemeClr val="bg1"/>
                </a:solidFill>
              </a:rPr>
              <a:t>Caractéristiques </a:t>
            </a:r>
            <a:r>
              <a:rPr lang="fr-FR" sz="2400" b="1" cap="all" dirty="0" smtClean="0">
                <a:solidFill>
                  <a:schemeClr val="bg1"/>
                </a:solidFill>
              </a:rPr>
              <a:t>saison </a:t>
            </a:r>
            <a:r>
              <a:rPr lang="fr-FR" sz="2400" b="1" cap="all" dirty="0">
                <a:solidFill>
                  <a:schemeClr val="bg1"/>
                </a:solidFill>
              </a:rPr>
              <a:t>des </a:t>
            </a:r>
            <a:r>
              <a:rPr lang="fr-FR" sz="2400" b="1" cap="all" dirty="0" smtClean="0">
                <a:solidFill>
                  <a:schemeClr val="bg1"/>
                </a:solidFill>
              </a:rPr>
              <a:t>pluies</a:t>
            </a:r>
            <a:endParaRPr lang="fr-FR" sz="2400" b="1" cap="all" dirty="0">
              <a:solidFill>
                <a:schemeClr val="bg1"/>
              </a:solidFill>
            </a:endParaRPr>
          </a:p>
        </p:txBody>
      </p:sp>
    </p:spTree>
    <p:extLst>
      <p:ext uri="{BB962C8B-B14F-4D97-AF65-F5344CB8AC3E}">
        <p14:creationId xmlns:p14="http://schemas.microsoft.com/office/powerpoint/2010/main" val="624810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8424" y="6563962"/>
            <a:ext cx="3096344" cy="10372070"/>
          </a:xfrm>
          <a:prstGeom prst="rect">
            <a:avLst/>
          </a:prstGeom>
        </p:spPr>
        <p:txBody>
          <a:bodyPr wrap="square">
            <a:spAutoFit/>
          </a:bodyPr>
          <a:lstStyle/>
          <a:p>
            <a:pPr marR="66675" algn="ctr"/>
            <a:r>
              <a:rPr lang="fr-FR" sz="1400" b="1" kern="1400" dirty="0">
                <a:solidFill>
                  <a:srgbClr val="00B1E6"/>
                </a:solidFill>
                <a:latin typeface="Calibri" panose="020F0502020204030204" pitchFamily="34" charset="0"/>
                <a:cs typeface="Calibri" panose="020F0502020204030204" pitchFamily="34" charset="0"/>
              </a:rPr>
              <a:t> </a:t>
            </a:r>
            <a:endParaRPr lang="fr-FR" sz="1400" kern="1400" dirty="0">
              <a:solidFill>
                <a:srgbClr val="000000"/>
              </a:solidFill>
              <a:latin typeface="Calibri" panose="020F0502020204030204" pitchFamily="34" charset="0"/>
              <a:cs typeface="Calibri" panose="020F0502020204030204" pitchFamily="34" charset="0"/>
            </a:endParaRPr>
          </a:p>
          <a:p>
            <a:pPr marL="28575" marR="0" indent="0" algn="just">
              <a:spcBef>
                <a:spcPts val="0"/>
              </a:spcBef>
              <a:spcAft>
                <a:spcPts val="0"/>
              </a:spcAft>
            </a:pPr>
            <a:r>
              <a:rPr lang="fr-FR" sz="1400" b="1" kern="1400" dirty="0">
                <a:solidFill>
                  <a:srgbClr val="004192"/>
                </a:solidFill>
                <a:latin typeface="Calibri" panose="020F0502020204030204" pitchFamily="34" charset="0"/>
                <a:cs typeface="Calibri" panose="020F0502020204030204" pitchFamily="34" charset="0"/>
              </a:rPr>
              <a:t>  </a:t>
            </a:r>
            <a:r>
              <a:rPr lang="fr-FR" sz="1600" kern="1400" dirty="0" smtClean="0">
                <a:solidFill>
                  <a:srgbClr val="004192"/>
                </a:solidFill>
                <a:latin typeface="Calibri" panose="020F0502020204030204" pitchFamily="34" charset="0"/>
                <a:cs typeface="Calibri" panose="020F0502020204030204" pitchFamily="34" charset="0"/>
              </a:rPr>
              <a:t>Des </a:t>
            </a:r>
            <a:r>
              <a:rPr lang="fr-FR" sz="1600" kern="1400" dirty="0">
                <a:solidFill>
                  <a:srgbClr val="004192"/>
                </a:solidFill>
                <a:latin typeface="Calibri" panose="020F0502020204030204" pitchFamily="34" charset="0"/>
                <a:cs typeface="Calibri" panose="020F0502020204030204" pitchFamily="34" charset="0"/>
              </a:rPr>
              <a:t>gestes simples peuvent être réalisés en particulier pendant la saison des pluies (été austral) :</a:t>
            </a:r>
            <a:endParaRPr lang="fr-FR" sz="1600" kern="1400" dirty="0">
              <a:solidFill>
                <a:srgbClr val="000000"/>
              </a:solidFill>
              <a:latin typeface="Calibri" panose="020F0502020204030204" pitchFamily="34" charset="0"/>
              <a:cs typeface="Calibri" panose="020F0502020204030204" pitchFamily="34" charset="0"/>
            </a:endParaRPr>
          </a:p>
          <a:p>
            <a:pPr marL="209550" marR="0" indent="-133350" algn="just">
              <a:spcBef>
                <a:spcPts val="0"/>
              </a:spcBef>
              <a:spcAft>
                <a:spcPts val="0"/>
              </a:spcAft>
            </a:pPr>
            <a:r>
              <a:rPr lang="fr-FR" sz="1600" kern="1400" dirty="0">
                <a:solidFill>
                  <a:srgbClr val="000000"/>
                </a:solidFill>
                <a:latin typeface="Calibri" panose="020F0502020204030204" pitchFamily="34" charset="0"/>
                <a:cs typeface="Calibri" panose="020F0502020204030204" pitchFamily="34" charset="0"/>
              </a:rPr>
              <a:t>· </a:t>
            </a:r>
            <a:r>
              <a:rPr lang="fr-FR" sz="1600" b="1" kern="1400" dirty="0">
                <a:latin typeface="Calibri" panose="020F0502020204030204" pitchFamily="34" charset="0"/>
                <a:cs typeface="Calibri" panose="020F0502020204030204" pitchFamily="34" charset="0"/>
              </a:rPr>
              <a:t>Porter des protections lors des activités agricoles </a:t>
            </a:r>
            <a:r>
              <a:rPr lang="fr-FR" sz="1600" i="1" kern="1400" dirty="0">
                <a:latin typeface="Calibri" panose="020F0502020204030204" pitchFamily="34" charset="0"/>
                <a:cs typeface="Calibri" panose="020F0502020204030204" pitchFamily="34" charset="0"/>
              </a:rPr>
              <a:t>(élevage, travail de la terre, travail dans les champs de canne, etc.) </a:t>
            </a:r>
            <a:r>
              <a:rPr lang="fr-FR" sz="1600" kern="1400" dirty="0">
                <a:latin typeface="Calibri" panose="020F0502020204030204" pitchFamily="34" charset="0"/>
                <a:cs typeface="Calibri" panose="020F0502020204030204" pitchFamily="34" charset="0"/>
              </a:rPr>
              <a:t>et </a:t>
            </a:r>
            <a:r>
              <a:rPr lang="fr-FR" sz="1600" b="1" kern="1400" dirty="0">
                <a:latin typeface="Calibri" panose="020F0502020204030204" pitchFamily="34" charset="0"/>
                <a:cs typeface="Calibri" panose="020F0502020204030204" pitchFamily="34" charset="0"/>
              </a:rPr>
              <a:t>de jardinage, de pêche </a:t>
            </a:r>
            <a:r>
              <a:rPr lang="fr-FR" sz="1600" kern="1400" dirty="0">
                <a:latin typeface="Calibri" panose="020F0502020204030204" pitchFamily="34" charset="0"/>
                <a:cs typeface="Calibri" panose="020F0502020204030204" pitchFamily="34" charset="0"/>
              </a:rPr>
              <a:t>en eau douce ou de </a:t>
            </a:r>
            <a:r>
              <a:rPr lang="fr-FR" sz="1600" b="1" kern="1400" dirty="0">
                <a:latin typeface="Calibri" panose="020F0502020204030204" pitchFamily="34" charset="0"/>
                <a:cs typeface="Calibri" panose="020F0502020204030204" pitchFamily="34" charset="0"/>
              </a:rPr>
              <a:t>chasse </a:t>
            </a:r>
            <a:r>
              <a:rPr lang="fr-FR" sz="1600" kern="1400" dirty="0">
                <a:latin typeface="Calibri" panose="020F0502020204030204" pitchFamily="34" charset="0"/>
                <a:cs typeface="Calibri" panose="020F0502020204030204" pitchFamily="34" charset="0"/>
              </a:rPr>
              <a:t>: bottes, gants, cuissardes, vêtements de protection, voire lunettes anti- projections en cas de risque de projection.</a:t>
            </a:r>
          </a:p>
          <a:p>
            <a:pPr algn="just"/>
            <a:r>
              <a:rPr lang="fr-FR" sz="1600" kern="1400" dirty="0">
                <a:latin typeface="Calibri" panose="020F0502020204030204" pitchFamily="34" charset="0"/>
                <a:cs typeface="Calibri" panose="020F0502020204030204" pitchFamily="34" charset="0"/>
              </a:rPr>
              <a:t> </a:t>
            </a:r>
            <a:endParaRPr lang="fr-FR" sz="1050" kern="1400" dirty="0" smtClean="0">
              <a:latin typeface="Calibri" panose="020F0502020204030204" pitchFamily="34" charset="0"/>
              <a:cs typeface="Calibri" panose="020F0502020204030204" pitchFamily="34" charset="0"/>
            </a:endParaRPr>
          </a:p>
          <a:p>
            <a:pPr marL="209550" marR="0" indent="-133350" algn="just">
              <a:spcBef>
                <a:spcPts val="0"/>
              </a:spcBef>
              <a:spcAft>
                <a:spcPts val="0"/>
              </a:spcAft>
            </a:pPr>
            <a:r>
              <a:rPr lang="fr-FR" sz="1600" kern="1400" dirty="0" smtClean="0">
                <a:latin typeface="Calibri" panose="020F0502020204030204" pitchFamily="34" charset="0"/>
                <a:cs typeface="Calibri" panose="020F0502020204030204" pitchFamily="34" charset="0"/>
              </a:rPr>
              <a:t>· Lors de la </a:t>
            </a:r>
            <a:r>
              <a:rPr lang="fr-FR" sz="1600" b="1" kern="1400" dirty="0" smtClean="0">
                <a:latin typeface="Calibri" panose="020F0502020204030204" pitchFamily="34" charset="0"/>
                <a:cs typeface="Calibri" panose="020F0502020204030204" pitchFamily="34" charset="0"/>
              </a:rPr>
              <a:t>pratique de sports en eau vive </a:t>
            </a:r>
            <a:r>
              <a:rPr lang="fr-FR" sz="1600" kern="1400" dirty="0" smtClean="0">
                <a:latin typeface="Calibri" panose="020F0502020204030204" pitchFamily="34" charset="0"/>
                <a:cs typeface="Calibri" panose="020F0502020204030204" pitchFamily="34" charset="0"/>
              </a:rPr>
              <a:t>tels que le canyoning, porter une combinaison protectrice, des bottillons et des gants.</a:t>
            </a:r>
          </a:p>
          <a:p>
            <a:pPr marL="76200" marR="0" indent="0" algn="just">
              <a:spcBef>
                <a:spcPts val="0"/>
              </a:spcBef>
              <a:spcAft>
                <a:spcPts val="0"/>
              </a:spcAft>
            </a:pPr>
            <a:r>
              <a:rPr lang="fr-FR" sz="1600" kern="1400" dirty="0">
                <a:latin typeface="Calibri" panose="020F0502020204030204" pitchFamily="34" charset="0"/>
                <a:cs typeface="Calibri" panose="020F0502020204030204" pitchFamily="34" charset="0"/>
              </a:rPr>
              <a:t> </a:t>
            </a:r>
            <a:endParaRPr lang="fr-FR" sz="1600" kern="1400" dirty="0" smtClean="0">
              <a:latin typeface="Calibri" panose="020F0502020204030204" pitchFamily="34" charset="0"/>
              <a:cs typeface="Calibri" panose="020F0502020204030204" pitchFamily="34" charset="0"/>
            </a:endParaRPr>
          </a:p>
          <a:p>
            <a:pPr marL="209550" marR="0" indent="-133350" algn="just">
              <a:spcBef>
                <a:spcPts val="0"/>
              </a:spcBef>
              <a:spcAft>
                <a:spcPts val="0"/>
              </a:spcAft>
            </a:pPr>
            <a:r>
              <a:rPr lang="fr-FR" sz="1600" kern="1400" dirty="0" smtClean="0">
                <a:latin typeface="Calibri" panose="020F0502020204030204" pitchFamily="34" charset="0"/>
                <a:cs typeface="Calibri" panose="020F0502020204030204" pitchFamily="34" charset="0"/>
              </a:rPr>
              <a:t>· </a:t>
            </a:r>
            <a:r>
              <a:rPr lang="fr-FR" sz="1600" b="1" kern="1400" dirty="0" smtClean="0">
                <a:latin typeface="Calibri" panose="020F0502020204030204" pitchFamily="34" charset="0"/>
                <a:cs typeface="Calibri" panose="020F0502020204030204" pitchFamily="34" charset="0"/>
              </a:rPr>
              <a:t>Eviter de se baigner </a:t>
            </a:r>
            <a:r>
              <a:rPr lang="fr-FR" sz="1600" kern="1400" dirty="0" smtClean="0">
                <a:latin typeface="Calibri" panose="020F0502020204030204" pitchFamily="34" charset="0"/>
                <a:cs typeface="Calibri" panose="020F0502020204030204" pitchFamily="34" charset="0"/>
              </a:rPr>
              <a:t>dans l’eau trouble ou boueuse.</a:t>
            </a:r>
          </a:p>
          <a:p>
            <a:pPr marL="76200" marR="0" indent="0" algn="just">
              <a:spcBef>
                <a:spcPts val="0"/>
              </a:spcBef>
              <a:spcAft>
                <a:spcPts val="0"/>
              </a:spcAft>
            </a:pPr>
            <a:r>
              <a:rPr lang="fr-FR" sz="1600" kern="1400" dirty="0">
                <a:latin typeface="Calibri" panose="020F0502020204030204" pitchFamily="34" charset="0"/>
                <a:cs typeface="Calibri" panose="020F0502020204030204" pitchFamily="34" charset="0"/>
              </a:rPr>
              <a:t> </a:t>
            </a:r>
            <a:endParaRPr lang="fr-FR" sz="1600" kern="1400" dirty="0" smtClean="0">
              <a:latin typeface="Calibri" panose="020F0502020204030204" pitchFamily="34" charset="0"/>
              <a:cs typeface="Calibri" panose="020F0502020204030204" pitchFamily="34" charset="0"/>
            </a:endParaRPr>
          </a:p>
          <a:p>
            <a:pPr marL="209550" marR="0" indent="-133350" algn="just">
              <a:spcBef>
                <a:spcPts val="0"/>
              </a:spcBef>
              <a:spcAft>
                <a:spcPts val="0"/>
              </a:spcAft>
            </a:pPr>
            <a:r>
              <a:rPr lang="fr-FR" sz="1600" kern="1400" dirty="0" smtClean="0">
                <a:latin typeface="Calibri" panose="020F0502020204030204" pitchFamily="34" charset="0"/>
                <a:cs typeface="Calibri" panose="020F0502020204030204" pitchFamily="34" charset="0"/>
              </a:rPr>
              <a:t>· </a:t>
            </a:r>
            <a:r>
              <a:rPr lang="fr-FR" sz="1600" b="1" kern="1400" dirty="0" smtClean="0">
                <a:latin typeface="Calibri" panose="020F0502020204030204" pitchFamily="34" charset="0"/>
                <a:cs typeface="Calibri" panose="020F0502020204030204" pitchFamily="34" charset="0"/>
              </a:rPr>
              <a:t>Eviter de marcher pieds-nus ou en sandales </a:t>
            </a:r>
            <a:r>
              <a:rPr lang="fr-FR" sz="1600" kern="1400" dirty="0" smtClean="0">
                <a:latin typeface="Calibri" panose="020F0502020204030204" pitchFamily="34" charset="0"/>
                <a:cs typeface="Calibri" panose="020F0502020204030204" pitchFamily="34" charset="0"/>
              </a:rPr>
              <a:t>ouvertes sur un sol boueux, dans les flaques, eaux stagnantes, ravines …</a:t>
            </a:r>
          </a:p>
          <a:p>
            <a:pPr marL="76200" marR="0" indent="0" algn="just">
              <a:spcBef>
                <a:spcPts val="0"/>
              </a:spcBef>
              <a:spcAft>
                <a:spcPts val="0"/>
              </a:spcAft>
              <a:tabLst>
                <a:tab pos="2842870" algn="l"/>
              </a:tabLst>
            </a:pPr>
            <a:r>
              <a:rPr lang="fr-FR" sz="1600" kern="1400" dirty="0">
                <a:latin typeface="Calibri" panose="020F0502020204030204" pitchFamily="34" charset="0"/>
                <a:cs typeface="Calibri" panose="020F0502020204030204" pitchFamily="34" charset="0"/>
              </a:rPr>
              <a:t> </a:t>
            </a:r>
          </a:p>
          <a:p>
            <a:pPr marL="209550" marR="0" indent="-133350" algn="just">
              <a:spcBef>
                <a:spcPts val="0"/>
              </a:spcBef>
              <a:spcAft>
                <a:spcPts val="0"/>
              </a:spcAft>
            </a:pPr>
            <a:r>
              <a:rPr lang="fr-FR" sz="1600" kern="1400" dirty="0">
                <a:latin typeface="Calibri" panose="020F0502020204030204" pitchFamily="34" charset="0"/>
                <a:cs typeface="Calibri" panose="020F0502020204030204" pitchFamily="34" charset="0"/>
              </a:rPr>
              <a:t>· </a:t>
            </a:r>
            <a:r>
              <a:rPr lang="fr-FR" sz="1600" b="1" kern="1400" dirty="0">
                <a:latin typeface="Calibri" panose="020F0502020204030204" pitchFamily="34" charset="0"/>
                <a:cs typeface="Calibri" panose="020F0502020204030204" pitchFamily="34" charset="0"/>
              </a:rPr>
              <a:t>Protéger les plaies</a:t>
            </a:r>
            <a:r>
              <a:rPr lang="fr-FR" sz="1600" kern="1400" dirty="0">
                <a:latin typeface="Calibri" panose="020F0502020204030204" pitchFamily="34" charset="0"/>
                <a:cs typeface="Calibri" panose="020F0502020204030204" pitchFamily="34" charset="0"/>
              </a:rPr>
              <a:t> du contact de l’eau par des pansements étanches.</a:t>
            </a:r>
          </a:p>
          <a:p>
            <a:pPr marL="76200" marR="0" indent="0" algn="just">
              <a:spcBef>
                <a:spcPts val="0"/>
              </a:spcBef>
              <a:spcAft>
                <a:spcPts val="0"/>
              </a:spcAft>
            </a:pPr>
            <a:r>
              <a:rPr lang="fr-FR" sz="1600" kern="1400" dirty="0">
                <a:latin typeface="Calibri" panose="020F0502020204030204" pitchFamily="34" charset="0"/>
                <a:cs typeface="Calibri" panose="020F0502020204030204" pitchFamily="34" charset="0"/>
              </a:rPr>
              <a:t> </a:t>
            </a:r>
          </a:p>
          <a:p>
            <a:pPr marL="76200" marR="0" indent="0" algn="just">
              <a:spcBef>
                <a:spcPts val="0"/>
              </a:spcBef>
              <a:spcAft>
                <a:spcPts val="0"/>
              </a:spcAft>
            </a:pPr>
            <a:r>
              <a:rPr lang="fr-FR" sz="1600" kern="1400" dirty="0">
                <a:solidFill>
                  <a:srgbClr val="004192"/>
                </a:solidFill>
                <a:latin typeface="Calibri" panose="020F0502020204030204" pitchFamily="34" charset="0"/>
                <a:cs typeface="Calibri" panose="020F0502020204030204" pitchFamily="34" charset="0"/>
              </a:rPr>
              <a:t>Après une exposition à risque </a:t>
            </a:r>
            <a:r>
              <a:rPr lang="fr-FR" sz="1600" kern="1400" dirty="0" smtClean="0">
                <a:solidFill>
                  <a:srgbClr val="000000"/>
                </a:solidFill>
                <a:latin typeface="Calibri" panose="020F0502020204030204" pitchFamily="34" charset="0"/>
                <a:cs typeface="Calibri" panose="020F0502020204030204" pitchFamily="34" charset="0"/>
              </a:rPr>
              <a:t>: </a:t>
            </a:r>
            <a:r>
              <a:rPr lang="fr-FR" sz="1600" kern="1400" dirty="0">
                <a:solidFill>
                  <a:srgbClr val="000000"/>
                </a:solidFill>
                <a:latin typeface="Calibri" panose="020F0502020204030204" pitchFamily="34" charset="0"/>
                <a:cs typeface="Calibri" panose="020F0502020204030204" pitchFamily="34" charset="0"/>
              </a:rPr>
              <a:t> </a:t>
            </a:r>
            <a:r>
              <a:rPr lang="fr-FR" sz="1600" b="1" kern="1400" dirty="0">
                <a:latin typeface="Calibri" panose="020F0502020204030204" pitchFamily="34" charset="0"/>
                <a:cs typeface="Calibri" panose="020F0502020204030204" pitchFamily="34" charset="0"/>
              </a:rPr>
              <a:t>Laver </a:t>
            </a:r>
            <a:r>
              <a:rPr lang="fr-FR" sz="1600" kern="1400" dirty="0">
                <a:latin typeface="Calibri" panose="020F0502020204030204" pitchFamily="34" charset="0"/>
                <a:cs typeface="Calibri" panose="020F0502020204030204" pitchFamily="34" charset="0"/>
              </a:rPr>
              <a:t>et désinfecter les plaies.</a:t>
            </a:r>
          </a:p>
          <a:p>
            <a:pPr marL="209550" marR="0" indent="-133350" algn="just">
              <a:spcBef>
                <a:spcPts val="0"/>
              </a:spcBef>
              <a:spcAft>
                <a:spcPts val="0"/>
              </a:spcAft>
            </a:pPr>
            <a:r>
              <a:rPr lang="fr-FR" sz="1600" kern="1400" dirty="0">
                <a:latin typeface="Calibri" panose="020F0502020204030204" pitchFamily="34" charset="0"/>
                <a:cs typeface="Calibri" panose="020F0502020204030204" pitchFamily="34" charset="0"/>
              </a:rPr>
              <a:t>· En cas de </a:t>
            </a:r>
            <a:r>
              <a:rPr lang="fr-FR" sz="1600" b="1" kern="1400" dirty="0">
                <a:latin typeface="Calibri" panose="020F0502020204030204" pitchFamily="34" charset="0"/>
                <a:cs typeface="Calibri" panose="020F0502020204030204" pitchFamily="34" charset="0"/>
              </a:rPr>
              <a:t>fièvre après une exposition a risque</a:t>
            </a:r>
            <a:r>
              <a:rPr lang="fr-FR" sz="1600" kern="1400" dirty="0">
                <a:latin typeface="Calibri" panose="020F0502020204030204" pitchFamily="34" charset="0"/>
                <a:cs typeface="Calibri" panose="020F0502020204030204" pitchFamily="34" charset="0"/>
              </a:rPr>
              <a:t>, consultation médicale en mentionnant l’activité à risque pratiquée.</a:t>
            </a:r>
          </a:p>
          <a:p>
            <a:r>
              <a:rPr lang="fr-FR" sz="1400" kern="1400" dirty="0">
                <a:solidFill>
                  <a:srgbClr val="000000"/>
                </a:solidFill>
                <a:latin typeface="Calibri" panose="020F0502020204030204" pitchFamily="34" charset="0"/>
                <a:cs typeface="Calibri" panose="020F0502020204030204" pitchFamily="34" charset="0"/>
              </a:rPr>
              <a:t> </a:t>
            </a:r>
            <a:endParaRPr lang="fr-FR" sz="1400" kern="1400" dirty="0">
              <a:ln>
                <a:noFill/>
              </a:ln>
              <a:solidFill>
                <a:srgbClr val="000000"/>
              </a:solidFill>
              <a:effectLst/>
              <a:latin typeface="Calibri" panose="020F0502020204030204" pitchFamily="34" charset="0"/>
              <a:cs typeface="Calibri" panose="020F0502020204030204" pitchFamily="34" charset="0"/>
            </a:endParaRPr>
          </a:p>
        </p:txBody>
      </p:sp>
      <p:sp>
        <p:nvSpPr>
          <p:cNvPr id="6" name="Espace réservé du pied de page 5"/>
          <p:cNvSpPr>
            <a:spLocks noGrp="1"/>
          </p:cNvSpPr>
          <p:nvPr>
            <p:ph type="ftr" sz="quarter" idx="11"/>
          </p:nvPr>
        </p:nvSpPr>
        <p:spPr/>
        <p:txBody>
          <a:bodyPr/>
          <a:lstStyle/>
          <a:p>
            <a:pPr>
              <a:defRPr/>
            </a:pPr>
            <a:r>
              <a:rPr lang="fr-FR" smtClean="0"/>
              <a:t>Webinaire Leptospiorse Réunion 27/02/2024</a:t>
            </a:r>
            <a:endParaRPr lang="fr-FR"/>
          </a:p>
        </p:txBody>
      </p:sp>
      <p:sp>
        <p:nvSpPr>
          <p:cNvPr id="7" name="Rectangle 6"/>
          <p:cNvSpPr/>
          <p:nvPr/>
        </p:nvSpPr>
        <p:spPr>
          <a:xfrm>
            <a:off x="179512" y="679496"/>
            <a:ext cx="8280920" cy="897553"/>
          </a:xfrm>
          <a:prstGeom prst="rect">
            <a:avLst/>
          </a:prstGeom>
        </p:spPr>
        <p:txBody>
          <a:bodyPr wrap="square">
            <a:spAutoFit/>
          </a:bodyPr>
          <a:lstStyle/>
          <a:p>
            <a:pPr>
              <a:lnSpc>
                <a:spcPct val="107000"/>
              </a:lnSpc>
              <a:spcAft>
                <a:spcPts val="800"/>
              </a:spcAft>
            </a:pPr>
            <a:r>
              <a:rPr lang="fr-FR" b="1" cap="all" dirty="0" smtClean="0">
                <a:solidFill>
                  <a:schemeClr val="bg1"/>
                </a:solidFill>
                <a:ea typeface="+mj-ea"/>
                <a:cs typeface="+mj-cs"/>
              </a:rPr>
              <a:t>Leptospirose réunion, 2022</a:t>
            </a:r>
          </a:p>
          <a:p>
            <a:pPr marL="28575" marR="0" indent="0">
              <a:lnSpc>
                <a:spcPct val="110000"/>
              </a:lnSpc>
              <a:spcBef>
                <a:spcPts val="0"/>
              </a:spcBef>
              <a:spcAft>
                <a:spcPts val="0"/>
              </a:spcAft>
            </a:pPr>
            <a:r>
              <a:rPr lang="fr-FR" sz="2400" b="1" cap="all" dirty="0" smtClean="0">
                <a:solidFill>
                  <a:schemeClr val="bg1"/>
                </a:solidFill>
              </a:rPr>
              <a:t>prévention : diminuer </a:t>
            </a:r>
            <a:r>
              <a:rPr lang="fr-FR" sz="2400" b="1" cap="all" dirty="0">
                <a:solidFill>
                  <a:schemeClr val="bg1"/>
                </a:solidFill>
              </a:rPr>
              <a:t>l’exposition </a:t>
            </a:r>
            <a:r>
              <a:rPr lang="fr-FR" sz="2400" b="1" cap="all" dirty="0" smtClean="0">
                <a:solidFill>
                  <a:schemeClr val="bg1"/>
                </a:solidFill>
              </a:rPr>
              <a:t>au pathogène</a:t>
            </a:r>
            <a:endParaRPr lang="fr-FR" sz="2400" b="1" cap="all" dirty="0">
              <a:solidFill>
                <a:schemeClr val="bg1"/>
              </a:solidFill>
            </a:endParaRPr>
          </a:p>
        </p:txBody>
      </p:sp>
      <p:sp>
        <p:nvSpPr>
          <p:cNvPr id="4" name="Rectangle 3"/>
          <p:cNvSpPr/>
          <p:nvPr/>
        </p:nvSpPr>
        <p:spPr>
          <a:xfrm>
            <a:off x="179512" y="1824145"/>
            <a:ext cx="8568952" cy="3785652"/>
          </a:xfrm>
          <a:prstGeom prst="rect">
            <a:avLst/>
          </a:prstGeom>
        </p:spPr>
        <p:txBody>
          <a:bodyPr wrap="square">
            <a:spAutoFit/>
          </a:bodyPr>
          <a:lstStyle/>
          <a:p>
            <a:r>
              <a:rPr lang="fr-FR" sz="1200" dirty="0">
                <a:solidFill>
                  <a:schemeClr val="tx2"/>
                </a:solidFill>
              </a:rPr>
              <a:t/>
            </a:r>
            <a:br>
              <a:rPr lang="fr-FR" sz="1200" dirty="0">
                <a:solidFill>
                  <a:schemeClr val="tx2"/>
                </a:solidFill>
              </a:rPr>
            </a:br>
            <a:r>
              <a:rPr lang="fr-FR" sz="1200" dirty="0" smtClean="0">
                <a:solidFill>
                  <a:schemeClr val="tx2"/>
                </a:solidFill>
              </a:rPr>
              <a:t>Mesures </a:t>
            </a:r>
            <a:r>
              <a:rPr lang="fr-FR" sz="1200" dirty="0">
                <a:solidFill>
                  <a:schemeClr val="tx2"/>
                </a:solidFill>
              </a:rPr>
              <a:t>individuelles de protection </a:t>
            </a:r>
            <a:r>
              <a:rPr lang="fr-FR" sz="1200" dirty="0"/>
              <a:t>: </a:t>
            </a:r>
            <a:br>
              <a:rPr lang="fr-FR" sz="1200" dirty="0"/>
            </a:br>
            <a:r>
              <a:rPr lang="fr-FR" sz="1200" dirty="0"/>
              <a:t>	</a:t>
            </a:r>
            <a:r>
              <a:rPr lang="fr-FR" sz="1200" dirty="0" smtClean="0"/>
              <a:t>Protection </a:t>
            </a:r>
            <a:r>
              <a:rPr lang="fr-FR" sz="1200" dirty="0"/>
              <a:t>étanche des plaies, désinfection </a:t>
            </a:r>
            <a:r>
              <a:rPr lang="fr-FR" sz="1200" dirty="0" smtClean="0"/>
              <a:t>immédiate (eau potable, savon, désinfectant)</a:t>
            </a:r>
            <a:r>
              <a:rPr lang="fr-FR" sz="1200" dirty="0"/>
              <a:t/>
            </a:r>
            <a:br>
              <a:rPr lang="fr-FR" sz="1200" dirty="0"/>
            </a:br>
            <a:r>
              <a:rPr lang="fr-FR" sz="1200" dirty="0"/>
              <a:t>	</a:t>
            </a:r>
            <a:r>
              <a:rPr lang="fr-FR" sz="1200" dirty="0" smtClean="0"/>
              <a:t>Port </a:t>
            </a:r>
            <a:r>
              <a:rPr lang="fr-FR" sz="1200" dirty="0"/>
              <a:t>de gants, bottes, combinaisons, </a:t>
            </a:r>
            <a:r>
              <a:rPr lang="fr-FR" sz="1200" dirty="0" smtClean="0"/>
              <a:t>lunettes, …</a:t>
            </a:r>
            <a:r>
              <a:rPr lang="fr-FR" sz="1200" dirty="0"/>
              <a:t/>
            </a:r>
            <a:br>
              <a:rPr lang="fr-FR" sz="1200" dirty="0"/>
            </a:br>
            <a:r>
              <a:rPr lang="fr-FR" sz="1200" dirty="0"/>
              <a:t> </a:t>
            </a:r>
            <a:r>
              <a:rPr lang="fr-FR" sz="1200" dirty="0">
                <a:solidFill>
                  <a:schemeClr val="bg1">
                    <a:lumMod val="50000"/>
                  </a:schemeClr>
                </a:solidFill>
              </a:rPr>
              <a:t>Ces recommandations peuvent être difficiles à bien observer (chaleur élevée, sports extrêmes …) </a:t>
            </a:r>
            <a:endParaRPr lang="fr-FR" sz="1200" dirty="0" smtClean="0">
              <a:solidFill>
                <a:schemeClr val="bg1">
                  <a:lumMod val="50000"/>
                </a:schemeClr>
              </a:solidFill>
            </a:endParaRPr>
          </a:p>
          <a:p>
            <a:r>
              <a:rPr lang="fr-FR" sz="1200" dirty="0" smtClean="0"/>
              <a:t>	Eviter </a:t>
            </a:r>
            <a:r>
              <a:rPr lang="fr-FR" sz="1200" dirty="0"/>
              <a:t>de se baigner dans l’eau trouble ou boueuse.</a:t>
            </a:r>
            <a:br>
              <a:rPr lang="fr-FR" sz="1200" dirty="0"/>
            </a:br>
            <a:r>
              <a:rPr lang="fr-FR" sz="1200" dirty="0"/>
              <a:t> </a:t>
            </a:r>
            <a:r>
              <a:rPr lang="fr-FR" sz="1200" dirty="0" smtClean="0"/>
              <a:t>	Eviter </a:t>
            </a:r>
            <a:r>
              <a:rPr lang="fr-FR" sz="1200" dirty="0"/>
              <a:t>de marcher pieds-nus ou en sandales ouvertes sur un sol boueux, dans les flaques, eaux stagnantes, ravines …</a:t>
            </a:r>
            <a:br>
              <a:rPr lang="fr-FR" sz="1200" dirty="0"/>
            </a:br>
            <a:r>
              <a:rPr lang="fr-FR" sz="1200" dirty="0"/>
              <a:t/>
            </a:r>
            <a:br>
              <a:rPr lang="fr-FR" sz="1200" dirty="0"/>
            </a:br>
            <a:r>
              <a:rPr lang="fr-FR" sz="1200" dirty="0">
                <a:solidFill>
                  <a:schemeClr val="tx2"/>
                </a:solidFill>
              </a:rPr>
              <a:t>Vaccination</a:t>
            </a:r>
            <a:r>
              <a:rPr lang="fr-FR" sz="1200" dirty="0" smtClean="0"/>
              <a:t> :</a:t>
            </a:r>
            <a:r>
              <a:rPr lang="fr-FR" sz="1200" dirty="0"/>
              <a:t>	</a:t>
            </a:r>
            <a:br>
              <a:rPr lang="fr-FR" sz="1200" dirty="0"/>
            </a:br>
            <a:r>
              <a:rPr lang="fr-FR" sz="1200" dirty="0"/>
              <a:t>	proposée </a:t>
            </a:r>
            <a:r>
              <a:rPr lang="fr-FR" sz="1200" dirty="0" smtClean="0"/>
              <a:t>sujets </a:t>
            </a:r>
            <a:r>
              <a:rPr lang="fr-FR" sz="1200" dirty="0"/>
              <a:t>à haut risque (égoutiers, maraichers, triathloniens …) </a:t>
            </a:r>
            <a:br>
              <a:rPr lang="fr-FR" sz="1200" dirty="0"/>
            </a:br>
            <a:r>
              <a:rPr lang="fr-FR" sz="1200" dirty="0"/>
              <a:t>	après avis d'un médecin du service de santé au travail ou d’un autre praticien </a:t>
            </a:r>
            <a:br>
              <a:rPr lang="fr-FR" sz="1200" dirty="0"/>
            </a:br>
            <a:r>
              <a:rPr lang="fr-FR" sz="1200" dirty="0"/>
              <a:t>	schéma vaccinal </a:t>
            </a:r>
            <a:r>
              <a:rPr lang="fr-FR" sz="1200" dirty="0" smtClean="0"/>
              <a:t>lourd </a:t>
            </a:r>
            <a:r>
              <a:rPr lang="fr-FR" sz="1200" dirty="0"/>
              <a:t>(trois doses puis un rappel tous les deux ans) </a:t>
            </a:r>
            <a:br>
              <a:rPr lang="fr-FR" sz="1200" dirty="0"/>
            </a:br>
            <a:r>
              <a:rPr lang="fr-FR" sz="1200" dirty="0"/>
              <a:t>	</a:t>
            </a:r>
            <a:r>
              <a:rPr lang="fr-FR" sz="1200" dirty="0" smtClean="0"/>
              <a:t>bénéfice </a:t>
            </a:r>
            <a:r>
              <a:rPr lang="fr-FR" sz="1200" dirty="0"/>
              <a:t>limité (immunisation ciblant L</a:t>
            </a:r>
            <a:r>
              <a:rPr lang="fr-FR" sz="1200" i="1" dirty="0"/>
              <a:t>. </a:t>
            </a:r>
            <a:r>
              <a:rPr lang="fr-FR" sz="1200" i="1" dirty="0" err="1"/>
              <a:t>interrogans</a:t>
            </a:r>
            <a:r>
              <a:rPr lang="fr-FR" sz="1200" i="1" dirty="0"/>
              <a:t> </a:t>
            </a:r>
            <a:r>
              <a:rPr lang="fr-FR" sz="1200" i="1" dirty="0" err="1"/>
              <a:t>sérogroupe</a:t>
            </a:r>
            <a:r>
              <a:rPr lang="fr-FR" sz="1200" i="1" dirty="0"/>
              <a:t> </a:t>
            </a:r>
            <a:r>
              <a:rPr lang="fr-FR" sz="1200" i="1" dirty="0" err="1"/>
              <a:t>Icterohaemorrhagiae</a:t>
            </a:r>
            <a:r>
              <a:rPr lang="fr-FR" sz="1200" i="1" dirty="0"/>
              <a:t>, </a:t>
            </a:r>
            <a:r>
              <a:rPr lang="fr-FR" sz="1200" dirty="0"/>
              <a:t/>
            </a:r>
            <a:br>
              <a:rPr lang="fr-FR" sz="1200" dirty="0"/>
            </a:br>
            <a:r>
              <a:rPr lang="fr-FR" sz="1200" dirty="0">
                <a:solidFill>
                  <a:schemeClr val="bg1">
                    <a:lumMod val="50000"/>
                  </a:schemeClr>
                </a:solidFill>
              </a:rPr>
              <a:t>Des formes graves pouvant aussi s’observer avec d’autres  </a:t>
            </a:r>
            <a:r>
              <a:rPr lang="fr-FR" sz="1200" dirty="0" err="1">
                <a:solidFill>
                  <a:schemeClr val="bg1">
                    <a:lumMod val="50000"/>
                  </a:schemeClr>
                </a:solidFill>
              </a:rPr>
              <a:t>sérogroupes</a:t>
            </a:r>
            <a:r>
              <a:rPr lang="fr-FR" sz="1200" dirty="0">
                <a:solidFill>
                  <a:schemeClr val="bg1">
                    <a:lumMod val="50000"/>
                  </a:schemeClr>
                </a:solidFill>
              </a:rPr>
              <a:t> et ne dispense pas des mesures de protection individuelle</a:t>
            </a:r>
            <a:br>
              <a:rPr lang="fr-FR" sz="1200" dirty="0">
                <a:solidFill>
                  <a:schemeClr val="bg1">
                    <a:lumMod val="50000"/>
                  </a:schemeClr>
                </a:solidFill>
              </a:rPr>
            </a:br>
            <a:r>
              <a:rPr lang="fr-FR" sz="1200" dirty="0">
                <a:solidFill>
                  <a:schemeClr val="bg1">
                    <a:lumMod val="50000"/>
                  </a:schemeClr>
                </a:solidFill>
              </a:rPr>
              <a:t>· </a:t>
            </a:r>
            <a:br>
              <a:rPr lang="fr-FR" sz="1200" dirty="0">
                <a:solidFill>
                  <a:schemeClr val="bg1">
                    <a:lumMod val="50000"/>
                  </a:schemeClr>
                </a:solidFill>
              </a:rPr>
            </a:br>
            <a:r>
              <a:rPr lang="fr-FR" sz="1200" dirty="0"/>
              <a:t>Du fait de ces limites, sont également très importantes :</a:t>
            </a:r>
            <a:br>
              <a:rPr lang="fr-FR" sz="1200" dirty="0"/>
            </a:br>
            <a:r>
              <a:rPr lang="fr-FR" sz="1200" dirty="0"/>
              <a:t>	</a:t>
            </a:r>
            <a:r>
              <a:rPr lang="fr-FR" sz="1200" dirty="0" smtClean="0">
                <a:solidFill>
                  <a:schemeClr val="tx2"/>
                </a:solidFill>
              </a:rPr>
              <a:t>les </a:t>
            </a:r>
            <a:r>
              <a:rPr lang="fr-FR" sz="1200" dirty="0">
                <a:solidFill>
                  <a:schemeClr val="tx2"/>
                </a:solidFill>
              </a:rPr>
              <a:t>mesures environnementales </a:t>
            </a:r>
            <a:r>
              <a:rPr lang="fr-FR" sz="1200" dirty="0"/>
              <a:t>(dératisation, signalisation et fermeture de lieux </a:t>
            </a:r>
            <a:r>
              <a:rPr lang="fr-FR" sz="1200" dirty="0" smtClean="0"/>
              <a:t>de baignade </a:t>
            </a:r>
            <a:r>
              <a:rPr lang="fr-FR" sz="1200" dirty="0"/>
              <a:t>à risque …) ;</a:t>
            </a:r>
            <a:br>
              <a:rPr lang="fr-FR" sz="1200" dirty="0"/>
            </a:br>
            <a:r>
              <a:rPr lang="fr-FR" sz="1200" dirty="0" smtClean="0"/>
              <a:t>	</a:t>
            </a:r>
            <a:r>
              <a:rPr lang="fr-FR" sz="1200" dirty="0" smtClean="0">
                <a:solidFill>
                  <a:schemeClr val="tx2"/>
                </a:solidFill>
              </a:rPr>
              <a:t>la </a:t>
            </a:r>
            <a:r>
              <a:rPr lang="fr-FR" sz="1200" dirty="0">
                <a:solidFill>
                  <a:schemeClr val="tx2"/>
                </a:solidFill>
              </a:rPr>
              <a:t>sensibilisation des populations les plus à risque et des professionnels de santé </a:t>
            </a:r>
            <a:r>
              <a:rPr lang="fr-FR" sz="1200" dirty="0"/>
              <a:t>quant aux signes d’alerte de l’infection pour un diagnostic et un traitement les plus précoces </a:t>
            </a:r>
            <a:r>
              <a:rPr lang="fr-FR" sz="1200" dirty="0" smtClean="0"/>
              <a:t>possibles</a:t>
            </a:r>
            <a:endParaRPr lang="fr-FR" sz="1200" dirty="0"/>
          </a:p>
          <a:p>
            <a:endParaRPr lang="fr-FR" sz="1200" dirty="0"/>
          </a:p>
        </p:txBody>
      </p:sp>
    </p:spTree>
    <p:extLst>
      <p:ext uri="{BB962C8B-B14F-4D97-AF65-F5344CB8AC3E}">
        <p14:creationId xmlns:p14="http://schemas.microsoft.com/office/powerpoint/2010/main" val="3556502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altLang="fr-FR" smtClean="0"/>
              <a:t>Webinaire Leptospiorse Réunion 27/02/2024</a:t>
            </a:r>
            <a:endParaRPr lang="fr-FR" altLang="fr-FR"/>
          </a:p>
        </p:txBody>
      </p:sp>
      <p:sp>
        <p:nvSpPr>
          <p:cNvPr id="8" name="ZoneTexte 7"/>
          <p:cNvSpPr txBox="1"/>
          <p:nvPr/>
        </p:nvSpPr>
        <p:spPr>
          <a:xfrm>
            <a:off x="7270751" y="2076181"/>
            <a:ext cx="1873249" cy="3139321"/>
          </a:xfrm>
          <a:prstGeom prst="rect">
            <a:avLst/>
          </a:prstGeom>
          <a:noFill/>
        </p:spPr>
        <p:txBody>
          <a:bodyPr wrap="square" lIns="36000" tIns="0" rIns="36000" bIns="0" rtlCol="0">
            <a:spAutoFit/>
          </a:bodyPr>
          <a:lstStyle/>
          <a:p>
            <a:r>
              <a:rPr lang="fr-FR" sz="1600" b="1" dirty="0" smtClean="0">
                <a:solidFill>
                  <a:schemeClr val="accent1"/>
                </a:solidFill>
                <a:latin typeface="Calibri" panose="020F0502020204030204" pitchFamily="34" charset="0"/>
                <a:cs typeface="Calibri" panose="020F0502020204030204" pitchFamily="34" charset="0"/>
              </a:rPr>
              <a:t>La Réunion :</a:t>
            </a:r>
          </a:p>
          <a:p>
            <a:r>
              <a:rPr lang="fr-FR" sz="1600" i="1" dirty="0" smtClean="0">
                <a:solidFill>
                  <a:schemeClr val="accent6"/>
                </a:solidFill>
                <a:latin typeface="Calibri" panose="020F0502020204030204" pitchFamily="34" charset="0"/>
                <a:cs typeface="Calibri" panose="020F0502020204030204" pitchFamily="34" charset="0"/>
              </a:rPr>
              <a:t>Espèces : </a:t>
            </a:r>
            <a:r>
              <a:rPr lang="fr-FR" sz="1600" i="1" dirty="0" err="1" smtClean="0">
                <a:solidFill>
                  <a:schemeClr val="accent6"/>
                </a:solidFill>
                <a:latin typeface="Calibri" panose="020F0502020204030204" pitchFamily="34" charset="0"/>
                <a:cs typeface="Calibri" panose="020F0502020204030204" pitchFamily="34" charset="0"/>
              </a:rPr>
              <a:t>Leptospira</a:t>
            </a:r>
            <a:r>
              <a:rPr lang="fr-FR" sz="1600" i="1" dirty="0" smtClean="0">
                <a:solidFill>
                  <a:schemeClr val="accent6"/>
                </a:solidFill>
                <a:latin typeface="Calibri" panose="020F0502020204030204" pitchFamily="34" charset="0"/>
                <a:cs typeface="Calibri" panose="020F0502020204030204" pitchFamily="34" charset="0"/>
              </a:rPr>
              <a:t> </a:t>
            </a:r>
            <a:r>
              <a:rPr lang="fr-FR" sz="1600" i="1" dirty="0" err="1">
                <a:solidFill>
                  <a:schemeClr val="accent6"/>
                </a:solidFill>
                <a:latin typeface="Calibri" panose="020F0502020204030204" pitchFamily="34" charset="0"/>
                <a:cs typeface="Calibri" panose="020F0502020204030204" pitchFamily="34" charset="0"/>
              </a:rPr>
              <a:t>interrogans</a:t>
            </a:r>
            <a:r>
              <a:rPr lang="fr-FR" sz="1600" i="1" dirty="0">
                <a:solidFill>
                  <a:schemeClr val="accent6"/>
                </a:solidFill>
                <a:latin typeface="Calibri" panose="020F0502020204030204" pitchFamily="34" charset="0"/>
                <a:cs typeface="Calibri" panose="020F0502020204030204" pitchFamily="34" charset="0"/>
              </a:rPr>
              <a:t> </a:t>
            </a:r>
            <a:r>
              <a:rPr lang="fr-FR" sz="1600" i="1" dirty="0" err="1" smtClean="0">
                <a:solidFill>
                  <a:schemeClr val="accent6"/>
                </a:solidFill>
                <a:latin typeface="Calibri" panose="020F0502020204030204" pitchFamily="34" charset="0"/>
                <a:cs typeface="Calibri" panose="020F0502020204030204" pitchFamily="34" charset="0"/>
              </a:rPr>
              <a:t>borgpetersenii</a:t>
            </a:r>
            <a:r>
              <a:rPr lang="fr-FR" sz="1600" i="1" dirty="0" smtClean="0">
                <a:solidFill>
                  <a:schemeClr val="accent6"/>
                </a:solidFill>
                <a:latin typeface="Calibri" panose="020F0502020204030204" pitchFamily="34" charset="0"/>
                <a:cs typeface="Calibri" panose="020F0502020204030204" pitchFamily="34" charset="0"/>
              </a:rPr>
              <a:t>,</a:t>
            </a:r>
          </a:p>
          <a:p>
            <a:r>
              <a:rPr lang="fr-FR" sz="1200" i="1" dirty="0" err="1" smtClean="0">
                <a:solidFill>
                  <a:schemeClr val="accent6"/>
                </a:solidFill>
                <a:latin typeface="Calibri" panose="020F0502020204030204" pitchFamily="34" charset="0"/>
                <a:cs typeface="Calibri" panose="020F0502020204030204" pitchFamily="34" charset="0"/>
              </a:rPr>
              <a:t>Kirschneri</a:t>
            </a:r>
            <a:endParaRPr lang="fr-FR" sz="1600" i="1" dirty="0">
              <a:solidFill>
                <a:schemeClr val="accent6"/>
              </a:solidFill>
              <a:latin typeface="Calibri" panose="020F0502020204030204" pitchFamily="34" charset="0"/>
              <a:cs typeface="Calibri" panose="020F0502020204030204" pitchFamily="34" charset="0"/>
            </a:endParaRPr>
          </a:p>
          <a:p>
            <a:endParaRPr lang="fr-FR" sz="1600" b="1" dirty="0" smtClean="0">
              <a:solidFill>
                <a:schemeClr val="accent1"/>
              </a:solidFill>
              <a:latin typeface="Calibri" panose="020F0502020204030204" pitchFamily="34" charset="0"/>
              <a:cs typeface="Calibri" panose="020F0502020204030204" pitchFamily="34" charset="0"/>
            </a:endParaRPr>
          </a:p>
          <a:p>
            <a:r>
              <a:rPr lang="fr-FR" sz="1600" dirty="0" smtClean="0">
                <a:solidFill>
                  <a:schemeClr val="accent6"/>
                </a:solidFill>
                <a:latin typeface="Calibri" panose="020F0502020204030204" pitchFamily="34" charset="0"/>
                <a:cs typeface="Calibri" panose="020F0502020204030204" pitchFamily="34" charset="0"/>
              </a:rPr>
              <a:t>Réservoir : rats</a:t>
            </a:r>
          </a:p>
          <a:p>
            <a:r>
              <a:rPr lang="fr-FR" sz="1600" dirty="0" smtClean="0">
                <a:solidFill>
                  <a:schemeClr val="accent6"/>
                </a:solidFill>
                <a:latin typeface="Calibri" panose="020F0502020204030204" pitchFamily="34" charset="0"/>
                <a:cs typeface="Calibri" panose="020F0502020204030204" pitchFamily="34" charset="0"/>
              </a:rPr>
              <a:t>Réservoirs possibles : chien, chats, vaches, souris  Tang : non trouvé</a:t>
            </a:r>
          </a:p>
          <a:p>
            <a:r>
              <a:rPr lang="fr-FR" sz="1600" dirty="0" smtClean="0">
                <a:solidFill>
                  <a:schemeClr val="accent6"/>
                </a:solidFill>
                <a:latin typeface="Calibri" panose="020F0502020204030204" pitchFamily="34" charset="0"/>
                <a:cs typeface="Calibri" panose="020F0502020204030204" pitchFamily="34" charset="0"/>
              </a:rPr>
              <a:t>Réservoir exclu : Chauve souris </a:t>
            </a:r>
          </a:p>
        </p:txBody>
      </p:sp>
      <p:pic>
        <p:nvPicPr>
          <p:cNvPr id="9" name="Image 8"/>
          <p:cNvPicPr>
            <a:picLocks noChangeAspect="1"/>
          </p:cNvPicPr>
          <p:nvPr/>
        </p:nvPicPr>
        <p:blipFill rotWithShape="1">
          <a:blip r:embed="rId3"/>
          <a:srcRect b="37200"/>
          <a:stretch/>
        </p:blipFill>
        <p:spPr>
          <a:xfrm>
            <a:off x="206808" y="5162194"/>
            <a:ext cx="3232248" cy="1164668"/>
          </a:xfrm>
          <a:prstGeom prst="rect">
            <a:avLst/>
          </a:prstGeom>
        </p:spPr>
      </p:pic>
      <p:pic>
        <p:nvPicPr>
          <p:cNvPr id="10" name="Image 9"/>
          <p:cNvPicPr>
            <a:picLocks noChangeAspect="1"/>
          </p:cNvPicPr>
          <p:nvPr/>
        </p:nvPicPr>
        <p:blipFill rotWithShape="1">
          <a:blip r:embed="rId4"/>
          <a:srcRect b="11942"/>
          <a:stretch/>
        </p:blipFill>
        <p:spPr>
          <a:xfrm>
            <a:off x="69851" y="1775595"/>
            <a:ext cx="7200900" cy="3237582"/>
          </a:xfrm>
          <a:prstGeom prst="rect">
            <a:avLst/>
          </a:prstGeom>
        </p:spPr>
      </p:pic>
      <p:sp>
        <p:nvSpPr>
          <p:cNvPr id="7" name="Titre 1"/>
          <p:cNvSpPr>
            <a:spLocks noGrp="1"/>
          </p:cNvSpPr>
          <p:nvPr>
            <p:ph type="title"/>
          </p:nvPr>
        </p:nvSpPr>
        <p:spPr>
          <a:xfrm>
            <a:off x="8892480" y="1204095"/>
            <a:ext cx="6552530" cy="1143000"/>
          </a:xfrm>
        </p:spPr>
        <p:txBody>
          <a:bodyPr/>
          <a:lstStyle/>
          <a:p>
            <a:endParaRPr lang="fr-FR" dirty="0"/>
          </a:p>
        </p:txBody>
      </p:sp>
      <p:sp>
        <p:nvSpPr>
          <p:cNvPr id="2" name="Rectangle 1"/>
          <p:cNvSpPr/>
          <p:nvPr/>
        </p:nvSpPr>
        <p:spPr>
          <a:xfrm>
            <a:off x="3455976" y="5514478"/>
            <a:ext cx="5040560" cy="830997"/>
          </a:xfrm>
          <a:prstGeom prst="rect">
            <a:avLst/>
          </a:prstGeom>
        </p:spPr>
        <p:txBody>
          <a:bodyPr wrap="square">
            <a:spAutoFit/>
          </a:bodyPr>
          <a:lstStyle/>
          <a:p>
            <a:r>
              <a:rPr lang="fr-FR" sz="1200" i="1" dirty="0" smtClean="0">
                <a:latin typeface="Calibri" panose="020F0502020204030204" pitchFamily="34" charset="0"/>
                <a:cs typeface="Calibri" panose="020F0502020204030204" pitchFamily="34" charset="0"/>
              </a:rPr>
              <a:t>Source : </a:t>
            </a:r>
            <a:r>
              <a:rPr lang="fr-FR" sz="1200" i="1" dirty="0" err="1" smtClean="0">
                <a:latin typeface="Calibri" panose="020F0502020204030204" pitchFamily="34" charset="0"/>
                <a:cs typeface="Calibri" panose="020F0502020204030204" pitchFamily="34" charset="0"/>
              </a:rPr>
              <a:t>Guernier</a:t>
            </a:r>
            <a:r>
              <a:rPr lang="fr-FR" sz="1200" i="1" dirty="0" smtClean="0">
                <a:latin typeface="Calibri" panose="020F0502020204030204" pitchFamily="34" charset="0"/>
                <a:cs typeface="Calibri" panose="020F0502020204030204" pitchFamily="34" charset="0"/>
              </a:rPr>
              <a:t> </a:t>
            </a:r>
            <a:r>
              <a:rPr lang="fr-FR" sz="1200" i="1" dirty="0">
                <a:latin typeface="Calibri" panose="020F0502020204030204" pitchFamily="34" charset="0"/>
                <a:cs typeface="Calibri" panose="020F0502020204030204" pitchFamily="34" charset="0"/>
              </a:rPr>
              <a:t>V, </a:t>
            </a:r>
            <a:r>
              <a:rPr lang="fr-FR" sz="1200" i="1" dirty="0" err="1">
                <a:latin typeface="Calibri" panose="020F0502020204030204" pitchFamily="34" charset="0"/>
                <a:cs typeface="Calibri" panose="020F0502020204030204" pitchFamily="34" charset="0"/>
              </a:rPr>
              <a:t>Lagadec</a:t>
            </a:r>
            <a:r>
              <a:rPr lang="fr-FR" sz="1200" i="1" dirty="0">
                <a:latin typeface="Calibri" panose="020F0502020204030204" pitchFamily="34" charset="0"/>
                <a:cs typeface="Calibri" panose="020F0502020204030204" pitchFamily="34" charset="0"/>
              </a:rPr>
              <a:t> E, </a:t>
            </a:r>
            <a:r>
              <a:rPr lang="fr-FR" sz="1200" i="1" dirty="0" err="1">
                <a:latin typeface="Calibri" panose="020F0502020204030204" pitchFamily="34" charset="0"/>
                <a:cs typeface="Calibri" panose="020F0502020204030204" pitchFamily="34" charset="0"/>
              </a:rPr>
              <a:t>Cordonin</a:t>
            </a:r>
            <a:r>
              <a:rPr lang="fr-FR" sz="1200" i="1" dirty="0">
                <a:latin typeface="Calibri" panose="020F0502020204030204" pitchFamily="34" charset="0"/>
                <a:cs typeface="Calibri" panose="020F0502020204030204" pitchFamily="34" charset="0"/>
              </a:rPr>
              <a:t> C, </a:t>
            </a:r>
            <a:r>
              <a:rPr lang="fr-FR" sz="1200" i="1" dirty="0" smtClean="0">
                <a:latin typeface="Calibri" panose="020F0502020204030204" pitchFamily="34" charset="0"/>
                <a:cs typeface="Calibri" panose="020F0502020204030204" pitchFamily="34" charset="0"/>
              </a:rPr>
              <a:t>Le </a:t>
            </a:r>
            <a:r>
              <a:rPr lang="fr-FR" sz="1200" i="1" dirty="0" err="1" smtClean="0">
                <a:latin typeface="Calibri" panose="020F0502020204030204" pitchFamily="34" charset="0"/>
                <a:cs typeface="Calibri" panose="020F0502020204030204" pitchFamily="34" charset="0"/>
              </a:rPr>
              <a:t>Minter</a:t>
            </a:r>
            <a:r>
              <a:rPr lang="fr-FR" sz="1200" i="1" dirty="0" smtClean="0">
                <a:latin typeface="Calibri" panose="020F0502020204030204" pitchFamily="34" charset="0"/>
                <a:cs typeface="Calibri" panose="020F0502020204030204" pitchFamily="34" charset="0"/>
              </a:rPr>
              <a:t> </a:t>
            </a:r>
            <a:r>
              <a:rPr lang="fr-FR" sz="1200" i="1" dirty="0">
                <a:latin typeface="Calibri" panose="020F0502020204030204" pitchFamily="34" charset="0"/>
                <a:cs typeface="Calibri" panose="020F0502020204030204" pitchFamily="34" charset="0"/>
              </a:rPr>
              <a:t>G, </a:t>
            </a:r>
            <a:r>
              <a:rPr lang="fr-FR" sz="1200" i="1" dirty="0" err="1">
                <a:latin typeface="Calibri" panose="020F0502020204030204" pitchFamily="34" charset="0"/>
                <a:cs typeface="Calibri" panose="020F0502020204030204" pitchFamily="34" charset="0"/>
              </a:rPr>
              <a:t>Gomard</a:t>
            </a:r>
            <a:r>
              <a:rPr lang="fr-FR" sz="1200" i="1" dirty="0">
                <a:latin typeface="Calibri" panose="020F0502020204030204" pitchFamily="34" charset="0"/>
                <a:cs typeface="Calibri" panose="020F0502020204030204" pitchFamily="34" charset="0"/>
              </a:rPr>
              <a:t> Y, </a:t>
            </a:r>
            <a:r>
              <a:rPr lang="fr-FR" sz="1200" i="1" dirty="0" err="1">
                <a:latin typeface="Calibri" panose="020F0502020204030204" pitchFamily="34" charset="0"/>
                <a:cs typeface="Calibri" panose="020F0502020204030204" pitchFamily="34" charset="0"/>
              </a:rPr>
              <a:t>Pagès</a:t>
            </a:r>
            <a:r>
              <a:rPr lang="fr-FR" sz="1200" i="1" dirty="0">
                <a:latin typeface="Calibri" panose="020F0502020204030204" pitchFamily="34" charset="0"/>
                <a:cs typeface="Calibri" panose="020F0502020204030204" pitchFamily="34" charset="0"/>
              </a:rPr>
              <a:t> F, et al. (2016) </a:t>
            </a:r>
            <a:r>
              <a:rPr lang="fr-FR" sz="1200" i="1" dirty="0" err="1" smtClean="0">
                <a:latin typeface="Calibri" panose="020F0502020204030204" pitchFamily="34" charset="0"/>
                <a:cs typeface="Calibri" panose="020F0502020204030204" pitchFamily="34" charset="0"/>
              </a:rPr>
              <a:t>Human</a:t>
            </a:r>
            <a:r>
              <a:rPr lang="fr-FR" sz="1200" i="1" dirty="0" smtClean="0">
                <a:latin typeface="Calibri" panose="020F0502020204030204" pitchFamily="34" charset="0"/>
                <a:cs typeface="Calibri" panose="020F0502020204030204" pitchFamily="34" charset="0"/>
              </a:rPr>
              <a:t> </a:t>
            </a:r>
            <a:r>
              <a:rPr lang="fr-FR" sz="1200" i="1" dirty="0" err="1" smtClean="0">
                <a:latin typeface="Calibri" panose="020F0502020204030204" pitchFamily="34" charset="0"/>
                <a:cs typeface="Calibri" panose="020F0502020204030204" pitchFamily="34" charset="0"/>
              </a:rPr>
              <a:t>Leptospirosis</a:t>
            </a:r>
            <a:r>
              <a:rPr lang="fr-FR" sz="1200" i="1" dirty="0" smtClean="0">
                <a:latin typeface="Calibri" panose="020F0502020204030204" pitchFamily="34" charset="0"/>
                <a:cs typeface="Calibri" panose="020F0502020204030204" pitchFamily="34" charset="0"/>
              </a:rPr>
              <a:t> </a:t>
            </a:r>
            <a:r>
              <a:rPr lang="fr-FR" sz="1200" i="1" dirty="0">
                <a:latin typeface="Calibri" panose="020F0502020204030204" pitchFamily="34" charset="0"/>
                <a:cs typeface="Calibri" panose="020F0502020204030204" pitchFamily="34" charset="0"/>
              </a:rPr>
              <a:t>on </a:t>
            </a:r>
            <a:r>
              <a:rPr lang="fr-FR" sz="1200" i="1" dirty="0" err="1">
                <a:latin typeface="Calibri" panose="020F0502020204030204" pitchFamily="34" charset="0"/>
                <a:cs typeface="Calibri" panose="020F0502020204030204" pitchFamily="34" charset="0"/>
              </a:rPr>
              <a:t>Reunion</a:t>
            </a:r>
            <a:r>
              <a:rPr lang="fr-FR" sz="1200" i="1" dirty="0">
                <a:latin typeface="Calibri" panose="020F0502020204030204" pitchFamily="34" charset="0"/>
                <a:cs typeface="Calibri" panose="020F0502020204030204" pitchFamily="34" charset="0"/>
              </a:rPr>
              <a:t> Island, </a:t>
            </a:r>
            <a:r>
              <a:rPr lang="fr-FR" sz="1200" i="1" dirty="0" err="1">
                <a:latin typeface="Calibri" panose="020F0502020204030204" pitchFamily="34" charset="0"/>
                <a:cs typeface="Calibri" panose="020F0502020204030204" pitchFamily="34" charset="0"/>
              </a:rPr>
              <a:t>Indian</a:t>
            </a:r>
            <a:r>
              <a:rPr lang="fr-FR" sz="1200" i="1" dirty="0">
                <a:latin typeface="Calibri" panose="020F0502020204030204" pitchFamily="34" charset="0"/>
                <a:cs typeface="Calibri" panose="020F0502020204030204" pitchFamily="34" charset="0"/>
              </a:rPr>
              <a:t> Ocean: </a:t>
            </a:r>
            <a:r>
              <a:rPr lang="fr-FR" sz="1200" i="1" dirty="0" smtClean="0">
                <a:latin typeface="Calibri" panose="020F0502020204030204" pitchFamily="34" charset="0"/>
                <a:cs typeface="Calibri" panose="020F0502020204030204" pitchFamily="34" charset="0"/>
              </a:rPr>
              <a:t>Are </a:t>
            </a:r>
            <a:r>
              <a:rPr lang="fr-FR" sz="1200" i="1" dirty="0" err="1" smtClean="0">
                <a:latin typeface="Calibri" panose="020F0502020204030204" pitchFamily="34" charset="0"/>
                <a:cs typeface="Calibri" panose="020F0502020204030204" pitchFamily="34" charset="0"/>
              </a:rPr>
              <a:t>Rodents</a:t>
            </a:r>
            <a:r>
              <a:rPr lang="fr-FR" sz="1200" i="1" dirty="0" smtClean="0">
                <a:latin typeface="Calibri" panose="020F0502020204030204" pitchFamily="34" charset="0"/>
                <a:cs typeface="Calibri" panose="020F0502020204030204" pitchFamily="34" charset="0"/>
              </a:rPr>
              <a:t> </a:t>
            </a:r>
            <a:r>
              <a:rPr lang="fr-FR" sz="1200" i="1" dirty="0">
                <a:latin typeface="Calibri" panose="020F0502020204030204" pitchFamily="34" charset="0"/>
                <a:cs typeface="Calibri" panose="020F0502020204030204" pitchFamily="34" charset="0"/>
              </a:rPr>
              <a:t>the (</a:t>
            </a:r>
            <a:r>
              <a:rPr lang="fr-FR" sz="1200" i="1" dirty="0" err="1">
                <a:latin typeface="Calibri" panose="020F0502020204030204" pitchFamily="34" charset="0"/>
                <a:cs typeface="Calibri" panose="020F0502020204030204" pitchFamily="34" charset="0"/>
              </a:rPr>
              <a:t>Only</a:t>
            </a:r>
            <a:r>
              <a:rPr lang="fr-FR" sz="1200" i="1" dirty="0">
                <a:latin typeface="Calibri" panose="020F0502020204030204" pitchFamily="34" charset="0"/>
                <a:cs typeface="Calibri" panose="020F0502020204030204" pitchFamily="34" charset="0"/>
              </a:rPr>
              <a:t>) </a:t>
            </a:r>
            <a:r>
              <a:rPr lang="fr-FR" sz="1200" i="1" dirty="0" err="1">
                <a:latin typeface="Calibri" panose="020F0502020204030204" pitchFamily="34" charset="0"/>
                <a:cs typeface="Calibri" panose="020F0502020204030204" pitchFamily="34" charset="0"/>
              </a:rPr>
              <a:t>Ones</a:t>
            </a:r>
            <a:r>
              <a:rPr lang="fr-FR" sz="1200" i="1" dirty="0">
                <a:latin typeface="Calibri" panose="020F0502020204030204" pitchFamily="34" charset="0"/>
                <a:cs typeface="Calibri" panose="020F0502020204030204" pitchFamily="34" charset="0"/>
              </a:rPr>
              <a:t> to </a:t>
            </a:r>
            <a:r>
              <a:rPr lang="fr-FR" sz="1200" i="1" dirty="0" err="1">
                <a:latin typeface="Calibri" panose="020F0502020204030204" pitchFamily="34" charset="0"/>
                <a:cs typeface="Calibri" panose="020F0502020204030204" pitchFamily="34" charset="0"/>
              </a:rPr>
              <a:t>Blame</a:t>
            </a:r>
            <a:r>
              <a:rPr lang="fr-FR" sz="1200" i="1" dirty="0">
                <a:latin typeface="Calibri" panose="020F0502020204030204" pitchFamily="34" charset="0"/>
                <a:cs typeface="Calibri" panose="020F0502020204030204" pitchFamily="34" charset="0"/>
              </a:rPr>
              <a:t>? </a:t>
            </a:r>
            <a:r>
              <a:rPr lang="fr-FR" sz="1200" i="1" dirty="0" err="1">
                <a:latin typeface="Calibri" panose="020F0502020204030204" pitchFamily="34" charset="0"/>
                <a:cs typeface="Calibri" panose="020F0502020204030204" pitchFamily="34" charset="0"/>
              </a:rPr>
              <a:t>PLoS</a:t>
            </a:r>
            <a:r>
              <a:rPr lang="fr-FR" sz="1200" i="1" dirty="0">
                <a:latin typeface="Calibri" panose="020F0502020204030204" pitchFamily="34" charset="0"/>
                <a:cs typeface="Calibri" panose="020F0502020204030204" pitchFamily="34" charset="0"/>
              </a:rPr>
              <a:t> </a:t>
            </a:r>
            <a:r>
              <a:rPr lang="fr-FR" sz="1200" i="1" dirty="0" err="1">
                <a:latin typeface="Calibri" panose="020F0502020204030204" pitchFamily="34" charset="0"/>
                <a:cs typeface="Calibri" panose="020F0502020204030204" pitchFamily="34" charset="0"/>
              </a:rPr>
              <a:t>Negl</a:t>
            </a:r>
            <a:r>
              <a:rPr lang="fr-FR" sz="1200" i="1" dirty="0">
                <a:latin typeface="Calibri" panose="020F0502020204030204" pitchFamily="34" charset="0"/>
                <a:cs typeface="Calibri" panose="020F0502020204030204" pitchFamily="34" charset="0"/>
              </a:rPr>
              <a:t> </a:t>
            </a:r>
            <a:r>
              <a:rPr lang="fr-FR" sz="1200" i="1" dirty="0" smtClean="0">
                <a:latin typeface="Calibri" panose="020F0502020204030204" pitchFamily="34" charset="0"/>
                <a:cs typeface="Calibri" panose="020F0502020204030204" pitchFamily="34" charset="0"/>
              </a:rPr>
              <a:t>Trop Dis </a:t>
            </a:r>
            <a:r>
              <a:rPr lang="fr-FR" sz="1200" i="1" dirty="0">
                <a:latin typeface="Calibri" panose="020F0502020204030204" pitchFamily="34" charset="0"/>
                <a:cs typeface="Calibri" panose="020F0502020204030204" pitchFamily="34" charset="0"/>
              </a:rPr>
              <a:t>10(6): e0004733. doi:10.1371/journal</a:t>
            </a:r>
            <a:r>
              <a:rPr lang="fr-FR" sz="1200" i="1" dirty="0" smtClean="0">
                <a:latin typeface="Calibri" panose="020F0502020204030204" pitchFamily="34" charset="0"/>
                <a:cs typeface="Calibri" panose="020F0502020204030204" pitchFamily="34" charset="0"/>
              </a:rPr>
              <a:t>. pntd.0004733</a:t>
            </a:r>
            <a:endParaRPr lang="fr-FR" sz="1200" i="1" dirty="0">
              <a:latin typeface="Calibri" panose="020F0502020204030204" pitchFamily="34" charset="0"/>
              <a:cs typeface="Calibri" panose="020F0502020204030204" pitchFamily="34" charset="0"/>
            </a:endParaRPr>
          </a:p>
        </p:txBody>
      </p:sp>
      <p:sp>
        <p:nvSpPr>
          <p:cNvPr id="11" name="Rectangle 10"/>
          <p:cNvSpPr/>
          <p:nvPr/>
        </p:nvSpPr>
        <p:spPr>
          <a:xfrm>
            <a:off x="107504" y="703655"/>
            <a:ext cx="7488831" cy="886461"/>
          </a:xfrm>
          <a:prstGeom prst="rect">
            <a:avLst/>
          </a:prstGeom>
        </p:spPr>
        <p:txBody>
          <a:bodyPr wrap="square">
            <a:spAutoFit/>
          </a:bodyPr>
          <a:lstStyle/>
          <a:p>
            <a:pPr>
              <a:lnSpc>
                <a:spcPct val="107000"/>
              </a:lnSpc>
              <a:spcAft>
                <a:spcPts val="800"/>
              </a:spcAft>
            </a:pPr>
            <a:r>
              <a:rPr lang="fr-FR" b="1" cap="all" dirty="0">
                <a:solidFill>
                  <a:schemeClr val="bg1"/>
                </a:solidFill>
              </a:rPr>
              <a:t>Leptospirose réunion, 2022</a:t>
            </a:r>
          </a:p>
          <a:p>
            <a:pPr>
              <a:lnSpc>
                <a:spcPct val="107000"/>
              </a:lnSpc>
              <a:spcAft>
                <a:spcPts val="800"/>
              </a:spcAft>
            </a:pPr>
            <a:r>
              <a:rPr lang="fr-FR" sz="2400" b="1" cap="all" dirty="0">
                <a:solidFill>
                  <a:schemeClr val="bg1"/>
                </a:solidFill>
                <a:latin typeface="+mj-lt"/>
                <a:ea typeface="+mj-ea"/>
                <a:cs typeface="+mj-cs"/>
              </a:rPr>
              <a:t>Espèces et </a:t>
            </a:r>
            <a:r>
              <a:rPr lang="fr-FR" sz="2400" b="1" cap="all" dirty="0" smtClean="0">
                <a:solidFill>
                  <a:schemeClr val="bg1"/>
                </a:solidFill>
                <a:latin typeface="+mj-lt"/>
                <a:ea typeface="+mj-ea"/>
                <a:cs typeface="+mj-cs"/>
              </a:rPr>
              <a:t>réservoir animal </a:t>
            </a:r>
            <a:r>
              <a:rPr lang="fr-FR" sz="2400" b="1" cap="all" dirty="0">
                <a:solidFill>
                  <a:schemeClr val="bg1"/>
                </a:solidFill>
                <a:latin typeface="+mj-lt"/>
                <a:ea typeface="+mj-ea"/>
                <a:cs typeface="+mj-cs"/>
              </a:rPr>
              <a:t>a la réunion</a:t>
            </a:r>
          </a:p>
        </p:txBody>
      </p:sp>
    </p:spTree>
    <p:extLst>
      <p:ext uri="{BB962C8B-B14F-4D97-AF65-F5344CB8AC3E}">
        <p14:creationId xmlns:p14="http://schemas.microsoft.com/office/powerpoint/2010/main" val="448042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535527" y="854027"/>
            <a:ext cx="6552530" cy="1143000"/>
          </a:xfrm>
          <a:prstGeom prst="rect">
            <a:avLst/>
          </a:prstGeom>
        </p:spPr>
        <p:txBody>
          <a:bodyPr/>
          <a:lstStyle>
            <a:lvl1pPr algn="l" defTabSz="914400" rtl="0" eaLnBrk="1" latinLnBrk="0" hangingPunct="1">
              <a:spcBef>
                <a:spcPct val="0"/>
              </a:spcBef>
              <a:buNone/>
              <a:defRPr sz="2000" b="1" kern="1200" cap="all" baseline="0">
                <a:solidFill>
                  <a:schemeClr val="bg1"/>
                </a:solidFill>
                <a:latin typeface="+mj-lt"/>
                <a:ea typeface="+mj-ea"/>
                <a:cs typeface="+mj-cs"/>
              </a:defRPr>
            </a:lvl1pPr>
          </a:lstStyle>
          <a:p>
            <a:endParaRPr lang="fr-FR" sz="2400" dirty="0" smtClean="0"/>
          </a:p>
        </p:txBody>
      </p:sp>
      <p:sp>
        <p:nvSpPr>
          <p:cNvPr id="2" name="Rectangle 1"/>
          <p:cNvSpPr/>
          <p:nvPr/>
        </p:nvSpPr>
        <p:spPr>
          <a:xfrm>
            <a:off x="0" y="1844824"/>
            <a:ext cx="9144000" cy="5047536"/>
          </a:xfrm>
          <a:prstGeom prst="rect">
            <a:avLst/>
          </a:prstGeom>
        </p:spPr>
        <p:txBody>
          <a:bodyPr wrap="square">
            <a:spAutoFit/>
          </a:bodyPr>
          <a:lstStyle/>
          <a:p>
            <a:pPr algn="ctr"/>
            <a:r>
              <a:rPr lang="fr-FR" sz="1400" b="1" spc="-10" dirty="0">
                <a:cs typeface="Liberation Sans Narrow"/>
              </a:rPr>
              <a:t>• </a:t>
            </a:r>
            <a:r>
              <a:rPr lang="fr-FR" sz="1400" b="1" spc="-10" dirty="0">
                <a:solidFill>
                  <a:schemeClr val="accent3"/>
                </a:solidFill>
                <a:latin typeface="Calibri" panose="020F0502020204030204" pitchFamily="34" charset="0"/>
                <a:cs typeface="Calibri" panose="020F0502020204030204" pitchFamily="34" charset="0"/>
              </a:rPr>
              <a:t>Un début tardif en février,</a:t>
            </a:r>
          </a:p>
          <a:p>
            <a:pPr algn="ctr"/>
            <a:r>
              <a:rPr lang="fr-FR" sz="1400" spc="-10" dirty="0">
                <a:latin typeface="Calibri" panose="020F0502020204030204" pitchFamily="34" charset="0"/>
                <a:cs typeface="Calibri" panose="020F0502020204030204" pitchFamily="34" charset="0"/>
              </a:rPr>
              <a:t> alors que la saison des pluies climatologique s’étend habituellement de décembre à avril.</a:t>
            </a:r>
          </a:p>
          <a:p>
            <a:pPr algn="ctr"/>
            <a:endParaRPr lang="fr-FR" sz="1400" spc="-10" dirty="0">
              <a:latin typeface="Calibri" panose="020F0502020204030204" pitchFamily="34" charset="0"/>
              <a:cs typeface="Calibri" panose="020F0502020204030204" pitchFamily="34" charset="0"/>
            </a:endParaRPr>
          </a:p>
          <a:p>
            <a:pPr algn="ctr"/>
            <a:r>
              <a:rPr lang="fr-FR" sz="1400" b="1" spc="-10" dirty="0">
                <a:latin typeface="Calibri" panose="020F0502020204030204" pitchFamily="34" charset="0"/>
                <a:cs typeface="Calibri" panose="020F0502020204030204" pitchFamily="34" charset="0"/>
              </a:rPr>
              <a:t>• </a:t>
            </a:r>
            <a:r>
              <a:rPr lang="fr-FR" sz="1400" b="1" spc="-10" dirty="0">
                <a:solidFill>
                  <a:schemeClr val="accent3"/>
                </a:solidFill>
                <a:latin typeface="Calibri" panose="020F0502020204030204" pitchFamily="34" charset="0"/>
                <a:cs typeface="Calibri" panose="020F0502020204030204" pitchFamily="34" charset="0"/>
              </a:rPr>
              <a:t>Une pluviométrie record, après trois années de sécheresse, </a:t>
            </a:r>
          </a:p>
          <a:p>
            <a:pPr algn="ctr"/>
            <a:r>
              <a:rPr lang="fr-FR" sz="1400" spc="-10" dirty="0">
                <a:latin typeface="Calibri" panose="020F0502020204030204" pitchFamily="34" charset="0"/>
                <a:cs typeface="Calibri" panose="020F0502020204030204" pitchFamily="34" charset="0"/>
              </a:rPr>
              <a:t>avec un bilan de +40%, la saison des pluies 2021-2022 se situe au 5ème rang des saisons les plus pluvieuses depuis 1972, juste derrière les saisons 1979-80, 1986-87, 2017-18 et 1992-93. </a:t>
            </a:r>
          </a:p>
          <a:p>
            <a:pPr algn="ctr"/>
            <a:endParaRPr lang="fr-FR" sz="1400" spc="-10" dirty="0">
              <a:latin typeface="Calibri" panose="020F0502020204030204" pitchFamily="34" charset="0"/>
              <a:cs typeface="Calibri" panose="020F0502020204030204" pitchFamily="34" charset="0"/>
            </a:endParaRPr>
          </a:p>
          <a:p>
            <a:pPr algn="ctr"/>
            <a:r>
              <a:rPr lang="fr-FR" sz="1400" spc="-10" dirty="0">
                <a:solidFill>
                  <a:schemeClr val="accent3"/>
                </a:solidFill>
                <a:latin typeface="Calibri" panose="020F0502020204030204" pitchFamily="34" charset="0"/>
                <a:cs typeface="Calibri" panose="020F0502020204030204" pitchFamily="34" charset="0"/>
              </a:rPr>
              <a:t>• </a:t>
            </a:r>
            <a:r>
              <a:rPr lang="fr-FR" sz="1400" b="1" spc="-10" dirty="0">
                <a:solidFill>
                  <a:schemeClr val="accent3"/>
                </a:solidFill>
                <a:latin typeface="Calibri" panose="020F0502020204030204" pitchFamily="34" charset="0"/>
                <a:cs typeface="Calibri" panose="020F0502020204030204" pitchFamily="34" charset="0"/>
              </a:rPr>
              <a:t>Deux alertes rouges à dix-huit jours d’intervalle,</a:t>
            </a:r>
          </a:p>
          <a:p>
            <a:pPr algn="ctr"/>
            <a:r>
              <a:rPr lang="fr-FR" sz="1400" spc="-10" dirty="0">
                <a:latin typeface="Calibri" panose="020F0502020204030204" pitchFamily="34" charset="0"/>
                <a:cs typeface="Calibri" panose="020F0502020204030204" pitchFamily="34" charset="0"/>
              </a:rPr>
              <a:t>en février avec le passage successif des cyclones BATSIRAI et EMNATI, après 8 années sans alerte rouge, soit  la plus longue période sans alerte rouge.</a:t>
            </a:r>
          </a:p>
          <a:p>
            <a:pPr algn="ctr"/>
            <a:endParaRPr lang="fr-FR" sz="1400" spc="-10" dirty="0">
              <a:latin typeface="Calibri" panose="020F0502020204030204" pitchFamily="34" charset="0"/>
              <a:cs typeface="Calibri" panose="020F0502020204030204" pitchFamily="34" charset="0"/>
            </a:endParaRPr>
          </a:p>
          <a:p>
            <a:pPr algn="ctr"/>
            <a:r>
              <a:rPr lang="fr-FR" sz="1400" spc="-10" dirty="0">
                <a:solidFill>
                  <a:schemeClr val="accent3"/>
                </a:solidFill>
                <a:latin typeface="Calibri" panose="020F0502020204030204" pitchFamily="34" charset="0"/>
                <a:cs typeface="Calibri" panose="020F0502020204030204" pitchFamily="34" charset="0"/>
              </a:rPr>
              <a:t>• </a:t>
            </a:r>
            <a:r>
              <a:rPr lang="fr-FR" sz="1400" b="1" spc="-10" dirty="0">
                <a:solidFill>
                  <a:schemeClr val="accent3"/>
                </a:solidFill>
                <a:latin typeface="Calibri" panose="020F0502020204030204" pitchFamily="34" charset="0"/>
                <a:cs typeface="Calibri" panose="020F0502020204030204" pitchFamily="34" charset="0"/>
              </a:rPr>
              <a:t>Deux cyclones avec une influence pluvieuse importante, </a:t>
            </a:r>
          </a:p>
          <a:p>
            <a:pPr algn="ctr"/>
            <a:r>
              <a:rPr lang="fr-FR" sz="1400" spc="-10" dirty="0">
                <a:latin typeface="Calibri" panose="020F0502020204030204" pitchFamily="34" charset="0"/>
                <a:cs typeface="Calibri" panose="020F0502020204030204" pitchFamily="34" charset="0"/>
              </a:rPr>
              <a:t>les deux épisodes pluvieux qu’ils ont induits, ont grandement contribué à la pluviométrie largement excédentaire observée dans l’intérieur et dans le Sud de l’île en février 2022 (au cours d’une saison des pluies déjà excédentaire dans son ensemble).</a:t>
            </a:r>
          </a:p>
          <a:p>
            <a:pPr algn="ctr"/>
            <a:endParaRPr lang="fr-FR" sz="1400" spc="-10" dirty="0">
              <a:latin typeface="Calibri" panose="020F0502020204030204" pitchFamily="34" charset="0"/>
              <a:cs typeface="Calibri" panose="020F0502020204030204" pitchFamily="34" charset="0"/>
            </a:endParaRPr>
          </a:p>
          <a:p>
            <a:pPr algn="ctr"/>
            <a:r>
              <a:rPr lang="fr-FR" sz="1400" spc="-10" dirty="0">
                <a:solidFill>
                  <a:schemeClr val="accent3"/>
                </a:solidFill>
                <a:latin typeface="Calibri" panose="020F0502020204030204" pitchFamily="34" charset="0"/>
                <a:cs typeface="Calibri" panose="020F0502020204030204" pitchFamily="34" charset="0"/>
              </a:rPr>
              <a:t>• </a:t>
            </a:r>
            <a:r>
              <a:rPr lang="fr-FR" sz="1400" b="1" spc="-10" dirty="0">
                <a:solidFill>
                  <a:schemeClr val="accent3"/>
                </a:solidFill>
                <a:latin typeface="Calibri" panose="020F0502020204030204" pitchFamily="34" charset="0"/>
                <a:cs typeface="Calibri" panose="020F0502020204030204" pitchFamily="34" charset="0"/>
              </a:rPr>
              <a:t>Des excédents les plus importants dans le Sud Sauvage, </a:t>
            </a:r>
          </a:p>
          <a:p>
            <a:pPr algn="ctr"/>
            <a:r>
              <a:rPr lang="fr-FR" sz="1400" spc="-10" dirty="0" smtClean="0">
                <a:latin typeface="Calibri" panose="020F0502020204030204" pitchFamily="34" charset="0"/>
                <a:cs typeface="Calibri" panose="020F0502020204030204" pitchFamily="34" charset="0"/>
              </a:rPr>
              <a:t>particulièrement </a:t>
            </a:r>
            <a:r>
              <a:rPr lang="fr-FR" sz="1400" spc="-10" dirty="0">
                <a:latin typeface="Calibri" panose="020F0502020204030204" pitchFamily="34" charset="0"/>
                <a:cs typeface="Calibri" panose="020F0502020204030204" pitchFamily="34" charset="0"/>
              </a:rPr>
              <a:t>dans les Hauts. L’Est et le Sud-Ouest présentent aussi des excédents notables (environ +35 % en moyenne) alors qu’avec "seulement" +20 % en moyenne le Nord et l’Ouest sont les zones les moins excédentaires.</a:t>
            </a:r>
          </a:p>
          <a:p>
            <a:pPr algn="ctr"/>
            <a:endParaRPr lang="fr-FR" sz="1400" spc="-10" dirty="0">
              <a:latin typeface="Calibri" panose="020F0502020204030204" pitchFamily="34" charset="0"/>
              <a:cs typeface="Calibri" panose="020F0502020204030204" pitchFamily="34" charset="0"/>
            </a:endParaRPr>
          </a:p>
          <a:p>
            <a:pPr lvl="0" indent="-171450" algn="ctr">
              <a:buFont typeface="Arial" panose="020B0604020202020204" pitchFamily="34" charset="0"/>
              <a:buChar char="•"/>
            </a:pPr>
            <a:r>
              <a:rPr lang="fr-FR" sz="1400" b="1" spc="-10" dirty="0">
                <a:solidFill>
                  <a:schemeClr val="accent3"/>
                </a:solidFill>
                <a:latin typeface="Calibri" panose="020F0502020204030204" pitchFamily="34" charset="0"/>
                <a:cs typeface="Calibri" panose="020F0502020204030204" pitchFamily="34" charset="0"/>
              </a:rPr>
              <a:t>Et une fin en avril exceptionnellement pluvieuse,</a:t>
            </a:r>
          </a:p>
          <a:p>
            <a:pPr algn="ctr" fontAlgn="base"/>
            <a:r>
              <a:rPr lang="fr-FR" sz="1400" spc="-10" dirty="0">
                <a:latin typeface="Calibri" panose="020F0502020204030204" pitchFamily="34" charset="0"/>
                <a:cs typeface="Calibri" panose="020F0502020204030204" pitchFamily="34" charset="0"/>
              </a:rPr>
              <a:t>soit le mois d'avril le plus pluvieux depuis 1961. Sur l’ensemble du département, il pleut nettement plus que d’habitude, et encore plus en abondance dans les Hauts du Nord-Est .</a:t>
            </a:r>
          </a:p>
          <a:p>
            <a:pPr algn="ctr"/>
            <a:endParaRPr lang="fr-FR" sz="1400" spc="-10" dirty="0">
              <a:latin typeface="Calibri" panose="020F0502020204030204" pitchFamily="34" charset="0"/>
              <a:cs typeface="Calibri" panose="020F0502020204030204" pitchFamily="34" charset="0"/>
            </a:endParaRPr>
          </a:p>
        </p:txBody>
      </p:sp>
      <p:sp>
        <p:nvSpPr>
          <p:cNvPr id="4" name="Rectangle 3"/>
          <p:cNvSpPr/>
          <p:nvPr/>
        </p:nvSpPr>
        <p:spPr>
          <a:xfrm>
            <a:off x="0" y="692696"/>
            <a:ext cx="7322470" cy="1015663"/>
          </a:xfrm>
          <a:prstGeom prst="rect">
            <a:avLst/>
          </a:prstGeom>
        </p:spPr>
        <p:txBody>
          <a:bodyPr wrap="square">
            <a:spAutoFit/>
          </a:bodyPr>
          <a:lstStyle/>
          <a:p>
            <a:pPr algn="ctr"/>
            <a:r>
              <a:rPr lang="fr-FR" sz="2400" b="1" cap="all" dirty="0">
                <a:solidFill>
                  <a:schemeClr val="bg1"/>
                </a:solidFill>
                <a:latin typeface="+mj-lt"/>
                <a:ea typeface="+mj-ea"/>
                <a:cs typeface="+mj-cs"/>
              </a:rPr>
              <a:t>Caractéristiques de la </a:t>
            </a:r>
            <a:r>
              <a:rPr lang="fr-FR" sz="2400" b="1" cap="all" dirty="0" smtClean="0">
                <a:solidFill>
                  <a:schemeClr val="bg1"/>
                </a:solidFill>
                <a:latin typeface="+mj-lt"/>
                <a:ea typeface="+mj-ea"/>
                <a:cs typeface="+mj-cs"/>
              </a:rPr>
              <a:t>saison </a:t>
            </a:r>
            <a:r>
              <a:rPr lang="fr-FR" sz="2400" b="1" cap="all" dirty="0">
                <a:solidFill>
                  <a:schemeClr val="bg1"/>
                </a:solidFill>
                <a:latin typeface="+mj-lt"/>
                <a:ea typeface="+mj-ea"/>
                <a:cs typeface="+mj-cs"/>
              </a:rPr>
              <a:t>des pluies 2021- 2022 à La Réunion </a:t>
            </a:r>
          </a:p>
          <a:p>
            <a:pPr algn="ctr"/>
            <a:r>
              <a:rPr lang="fr-FR" sz="1200" spc="-10" dirty="0">
                <a:cs typeface="Liberation Sans Narrow"/>
              </a:rPr>
              <a:t>(</a:t>
            </a:r>
            <a:r>
              <a:rPr lang="fr-FR" sz="1200" spc="-10" dirty="0">
                <a:cs typeface="Liberation Sans Narrow"/>
                <a:hlinkClick r:id="rId3"/>
              </a:rPr>
              <a:t>données Météo-France</a:t>
            </a:r>
            <a:r>
              <a:rPr lang="fr-FR" sz="1200" spc="-10" dirty="0">
                <a:cs typeface="Liberation Sans Narrow"/>
              </a:rPr>
              <a:t>)</a:t>
            </a:r>
          </a:p>
        </p:txBody>
      </p:sp>
      <p:sp>
        <p:nvSpPr>
          <p:cNvPr id="5" name="Espace réservé du pied de page 4"/>
          <p:cNvSpPr>
            <a:spLocks noGrp="1"/>
          </p:cNvSpPr>
          <p:nvPr>
            <p:ph type="ftr" sz="quarter" idx="11"/>
          </p:nvPr>
        </p:nvSpPr>
        <p:spPr/>
        <p:txBody>
          <a:bodyPr/>
          <a:lstStyle/>
          <a:p>
            <a:pPr>
              <a:defRPr/>
            </a:pPr>
            <a:r>
              <a:rPr lang="fr-FR" smtClean="0"/>
              <a:t>Webinaire Leptospiorse Réunion 27/02/2024</a:t>
            </a:r>
            <a:endParaRPr lang="fr-FR"/>
          </a:p>
        </p:txBody>
      </p:sp>
    </p:spTree>
    <p:extLst>
      <p:ext uri="{BB962C8B-B14F-4D97-AF65-F5344CB8AC3E}">
        <p14:creationId xmlns:p14="http://schemas.microsoft.com/office/powerpoint/2010/main" val="133298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pied de page 17"/>
          <p:cNvSpPr>
            <a:spLocks noGrp="1"/>
          </p:cNvSpPr>
          <p:nvPr>
            <p:ph type="ftr" sz="quarter" idx="11"/>
          </p:nvPr>
        </p:nvSpPr>
        <p:spPr/>
        <p:txBody>
          <a:bodyPr/>
          <a:lstStyle/>
          <a:p>
            <a:pPr>
              <a:defRPr/>
            </a:pPr>
            <a:r>
              <a:rPr lang="fr-FR" smtClean="0"/>
              <a:t>Webinaire Leptospiorse Réunion 27/02/2024</a:t>
            </a:r>
            <a:endParaRPr lang="fr-FR"/>
          </a:p>
        </p:txBody>
      </p:sp>
      <p:sp>
        <p:nvSpPr>
          <p:cNvPr id="16" name="Rectangle 15"/>
          <p:cNvSpPr/>
          <p:nvPr/>
        </p:nvSpPr>
        <p:spPr>
          <a:xfrm>
            <a:off x="107504" y="756089"/>
            <a:ext cx="7488831" cy="886461"/>
          </a:xfrm>
          <a:prstGeom prst="rect">
            <a:avLst/>
          </a:prstGeom>
        </p:spPr>
        <p:txBody>
          <a:bodyPr wrap="square">
            <a:spAutoFit/>
          </a:bodyPr>
          <a:lstStyle/>
          <a:p>
            <a:pPr>
              <a:lnSpc>
                <a:spcPct val="107000"/>
              </a:lnSpc>
              <a:spcAft>
                <a:spcPts val="800"/>
              </a:spcAft>
            </a:pPr>
            <a:r>
              <a:rPr lang="fr-FR" b="1" cap="all" dirty="0">
                <a:solidFill>
                  <a:schemeClr val="bg1"/>
                </a:solidFill>
              </a:rPr>
              <a:t>Leptospirose réunion, 2022</a:t>
            </a:r>
          </a:p>
          <a:p>
            <a:pPr>
              <a:lnSpc>
                <a:spcPct val="107000"/>
              </a:lnSpc>
              <a:spcAft>
                <a:spcPts val="800"/>
              </a:spcAft>
            </a:pPr>
            <a:r>
              <a:rPr lang="fr-FR" sz="2400" b="1" cap="all" dirty="0" smtClean="0">
                <a:solidFill>
                  <a:schemeClr val="bg1"/>
                </a:solidFill>
                <a:latin typeface="+mj-lt"/>
                <a:ea typeface="+mj-ea"/>
                <a:cs typeface="+mj-cs"/>
              </a:rPr>
              <a:t>Epidémiologie locale</a:t>
            </a:r>
            <a:endParaRPr lang="fr-FR" sz="2400" b="1" cap="all" dirty="0">
              <a:solidFill>
                <a:schemeClr val="bg1"/>
              </a:solidFill>
              <a:latin typeface="+mj-lt"/>
              <a:ea typeface="+mj-ea"/>
              <a:cs typeface="+mj-cs"/>
            </a:endParaRPr>
          </a:p>
        </p:txBody>
      </p:sp>
      <p:sp>
        <p:nvSpPr>
          <p:cNvPr id="3" name="Rectangle 2"/>
          <p:cNvSpPr/>
          <p:nvPr/>
        </p:nvSpPr>
        <p:spPr>
          <a:xfrm>
            <a:off x="425352" y="1811946"/>
            <a:ext cx="7963072" cy="4622804"/>
          </a:xfrm>
          <a:prstGeom prst="rect">
            <a:avLst/>
          </a:prstGeom>
        </p:spPr>
        <p:txBody>
          <a:bodyPr wrap="square">
            <a:spAutoFit/>
          </a:bodyPr>
          <a:lstStyle/>
          <a:p>
            <a:pPr marL="0" lvl="2">
              <a:lnSpc>
                <a:spcPct val="150000"/>
              </a:lnSpc>
              <a:spcBef>
                <a:spcPts val="600"/>
              </a:spcBef>
              <a:buClr>
                <a:schemeClr val="tx2"/>
              </a:buClr>
              <a:buSzPct val="100000"/>
            </a:pPr>
            <a:r>
              <a:rPr lang="fr-FR" sz="1600" b="1" dirty="0" smtClean="0"/>
              <a:t>Réservoirs </a:t>
            </a:r>
            <a:r>
              <a:rPr lang="fr-FR" sz="1600" dirty="0" smtClean="0">
                <a:ea typeface="ＭＳ Ｐゴシック" pitchFamily="34" charset="-128"/>
              </a:rPr>
              <a:t>introduits </a:t>
            </a:r>
            <a:r>
              <a:rPr lang="fr-FR" sz="1600" dirty="0">
                <a:ea typeface="ＭＳ Ｐゴシック" pitchFamily="34" charset="-128"/>
              </a:rPr>
              <a:t>par l’homme (rats, chiens, souris, bovins)</a:t>
            </a:r>
          </a:p>
          <a:p>
            <a:pPr marL="0" lvl="2">
              <a:lnSpc>
                <a:spcPct val="150000"/>
              </a:lnSpc>
              <a:spcBef>
                <a:spcPts val="600"/>
              </a:spcBef>
              <a:buClr>
                <a:schemeClr val="tx2"/>
              </a:buClr>
              <a:buSzPct val="100000"/>
            </a:pPr>
            <a:r>
              <a:rPr lang="fr-FR" sz="1600" b="1" dirty="0"/>
              <a:t>Introduction récente des pathogène </a:t>
            </a:r>
            <a:r>
              <a:rPr lang="fr-FR" sz="1600" dirty="0">
                <a:ea typeface="ＭＳ Ｐゴシック" pitchFamily="34" charset="-128"/>
              </a:rPr>
              <a:t>(concomitante aux mammifères hôtes</a:t>
            </a:r>
            <a:r>
              <a:rPr lang="fr-FR" sz="1600" dirty="0" smtClean="0">
                <a:ea typeface="ＭＳ Ｐゴシック" pitchFamily="34" charset="-128"/>
              </a:rPr>
              <a:t>)</a:t>
            </a:r>
          </a:p>
          <a:p>
            <a:pPr marL="0" lvl="2">
              <a:lnSpc>
                <a:spcPct val="150000"/>
              </a:lnSpc>
              <a:spcBef>
                <a:spcPts val="600"/>
              </a:spcBef>
              <a:buClr>
                <a:schemeClr val="tx2"/>
              </a:buClr>
              <a:buSzPct val="100000"/>
            </a:pPr>
            <a:r>
              <a:rPr lang="fr-FR" sz="1600" b="1" dirty="0"/>
              <a:t>L . </a:t>
            </a:r>
            <a:r>
              <a:rPr lang="fr-FR" sz="1600" b="1" dirty="0" err="1"/>
              <a:t>interrogans</a:t>
            </a:r>
            <a:r>
              <a:rPr lang="fr-FR" sz="1600" b="1" dirty="0"/>
              <a:t> </a:t>
            </a:r>
            <a:r>
              <a:rPr lang="fr-FR" sz="1600" b="1" dirty="0" err="1"/>
              <a:t>sérogroupe</a:t>
            </a:r>
            <a:r>
              <a:rPr lang="fr-FR" sz="1600" b="1" dirty="0"/>
              <a:t> </a:t>
            </a:r>
            <a:r>
              <a:rPr lang="fr-FR" sz="1600" b="1" dirty="0" err="1"/>
              <a:t>Icterohaemorrhagiae</a:t>
            </a:r>
            <a:endParaRPr lang="fr-FR" sz="1600" b="1" dirty="0"/>
          </a:p>
          <a:p>
            <a:pPr>
              <a:spcBef>
                <a:spcPct val="50000"/>
              </a:spcBef>
            </a:pPr>
            <a:r>
              <a:rPr lang="en-US" sz="1600" b="1" dirty="0" smtClean="0"/>
              <a:t>Surveillance</a:t>
            </a:r>
            <a:r>
              <a:rPr lang="en-US" sz="1600" dirty="0" smtClean="0"/>
              <a:t> </a:t>
            </a:r>
          </a:p>
          <a:p>
            <a:pPr marL="715500" lvl="4" indent="-144000">
              <a:lnSpc>
                <a:spcPct val="110000"/>
              </a:lnSpc>
              <a:spcBef>
                <a:spcPts val="600"/>
              </a:spcBef>
              <a:buClr>
                <a:schemeClr val="tx2"/>
              </a:buClr>
              <a:buSzPct val="100000"/>
              <a:buFont typeface="Symbol" panose="05050102010706020507" pitchFamily="18" charset="2"/>
              <a:buChar char="·"/>
            </a:pPr>
            <a:r>
              <a:rPr lang="en-US" sz="1400" dirty="0">
                <a:solidFill>
                  <a:schemeClr val="bg1">
                    <a:lumMod val="50000"/>
                  </a:schemeClr>
                </a:solidFill>
                <a:ea typeface="ＭＳ Ｐゴシック" pitchFamily="34" charset="-128"/>
              </a:rPr>
              <a:t>1868</a:t>
            </a:r>
            <a:r>
              <a:rPr lang="en-US" sz="1400" dirty="0">
                <a:ea typeface="ＭＳ Ｐゴシック" pitchFamily="34" charset="-128"/>
              </a:rPr>
              <a:t> : 1</a:t>
            </a:r>
            <a:r>
              <a:rPr lang="en-US" sz="1400" baseline="30000" dirty="0">
                <a:ea typeface="ＭＳ Ｐゴシック" pitchFamily="34" charset="-128"/>
              </a:rPr>
              <a:t>ère</a:t>
            </a:r>
            <a:r>
              <a:rPr lang="en-US" sz="1400" dirty="0">
                <a:ea typeface="ＭＳ Ｐゴシック" pitchFamily="34" charset="-128"/>
              </a:rPr>
              <a:t> </a:t>
            </a:r>
            <a:r>
              <a:rPr lang="en-US" sz="1400" dirty="0" err="1">
                <a:ea typeface="ＭＳ Ｐゴシック" pitchFamily="34" charset="-128"/>
              </a:rPr>
              <a:t>épidémie</a:t>
            </a:r>
            <a:r>
              <a:rPr lang="en-US" sz="1400" dirty="0">
                <a:ea typeface="ＭＳ Ｐゴシック" pitchFamily="34" charset="-128"/>
              </a:rPr>
              <a:t> chez </a:t>
            </a:r>
            <a:r>
              <a:rPr lang="en-US" sz="1400" dirty="0" err="1">
                <a:ea typeface="ＭＳ Ｐゴシック" pitchFamily="34" charset="-128"/>
              </a:rPr>
              <a:t>engagés</a:t>
            </a:r>
            <a:r>
              <a:rPr lang="en-US" sz="1400" dirty="0">
                <a:ea typeface="ＭＳ Ｐゴシック" pitchFamily="34" charset="-128"/>
              </a:rPr>
              <a:t> </a:t>
            </a:r>
            <a:r>
              <a:rPr lang="en-US" sz="1400" dirty="0" err="1">
                <a:ea typeface="ＭＳ Ｐゴシック" pitchFamily="34" charset="-128"/>
              </a:rPr>
              <a:t>indiens</a:t>
            </a:r>
            <a:r>
              <a:rPr lang="en-US" sz="1400" dirty="0">
                <a:ea typeface="ＭＳ Ｐゴシック" pitchFamily="34" charset="-128"/>
              </a:rPr>
              <a:t> de la </a:t>
            </a:r>
            <a:r>
              <a:rPr lang="en-US" sz="1400" dirty="0" err="1">
                <a:ea typeface="ＭＳ Ｐゴシック" pitchFamily="34" charset="-128"/>
              </a:rPr>
              <a:t>Rivière</a:t>
            </a:r>
            <a:r>
              <a:rPr lang="en-US" sz="1400" dirty="0">
                <a:ea typeface="ＭＳ Ｐゴシック" pitchFamily="34" charset="-128"/>
              </a:rPr>
              <a:t> du Mat </a:t>
            </a:r>
          </a:p>
          <a:p>
            <a:pPr marL="715500" lvl="4" indent="-144000">
              <a:lnSpc>
                <a:spcPct val="110000"/>
              </a:lnSpc>
              <a:spcBef>
                <a:spcPts val="600"/>
              </a:spcBef>
              <a:buClr>
                <a:schemeClr val="tx2"/>
              </a:buClr>
              <a:buSzPct val="100000"/>
              <a:buFont typeface="Symbol" panose="05050102010706020507" pitchFamily="18" charset="2"/>
              <a:buChar char="·"/>
            </a:pPr>
            <a:r>
              <a:rPr lang="en-US" sz="1400" dirty="0">
                <a:solidFill>
                  <a:schemeClr val="bg1">
                    <a:lumMod val="50000"/>
                  </a:schemeClr>
                </a:solidFill>
                <a:ea typeface="ＭＳ Ｐゴシック" pitchFamily="34" charset="-128"/>
              </a:rPr>
              <a:t>1953</a:t>
            </a:r>
            <a:r>
              <a:rPr lang="en-US" sz="1400" dirty="0">
                <a:ea typeface="ＭＳ Ｐゴシック" pitchFamily="34" charset="-128"/>
              </a:rPr>
              <a:t> : 11 premiers </a:t>
            </a:r>
            <a:r>
              <a:rPr lang="en-US" sz="1400" dirty="0" err="1">
                <a:ea typeface="ＭＳ Ｐゴシック" pitchFamily="34" charset="-128"/>
              </a:rPr>
              <a:t>cas</a:t>
            </a:r>
            <a:r>
              <a:rPr lang="en-US" sz="1400" dirty="0">
                <a:ea typeface="ＭＳ Ｐゴシック" pitchFamily="34" charset="-128"/>
              </a:rPr>
              <a:t> </a:t>
            </a:r>
            <a:r>
              <a:rPr lang="en-US" sz="1400" dirty="0" err="1">
                <a:ea typeface="ＭＳ Ｐゴシック" pitchFamily="34" charset="-128"/>
              </a:rPr>
              <a:t>confirmés</a:t>
            </a:r>
            <a:r>
              <a:rPr lang="en-US" sz="1400" dirty="0">
                <a:ea typeface="ＭＳ Ｐゴシック" pitchFamily="34" charset="-128"/>
              </a:rPr>
              <a:t> </a:t>
            </a:r>
            <a:r>
              <a:rPr lang="en-US" sz="1400" dirty="0" err="1">
                <a:ea typeface="ＭＳ Ｐゴシック" pitchFamily="34" charset="-128"/>
              </a:rPr>
              <a:t>rapportés</a:t>
            </a:r>
            <a:endParaRPr lang="en-US" sz="1400" dirty="0">
              <a:ea typeface="ＭＳ Ｐゴシック" pitchFamily="34" charset="-128"/>
            </a:endParaRPr>
          </a:p>
          <a:p>
            <a:pPr marL="715500" lvl="4" indent="-144000">
              <a:lnSpc>
                <a:spcPct val="110000"/>
              </a:lnSpc>
              <a:spcBef>
                <a:spcPts val="600"/>
              </a:spcBef>
              <a:buClr>
                <a:schemeClr val="tx2"/>
              </a:buClr>
              <a:buSzPct val="100000"/>
              <a:buFont typeface="Symbol" panose="05050102010706020507" pitchFamily="18" charset="2"/>
              <a:buChar char="·"/>
            </a:pPr>
            <a:r>
              <a:rPr lang="en-US" sz="1400" dirty="0" smtClean="0">
                <a:ea typeface="ＭＳ Ｐゴシック" pitchFamily="34" charset="-128"/>
              </a:rPr>
              <a:t>passive </a:t>
            </a:r>
            <a:r>
              <a:rPr lang="en-US" sz="1400" dirty="0" err="1">
                <a:ea typeface="ＭＳ Ｐゴシック" pitchFamily="34" charset="-128"/>
              </a:rPr>
              <a:t>nationale</a:t>
            </a:r>
            <a:r>
              <a:rPr lang="en-US" sz="1400" dirty="0">
                <a:ea typeface="ＭＳ Ｐゴシック" pitchFamily="34" charset="-128"/>
              </a:rPr>
              <a:t> (</a:t>
            </a:r>
            <a:r>
              <a:rPr lang="en-US" sz="1400" dirty="0">
                <a:solidFill>
                  <a:schemeClr val="bg1">
                    <a:lumMod val="50000"/>
                  </a:schemeClr>
                </a:solidFill>
                <a:ea typeface="ＭＳ Ｐゴシック" pitchFamily="34" charset="-128"/>
              </a:rPr>
              <a:t>1965-1985</a:t>
            </a:r>
            <a:r>
              <a:rPr lang="en-US" sz="1400" dirty="0" smtClean="0">
                <a:ea typeface="ＭＳ Ｐゴシック" pitchFamily="34" charset="-128"/>
              </a:rPr>
              <a:t>) / rapports </a:t>
            </a:r>
            <a:r>
              <a:rPr lang="en-US" sz="1400" dirty="0" err="1">
                <a:ea typeface="ＭＳ Ｐゴシック" pitchFamily="34" charset="-128"/>
              </a:rPr>
              <a:t>ponctuels</a:t>
            </a:r>
            <a:r>
              <a:rPr lang="en-US" sz="1400" dirty="0">
                <a:ea typeface="ＭＳ Ｐゴシック" pitchFamily="34" charset="-128"/>
              </a:rPr>
              <a:t> </a:t>
            </a:r>
            <a:r>
              <a:rPr lang="en-US" sz="1400" dirty="0" err="1">
                <a:ea typeface="ＭＳ Ｐゴシック" pitchFamily="34" charset="-128"/>
              </a:rPr>
              <a:t>autorités</a:t>
            </a:r>
            <a:r>
              <a:rPr lang="en-US" sz="1400" dirty="0">
                <a:ea typeface="ＭＳ Ｐゴシック" pitchFamily="34" charset="-128"/>
              </a:rPr>
              <a:t> </a:t>
            </a:r>
            <a:r>
              <a:rPr lang="en-US" sz="1400" dirty="0" err="1">
                <a:ea typeface="ＭＳ Ｐゴシック" pitchFamily="34" charset="-128"/>
              </a:rPr>
              <a:t>sanitaires</a:t>
            </a:r>
            <a:r>
              <a:rPr lang="en-US" sz="1400" dirty="0">
                <a:ea typeface="ＭＳ Ｐゴシック" pitchFamily="34" charset="-128"/>
              </a:rPr>
              <a:t> </a:t>
            </a:r>
            <a:r>
              <a:rPr lang="en-US" sz="1400" dirty="0" err="1">
                <a:ea typeface="ＭＳ Ｐゴシック" pitchFamily="34" charset="-128"/>
              </a:rPr>
              <a:t>régionales</a:t>
            </a:r>
            <a:r>
              <a:rPr lang="en-US" sz="1400" dirty="0">
                <a:ea typeface="ＭＳ Ｐゴシック" pitchFamily="34" charset="-128"/>
              </a:rPr>
              <a:t> (début </a:t>
            </a:r>
            <a:r>
              <a:rPr lang="en-US" sz="1400" dirty="0">
                <a:solidFill>
                  <a:schemeClr val="bg1">
                    <a:lumMod val="50000"/>
                  </a:schemeClr>
                </a:solidFill>
                <a:ea typeface="ＭＳ Ｐゴシック" pitchFamily="34" charset="-128"/>
              </a:rPr>
              <a:t>2000</a:t>
            </a:r>
            <a:r>
              <a:rPr lang="en-US" sz="1400" dirty="0" smtClean="0">
                <a:ea typeface="ＭＳ Ｐゴシック" pitchFamily="34" charset="-128"/>
              </a:rPr>
              <a:t>) / </a:t>
            </a:r>
            <a:r>
              <a:rPr lang="en-US" sz="1400" dirty="0" err="1" smtClean="0">
                <a:ea typeface="ＭＳ Ｐゴシック" pitchFamily="34" charset="-128"/>
              </a:rPr>
              <a:t>données</a:t>
            </a:r>
            <a:r>
              <a:rPr lang="en-US" sz="1400" dirty="0" smtClean="0">
                <a:ea typeface="ＭＳ Ｐゴシック" pitchFamily="34" charset="-128"/>
              </a:rPr>
              <a:t> </a:t>
            </a:r>
            <a:r>
              <a:rPr lang="en-US" sz="1400" dirty="0">
                <a:ea typeface="ＭＳ Ｐゴシック" pitchFamily="34" charset="-128"/>
              </a:rPr>
              <a:t>du CNR (1975 à </a:t>
            </a:r>
            <a:r>
              <a:rPr lang="en-US" sz="1400" dirty="0" err="1">
                <a:ea typeface="ＭＳ Ｐゴシック" pitchFamily="34" charset="-128"/>
              </a:rPr>
              <a:t>nos</a:t>
            </a:r>
            <a:r>
              <a:rPr lang="en-US" sz="1400" dirty="0">
                <a:ea typeface="ＭＳ Ｐゴシック" pitchFamily="34" charset="-128"/>
              </a:rPr>
              <a:t> </a:t>
            </a:r>
            <a:r>
              <a:rPr lang="en-US" sz="1400" dirty="0" err="1">
                <a:ea typeface="ＭＳ Ｐゴシック" pitchFamily="34" charset="-128"/>
              </a:rPr>
              <a:t>jours</a:t>
            </a:r>
            <a:r>
              <a:rPr lang="en-US" sz="1400" dirty="0" smtClean="0">
                <a:ea typeface="ＭＳ Ｐゴシック" pitchFamily="34" charset="-128"/>
              </a:rPr>
              <a:t>) / </a:t>
            </a:r>
            <a:r>
              <a:rPr lang="en-US" sz="1400" dirty="0" err="1" smtClean="0">
                <a:ea typeface="ＭＳ Ｐゴシック" pitchFamily="34" charset="-128"/>
              </a:rPr>
              <a:t>enquêtes</a:t>
            </a:r>
            <a:r>
              <a:rPr lang="en-US" sz="1400" dirty="0" smtClean="0">
                <a:ea typeface="ＭＳ Ｐゴシック" pitchFamily="34" charset="-128"/>
              </a:rPr>
              <a:t> </a:t>
            </a:r>
            <a:r>
              <a:rPr lang="en-US" sz="1400" dirty="0" err="1">
                <a:ea typeface="ＭＳ Ｐゴシック" pitchFamily="34" charset="-128"/>
              </a:rPr>
              <a:t>hospitalières</a:t>
            </a:r>
            <a:r>
              <a:rPr lang="en-US" sz="1400" dirty="0">
                <a:ea typeface="ＭＳ Ｐゴシック" pitchFamily="34" charset="-128"/>
              </a:rPr>
              <a:t> </a:t>
            </a:r>
            <a:r>
              <a:rPr lang="en-US" sz="1400" dirty="0" err="1">
                <a:ea typeface="ＭＳ Ｐゴシック" pitchFamily="34" charset="-128"/>
              </a:rPr>
              <a:t>ponctuelles</a:t>
            </a:r>
            <a:endParaRPr lang="en-US" sz="1400" dirty="0">
              <a:ea typeface="ＭＳ Ｐゴシック" pitchFamily="34" charset="-128"/>
            </a:endParaRPr>
          </a:p>
          <a:p>
            <a:pPr marL="715500" lvl="4" indent="-144000">
              <a:lnSpc>
                <a:spcPct val="110000"/>
              </a:lnSpc>
              <a:spcBef>
                <a:spcPts val="600"/>
              </a:spcBef>
              <a:buClr>
                <a:schemeClr val="tx2"/>
              </a:buClr>
              <a:buSzPct val="100000"/>
              <a:buFont typeface="Symbol" panose="05050102010706020507" pitchFamily="18" charset="2"/>
              <a:buChar char="·"/>
            </a:pPr>
            <a:r>
              <a:rPr lang="en-US" sz="1400" dirty="0" err="1">
                <a:ea typeface="ＭＳ Ｐゴシック" pitchFamily="34" charset="-128"/>
              </a:rPr>
              <a:t>spécifique</a:t>
            </a:r>
            <a:r>
              <a:rPr lang="en-US" sz="1400" dirty="0">
                <a:ea typeface="ＭＳ Ｐゴシック" pitchFamily="34" charset="-128"/>
              </a:rPr>
              <a:t> : </a:t>
            </a:r>
            <a:r>
              <a:rPr lang="en-US" sz="1400" dirty="0" err="1">
                <a:ea typeface="ＭＳ Ｐゴシック" pitchFamily="34" charset="-128"/>
              </a:rPr>
              <a:t>déclaration</a:t>
            </a:r>
            <a:r>
              <a:rPr lang="en-US" sz="1400" dirty="0">
                <a:ea typeface="ＭＳ Ｐゴシック" pitchFamily="34" charset="-128"/>
              </a:rPr>
              <a:t> et </a:t>
            </a:r>
            <a:r>
              <a:rPr lang="en-US" sz="1400" dirty="0" err="1">
                <a:ea typeface="ＭＳ Ｐゴシック" pitchFamily="34" charset="-128"/>
              </a:rPr>
              <a:t>enquêtes</a:t>
            </a:r>
            <a:r>
              <a:rPr lang="en-US" sz="1400" dirty="0">
                <a:ea typeface="ＭＳ Ｐゴシック" pitchFamily="34" charset="-128"/>
              </a:rPr>
              <a:t> </a:t>
            </a:r>
            <a:r>
              <a:rPr lang="en-US" sz="1400" dirty="0" err="1">
                <a:ea typeface="ＭＳ Ｐゴシック" pitchFamily="34" charset="-128"/>
              </a:rPr>
              <a:t>autour</a:t>
            </a:r>
            <a:r>
              <a:rPr lang="en-US" sz="1400" dirty="0">
                <a:ea typeface="ＭＳ Ｐゴシック" pitchFamily="34" charset="-128"/>
              </a:rPr>
              <a:t> des </a:t>
            </a:r>
            <a:r>
              <a:rPr lang="en-US" sz="1400" dirty="0" err="1">
                <a:ea typeface="ＭＳ Ｐゴシック" pitchFamily="34" charset="-128"/>
              </a:rPr>
              <a:t>cas</a:t>
            </a:r>
            <a:r>
              <a:rPr lang="en-US" sz="1400" dirty="0">
                <a:ea typeface="ＭＳ Ｐゴシック" pitchFamily="34" charset="-128"/>
              </a:rPr>
              <a:t> </a:t>
            </a:r>
            <a:r>
              <a:rPr lang="en-US" sz="1400" dirty="0" err="1">
                <a:ea typeface="ＭＳ Ｐゴシック" pitchFamily="34" charset="-128"/>
              </a:rPr>
              <a:t>depuis</a:t>
            </a:r>
            <a:r>
              <a:rPr lang="en-US" sz="1400" dirty="0">
                <a:ea typeface="ＭＳ Ｐゴシック" pitchFamily="34" charset="-128"/>
              </a:rPr>
              <a:t> </a:t>
            </a:r>
            <a:r>
              <a:rPr lang="en-US" sz="1400" dirty="0">
                <a:solidFill>
                  <a:schemeClr val="bg1">
                    <a:lumMod val="50000"/>
                  </a:schemeClr>
                </a:solidFill>
                <a:ea typeface="ＭＳ Ｐゴシック" pitchFamily="34" charset="-128"/>
              </a:rPr>
              <a:t>2004</a:t>
            </a:r>
            <a:r>
              <a:rPr lang="en-US" sz="1400" dirty="0">
                <a:ea typeface="ＭＳ Ｐゴシック" pitchFamily="34" charset="-128"/>
              </a:rPr>
              <a:t> </a:t>
            </a:r>
            <a:endParaRPr lang="en-US" sz="1400" dirty="0" smtClean="0">
              <a:ea typeface="ＭＳ Ｐゴシック" pitchFamily="34" charset="-128"/>
            </a:endParaRPr>
          </a:p>
          <a:p>
            <a:pPr marL="715500" lvl="4" indent="-144000">
              <a:lnSpc>
                <a:spcPct val="110000"/>
              </a:lnSpc>
              <a:spcBef>
                <a:spcPts val="600"/>
              </a:spcBef>
              <a:buClr>
                <a:schemeClr val="tx2"/>
              </a:buClr>
              <a:buSzPct val="100000"/>
              <a:buFont typeface="Symbol" panose="05050102010706020507" pitchFamily="18" charset="2"/>
              <a:buChar char="·"/>
            </a:pPr>
            <a:r>
              <a:rPr lang="en-US" sz="1600" dirty="0" err="1" smtClean="0">
                <a:solidFill>
                  <a:schemeClr val="bg1">
                    <a:lumMod val="50000"/>
                  </a:schemeClr>
                </a:solidFill>
                <a:ea typeface="ＭＳ Ｐゴシック" pitchFamily="34" charset="-128"/>
              </a:rPr>
              <a:t>En</a:t>
            </a:r>
            <a:r>
              <a:rPr lang="en-US" sz="1600" dirty="0" smtClean="0">
                <a:solidFill>
                  <a:schemeClr val="bg1">
                    <a:lumMod val="50000"/>
                  </a:schemeClr>
                </a:solidFill>
                <a:ea typeface="ＭＳ Ｐゴシック" pitchFamily="34" charset="-128"/>
              </a:rPr>
              <a:t> 2020 et 2021  :</a:t>
            </a:r>
            <a:r>
              <a:rPr lang="en-US" sz="1600" dirty="0" smtClean="0">
                <a:solidFill>
                  <a:schemeClr val="accent6"/>
                </a:solidFill>
                <a:ea typeface="ＭＳ Ｐゴシック" pitchFamily="34" charset="-128"/>
              </a:rPr>
              <a:t> </a:t>
            </a:r>
            <a:r>
              <a:rPr lang="en-US" sz="1600" dirty="0" err="1" smtClean="0">
                <a:solidFill>
                  <a:schemeClr val="accent6"/>
                </a:solidFill>
                <a:ea typeface="ＭＳ Ｐゴシック" pitchFamily="34" charset="-128"/>
              </a:rPr>
              <a:t>contexte</a:t>
            </a:r>
            <a:r>
              <a:rPr lang="en-US" sz="1600" dirty="0" smtClean="0">
                <a:solidFill>
                  <a:schemeClr val="accent6"/>
                </a:solidFill>
                <a:ea typeface="ＭＳ Ｐゴシック" pitchFamily="34" charset="-128"/>
              </a:rPr>
              <a:t>  Covid-19 et de dengue </a:t>
            </a:r>
            <a:r>
              <a:rPr lang="en-US" sz="1600" dirty="0" smtClean="0">
                <a:solidFill>
                  <a:schemeClr val="accent6"/>
                </a:solidFill>
                <a:ea typeface="ＭＳ Ｐゴシック" pitchFamily="34" charset="-128"/>
                <a:sym typeface="Wingdings" panose="05000000000000000000" pitchFamily="2" charset="2"/>
              </a:rPr>
              <a:t> surveillance </a:t>
            </a:r>
            <a:r>
              <a:rPr lang="en-US" sz="1600" dirty="0" err="1" smtClean="0">
                <a:solidFill>
                  <a:schemeClr val="accent6"/>
                </a:solidFill>
                <a:ea typeface="ＭＳ Ｐゴシック" pitchFamily="34" charset="-128"/>
                <a:sym typeface="Wingdings" panose="05000000000000000000" pitchFamily="2" charset="2"/>
              </a:rPr>
              <a:t>perturbée</a:t>
            </a:r>
            <a:r>
              <a:rPr lang="en-US" sz="1600" dirty="0" smtClean="0">
                <a:solidFill>
                  <a:schemeClr val="accent6"/>
                </a:solidFill>
                <a:ea typeface="ＭＳ Ｐゴシック" pitchFamily="34" charset="-128"/>
                <a:sym typeface="Wingdings" panose="05000000000000000000" pitchFamily="2" charset="2"/>
              </a:rPr>
              <a:t> </a:t>
            </a:r>
            <a:r>
              <a:rPr lang="en-US" sz="1400" dirty="0" smtClean="0">
                <a:solidFill>
                  <a:schemeClr val="accent6"/>
                </a:solidFill>
                <a:ea typeface="ＭＳ Ｐゴシック" pitchFamily="34" charset="-128"/>
                <a:sym typeface="Wingdings" panose="05000000000000000000" pitchFamily="2" charset="2"/>
              </a:rPr>
              <a:t>(</a:t>
            </a:r>
            <a:r>
              <a:rPr lang="en-US" sz="1400" dirty="0" err="1" smtClean="0">
                <a:solidFill>
                  <a:schemeClr val="accent6"/>
                </a:solidFill>
                <a:ea typeface="ＭＳ Ｐゴシック" pitchFamily="34" charset="-128"/>
                <a:sym typeface="Wingdings" panose="05000000000000000000" pitchFamily="2" charset="2"/>
              </a:rPr>
              <a:t>signalement</a:t>
            </a:r>
            <a:r>
              <a:rPr lang="en-US" sz="1400" dirty="0" smtClean="0">
                <a:solidFill>
                  <a:schemeClr val="accent6"/>
                </a:solidFill>
                <a:ea typeface="ＭＳ Ｐゴシック" pitchFamily="34" charset="-128"/>
                <a:sym typeface="Wingdings" panose="05000000000000000000" pitchFamily="2" charset="2"/>
              </a:rPr>
              <a:t>, validation des </a:t>
            </a:r>
            <a:r>
              <a:rPr lang="en-US" sz="1400" dirty="0" err="1" smtClean="0">
                <a:solidFill>
                  <a:schemeClr val="accent6"/>
                </a:solidFill>
                <a:ea typeface="ＭＳ Ｐゴシック" pitchFamily="34" charset="-128"/>
                <a:sym typeface="Wingdings" panose="05000000000000000000" pitchFamily="2" charset="2"/>
              </a:rPr>
              <a:t>cas</a:t>
            </a:r>
            <a:r>
              <a:rPr lang="en-US" sz="1400" dirty="0" smtClean="0">
                <a:solidFill>
                  <a:schemeClr val="accent6"/>
                </a:solidFill>
                <a:ea typeface="ＭＳ Ｐゴシック" pitchFamily="34" charset="-128"/>
                <a:sym typeface="Wingdings" panose="05000000000000000000" pitchFamily="2" charset="2"/>
              </a:rPr>
              <a:t>, transmission à la  LAV, </a:t>
            </a:r>
            <a:r>
              <a:rPr lang="en-US" sz="1400" dirty="0" err="1" smtClean="0">
                <a:solidFill>
                  <a:schemeClr val="accent6"/>
                </a:solidFill>
                <a:ea typeface="ＭＳ Ｐゴシック" pitchFamily="34" charset="-128"/>
                <a:sym typeface="Wingdings" panose="05000000000000000000" pitchFamily="2" charset="2"/>
              </a:rPr>
              <a:t>réalisation</a:t>
            </a:r>
            <a:r>
              <a:rPr lang="en-US" sz="1400" dirty="0" smtClean="0">
                <a:solidFill>
                  <a:schemeClr val="accent6"/>
                </a:solidFill>
                <a:ea typeface="ＭＳ Ｐゴシック" pitchFamily="34" charset="-128"/>
                <a:sym typeface="Wingdings" panose="05000000000000000000" pitchFamily="2" charset="2"/>
              </a:rPr>
              <a:t> des </a:t>
            </a:r>
            <a:r>
              <a:rPr lang="en-US" sz="1400" dirty="0" err="1" smtClean="0">
                <a:solidFill>
                  <a:schemeClr val="accent6"/>
                </a:solidFill>
                <a:ea typeface="ＭＳ Ｐゴシック" pitchFamily="34" charset="-128"/>
                <a:sym typeface="Wingdings" panose="05000000000000000000" pitchFamily="2" charset="2"/>
              </a:rPr>
              <a:t>enquêtes</a:t>
            </a:r>
            <a:r>
              <a:rPr lang="en-US" sz="1400" dirty="0" smtClean="0">
                <a:solidFill>
                  <a:schemeClr val="accent6"/>
                </a:solidFill>
                <a:ea typeface="ＭＳ Ｐゴシック" pitchFamily="34" charset="-128"/>
                <a:sym typeface="Wingdings" panose="05000000000000000000" pitchFamily="2" charset="2"/>
              </a:rPr>
              <a:t> </a:t>
            </a:r>
            <a:r>
              <a:rPr lang="en-US" sz="1400" dirty="0" err="1" smtClean="0">
                <a:solidFill>
                  <a:schemeClr val="accent6"/>
                </a:solidFill>
                <a:ea typeface="ＭＳ Ｐゴシック" pitchFamily="34" charset="-128"/>
                <a:sym typeface="Wingdings" panose="05000000000000000000" pitchFamily="2" charset="2"/>
              </a:rPr>
              <a:t>envt</a:t>
            </a:r>
            <a:r>
              <a:rPr lang="en-US" sz="1400" dirty="0" smtClean="0">
                <a:solidFill>
                  <a:schemeClr val="accent6"/>
                </a:solidFill>
                <a:ea typeface="ＭＳ Ｐゴシック" pitchFamily="34" charset="-128"/>
                <a:sym typeface="Wingdings" panose="05000000000000000000" pitchFamily="2" charset="2"/>
              </a:rPr>
              <a:t>, le </a:t>
            </a:r>
            <a:r>
              <a:rPr lang="en-US" sz="1400" dirty="0" err="1" smtClean="0">
                <a:solidFill>
                  <a:schemeClr val="accent6"/>
                </a:solidFill>
                <a:ea typeface="ＭＳ Ｐゴシック" pitchFamily="34" charset="-128"/>
                <a:sym typeface="Wingdings" panose="05000000000000000000" pitchFamily="2" charset="2"/>
              </a:rPr>
              <a:t>recueil</a:t>
            </a:r>
            <a:r>
              <a:rPr lang="en-US" sz="1400" dirty="0" smtClean="0">
                <a:solidFill>
                  <a:schemeClr val="accent6"/>
                </a:solidFill>
                <a:ea typeface="ＭＳ Ｐゴシック" pitchFamily="34" charset="-128"/>
                <a:sym typeface="Wingdings" panose="05000000000000000000" pitchFamily="2" charset="2"/>
              </a:rPr>
              <a:t>, la </a:t>
            </a:r>
            <a:r>
              <a:rPr lang="en-US" sz="1400" dirty="0" err="1" smtClean="0">
                <a:solidFill>
                  <a:schemeClr val="accent6"/>
                </a:solidFill>
                <a:ea typeface="ＭＳ Ｐゴシック" pitchFamily="34" charset="-128"/>
                <a:sym typeface="Wingdings" panose="05000000000000000000" pitchFamily="2" charset="2"/>
              </a:rPr>
              <a:t>saisie</a:t>
            </a:r>
            <a:r>
              <a:rPr lang="en-US" sz="1400" dirty="0" smtClean="0">
                <a:solidFill>
                  <a:schemeClr val="accent6"/>
                </a:solidFill>
                <a:ea typeface="ＭＳ Ｐゴシック" pitchFamily="34" charset="-128"/>
                <a:sym typeface="Wingdings" panose="05000000000000000000" pitchFamily="2" charset="2"/>
              </a:rPr>
              <a:t> et </a:t>
            </a:r>
            <a:r>
              <a:rPr lang="en-US" sz="1400" dirty="0" err="1" smtClean="0">
                <a:solidFill>
                  <a:schemeClr val="accent6"/>
                </a:solidFill>
                <a:ea typeface="ＭＳ Ｐゴシック" pitchFamily="34" charset="-128"/>
                <a:sym typeface="Wingdings" panose="05000000000000000000" pitchFamily="2" charset="2"/>
              </a:rPr>
              <a:t>interprétation</a:t>
            </a:r>
            <a:r>
              <a:rPr lang="en-US" sz="1400" dirty="0" smtClean="0">
                <a:solidFill>
                  <a:schemeClr val="accent6"/>
                </a:solidFill>
                <a:ea typeface="ＭＳ Ｐゴシック" pitchFamily="34" charset="-128"/>
                <a:sym typeface="Wingdings" panose="05000000000000000000" pitchFamily="2" charset="2"/>
              </a:rPr>
              <a:t> et retro-information des </a:t>
            </a:r>
            <a:r>
              <a:rPr lang="en-US" sz="1400" dirty="0" err="1" smtClean="0">
                <a:solidFill>
                  <a:schemeClr val="accent6"/>
                </a:solidFill>
                <a:ea typeface="ＭＳ Ｐゴシック" pitchFamily="34" charset="-128"/>
                <a:sym typeface="Wingdings" panose="05000000000000000000" pitchFamily="2" charset="2"/>
              </a:rPr>
              <a:t>données</a:t>
            </a:r>
            <a:r>
              <a:rPr lang="en-US" sz="1400" dirty="0" smtClean="0">
                <a:solidFill>
                  <a:schemeClr val="accent6"/>
                </a:solidFill>
                <a:ea typeface="ＭＳ Ｐゴシック" pitchFamily="34" charset="-128"/>
                <a:sym typeface="Wingdings" panose="05000000000000000000" pitchFamily="2" charset="2"/>
              </a:rPr>
              <a:t>)</a:t>
            </a:r>
          </a:p>
          <a:p>
            <a:pPr marL="715500" lvl="4" indent="-144000">
              <a:lnSpc>
                <a:spcPct val="110000"/>
              </a:lnSpc>
              <a:spcBef>
                <a:spcPts val="600"/>
              </a:spcBef>
              <a:buClr>
                <a:schemeClr val="tx2"/>
              </a:buClr>
              <a:buSzPct val="100000"/>
              <a:buFont typeface="Symbol" panose="05050102010706020507" pitchFamily="18" charset="2"/>
              <a:buChar char="·"/>
            </a:pPr>
            <a:r>
              <a:rPr lang="en-US" sz="1600" dirty="0" smtClean="0">
                <a:solidFill>
                  <a:schemeClr val="bg1">
                    <a:lumMod val="50000"/>
                  </a:schemeClr>
                </a:solidFill>
                <a:ea typeface="ＭＳ Ｐゴシック" pitchFamily="34" charset="-128"/>
                <a:sym typeface="Wingdings" panose="05000000000000000000" pitchFamily="2" charset="2"/>
              </a:rPr>
              <a:t>2022</a:t>
            </a:r>
            <a:r>
              <a:rPr lang="en-US" sz="1600" dirty="0" smtClean="0">
                <a:solidFill>
                  <a:schemeClr val="accent6"/>
                </a:solidFill>
                <a:ea typeface="ＭＳ Ｐゴシック" pitchFamily="34" charset="-128"/>
                <a:sym typeface="Wingdings" panose="05000000000000000000" pitchFamily="2" charset="2"/>
              </a:rPr>
              <a:t> : </a:t>
            </a:r>
            <a:r>
              <a:rPr lang="en-US" sz="1600" dirty="0" err="1" smtClean="0">
                <a:solidFill>
                  <a:schemeClr val="accent6"/>
                </a:solidFill>
                <a:ea typeface="ＭＳ Ｐゴシック" pitchFamily="34" charset="-128"/>
                <a:sym typeface="Wingdings" panose="05000000000000000000" pitchFamily="2" charset="2"/>
              </a:rPr>
              <a:t>disponibilité</a:t>
            </a:r>
            <a:r>
              <a:rPr lang="en-US" sz="1600" dirty="0" smtClean="0">
                <a:solidFill>
                  <a:schemeClr val="accent6"/>
                </a:solidFill>
                <a:ea typeface="ＭＳ Ｐゴシック" pitchFamily="34" charset="-128"/>
                <a:sym typeface="Wingdings" panose="05000000000000000000" pitchFamily="2" charset="2"/>
              </a:rPr>
              <a:t> pour </a:t>
            </a:r>
            <a:r>
              <a:rPr lang="en-US" sz="1600" dirty="0" err="1" smtClean="0">
                <a:solidFill>
                  <a:schemeClr val="accent6"/>
                </a:solidFill>
                <a:ea typeface="ＭＳ Ｐゴシック" pitchFamily="34" charset="-128"/>
                <a:sym typeface="Wingdings" panose="05000000000000000000" pitchFamily="2" charset="2"/>
              </a:rPr>
              <a:t>améliorer</a:t>
            </a:r>
            <a:r>
              <a:rPr lang="en-US" sz="1600" dirty="0" smtClean="0">
                <a:solidFill>
                  <a:schemeClr val="accent6"/>
                </a:solidFill>
                <a:ea typeface="ＭＳ Ｐゴシック" pitchFamily="34" charset="-128"/>
                <a:sym typeface="Wingdings" panose="05000000000000000000" pitchFamily="2" charset="2"/>
              </a:rPr>
              <a:t> la surveillance </a:t>
            </a:r>
            <a:r>
              <a:rPr lang="en-US" sz="1400" dirty="0" smtClean="0">
                <a:solidFill>
                  <a:schemeClr val="accent6"/>
                </a:solidFill>
                <a:ea typeface="ＭＳ Ｐゴシック" pitchFamily="34" charset="-128"/>
                <a:sym typeface="Wingdings" panose="05000000000000000000" pitchFamily="2" charset="2"/>
              </a:rPr>
              <a:t>(</a:t>
            </a:r>
            <a:r>
              <a:rPr lang="en-US" sz="1400" dirty="0" err="1" smtClean="0">
                <a:solidFill>
                  <a:schemeClr val="accent6"/>
                </a:solidFill>
                <a:ea typeface="ＭＳ Ｐゴシック" pitchFamily="34" charset="-128"/>
                <a:sym typeface="Wingdings" panose="05000000000000000000" pitchFamily="2" charset="2"/>
              </a:rPr>
              <a:t>peu</a:t>
            </a:r>
            <a:r>
              <a:rPr lang="en-US" sz="1400" dirty="0" smtClean="0">
                <a:solidFill>
                  <a:schemeClr val="accent6"/>
                </a:solidFill>
                <a:ea typeface="ＭＳ Ｐゴシック" pitchFamily="34" charset="-128"/>
                <a:sym typeface="Wingdings" panose="05000000000000000000" pitchFamily="2" charset="2"/>
              </a:rPr>
              <a:t> de </a:t>
            </a:r>
            <a:r>
              <a:rPr lang="en-US" sz="1400" dirty="0" err="1" smtClean="0">
                <a:solidFill>
                  <a:schemeClr val="accent6"/>
                </a:solidFill>
                <a:ea typeface="ＭＳ Ｐゴシック" pitchFamily="34" charset="-128"/>
                <a:sym typeface="Wingdings" panose="05000000000000000000" pitchFamily="2" charset="2"/>
              </a:rPr>
              <a:t>Covid</a:t>
            </a:r>
            <a:r>
              <a:rPr lang="en-US" sz="1400" dirty="0" smtClean="0">
                <a:solidFill>
                  <a:schemeClr val="accent6"/>
                </a:solidFill>
                <a:ea typeface="ＭＳ Ｐゴシック" pitchFamily="34" charset="-128"/>
                <a:sym typeface="Wingdings" panose="05000000000000000000" pitchFamily="2" charset="2"/>
              </a:rPr>
              <a:t>, pas </a:t>
            </a:r>
            <a:r>
              <a:rPr lang="en-US" sz="1400" dirty="0" err="1" smtClean="0">
                <a:solidFill>
                  <a:schemeClr val="accent6"/>
                </a:solidFill>
                <a:ea typeface="ＭＳ Ｐゴシック" pitchFamily="34" charset="-128"/>
                <a:sym typeface="Wingdings" panose="05000000000000000000" pitchFamily="2" charset="2"/>
              </a:rPr>
              <a:t>d’épidémie</a:t>
            </a:r>
            <a:r>
              <a:rPr lang="en-US" sz="1400" dirty="0" smtClean="0">
                <a:solidFill>
                  <a:schemeClr val="accent6"/>
                </a:solidFill>
                <a:ea typeface="ＭＳ Ｐゴシック" pitchFamily="34" charset="-128"/>
                <a:sym typeface="Wingdings" panose="05000000000000000000" pitchFamily="2" charset="2"/>
              </a:rPr>
              <a:t> de dengue)</a:t>
            </a:r>
            <a:endParaRPr lang="en-US" sz="1400" dirty="0">
              <a:solidFill>
                <a:schemeClr val="accent6"/>
              </a:solidFill>
              <a:ea typeface="ＭＳ Ｐゴシック" pitchFamily="34" charset="-128"/>
            </a:endParaRPr>
          </a:p>
        </p:txBody>
      </p:sp>
    </p:spTree>
    <p:extLst>
      <p:ext uri="{BB962C8B-B14F-4D97-AF65-F5344CB8AC3E}">
        <p14:creationId xmlns:p14="http://schemas.microsoft.com/office/powerpoint/2010/main" val="12736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55"/>
            <a:ext cx="6984577" cy="889090"/>
          </a:xfrm>
        </p:spPr>
        <p:txBody>
          <a:bodyPr vert="horz" wrap="square" lIns="36000" tIns="0" rIns="36000" bIns="0" rtlCol="0" anchor="ctr">
            <a:spAutoFit/>
          </a:bodyPr>
          <a:lstStyle/>
          <a:p>
            <a:pPr defTabSz="914400">
              <a:lnSpc>
                <a:spcPct val="107000"/>
              </a:lnSpc>
              <a:spcAft>
                <a:spcPts val="800"/>
              </a:spcAft>
            </a:pPr>
            <a:r>
              <a:rPr lang="fr-FR" sz="1800" cap="none" dirty="0">
                <a:latin typeface="Calibri" panose="020F0502020204030204" pitchFamily="34" charset="0"/>
                <a:cs typeface="Calibri" panose="020F0502020204030204" pitchFamily="34" charset="0"/>
                <a:sym typeface="Wingdings" panose="05000000000000000000" pitchFamily="2" charset="2"/>
              </a:rPr>
              <a:t/>
            </a:r>
            <a:br>
              <a:rPr lang="fr-FR" sz="1800" cap="none" dirty="0">
                <a:latin typeface="Calibri" panose="020F0502020204030204" pitchFamily="34" charset="0"/>
                <a:cs typeface="Calibri" panose="020F0502020204030204" pitchFamily="34" charset="0"/>
                <a:sym typeface="Wingdings" panose="05000000000000000000" pitchFamily="2" charset="2"/>
              </a:rPr>
            </a:br>
            <a:r>
              <a:rPr lang="fr-FR" sz="1800" cap="none" dirty="0">
                <a:latin typeface="Calibri" panose="020F0502020204030204" pitchFamily="34" charset="0"/>
                <a:cs typeface="Calibri" panose="020F0502020204030204" pitchFamily="34" charset="0"/>
                <a:sym typeface="Wingdings" panose="05000000000000000000" pitchFamily="2" charset="2"/>
              </a:rPr>
              <a:t>Saisine DGS au HSCP en août 2022 : </a:t>
            </a:r>
            <a:br>
              <a:rPr lang="fr-FR" sz="1800" cap="none" dirty="0">
                <a:latin typeface="Calibri" panose="020F0502020204030204" pitchFamily="34" charset="0"/>
                <a:cs typeface="Calibri" panose="020F0502020204030204" pitchFamily="34" charset="0"/>
                <a:sym typeface="Wingdings" panose="05000000000000000000" pitchFamily="2" charset="2"/>
              </a:rPr>
            </a:br>
            <a:r>
              <a:rPr lang="fr-FR" sz="1800" cap="none" dirty="0">
                <a:latin typeface="Calibri" panose="020F0502020204030204" pitchFamily="34" charset="0"/>
                <a:cs typeface="Calibri" panose="020F0502020204030204" pitchFamily="34" charset="0"/>
                <a:sym typeface="Wingdings" panose="05000000000000000000" pitchFamily="2" charset="2"/>
              </a:rPr>
              <a:t>Avis relatif à la mise à déclaration obligatoire de la DO</a:t>
            </a:r>
            <a:endParaRPr lang="fr-FR" sz="1800" cap="none" dirty="0">
              <a:latin typeface="Calibri" panose="020F0502020204030204" pitchFamily="34" charset="0"/>
              <a:cs typeface="Calibri" panose="020F0502020204030204" pitchFamily="34" charset="0"/>
            </a:endParaRPr>
          </a:p>
        </p:txBody>
      </p:sp>
      <p:sp>
        <p:nvSpPr>
          <p:cNvPr id="5" name="Espace réservé du texte 4"/>
          <p:cNvSpPr>
            <a:spLocks noGrp="1"/>
          </p:cNvSpPr>
          <p:nvPr>
            <p:ph type="body" sz="quarter" idx="12"/>
          </p:nvPr>
        </p:nvSpPr>
        <p:spPr>
          <a:xfrm>
            <a:off x="5514597" y="1466430"/>
            <a:ext cx="2366886" cy="664372"/>
          </a:xfrm>
        </p:spPr>
        <p:txBody>
          <a:bodyPr numCol="1"/>
          <a:lstStyle/>
          <a:p>
            <a:pPr algn="ctr">
              <a:lnSpc>
                <a:spcPct val="100000"/>
              </a:lnSpc>
              <a:spcBef>
                <a:spcPts val="0"/>
              </a:spcBef>
            </a:pPr>
            <a:r>
              <a:rPr lang="fr-FR" sz="1400" b="0" cap="none" dirty="0" smtClean="0">
                <a:solidFill>
                  <a:schemeClr val="accent3"/>
                </a:solidFill>
                <a:latin typeface="Calibri Light" panose="020F0302020204030204" pitchFamily="34" charset="0"/>
                <a:cs typeface="Calibri Light" panose="020F0302020204030204" pitchFamily="34" charset="0"/>
              </a:rPr>
              <a:t>Augmentation de l’incidence en France hexagonale</a:t>
            </a:r>
          </a:p>
          <a:p>
            <a:endParaRPr lang="fr-FR" sz="1400" b="0" cap="none" dirty="0">
              <a:solidFill>
                <a:schemeClr val="tx1"/>
              </a:solidFill>
              <a:latin typeface="Calibri Light" panose="020F0302020204030204" pitchFamily="34" charset="0"/>
              <a:cs typeface="Calibri Light" panose="020F0302020204030204" pitchFamily="34" charset="0"/>
            </a:endParaRPr>
          </a:p>
          <a:p>
            <a:endParaRPr lang="fr-FR" sz="1400" b="0" cap="none" dirty="0" smtClean="0">
              <a:solidFill>
                <a:schemeClr val="tx1"/>
              </a:solidFill>
              <a:latin typeface="Calibri Light" panose="020F0302020204030204" pitchFamily="34" charset="0"/>
              <a:cs typeface="Calibri Light" panose="020F0302020204030204" pitchFamily="34" charset="0"/>
            </a:endParaRPr>
          </a:p>
          <a:p>
            <a:endParaRPr lang="fr-FR" sz="1400" b="0" cap="none" dirty="0">
              <a:solidFill>
                <a:schemeClr val="tx1"/>
              </a:solidFill>
              <a:latin typeface="Calibri Light" panose="020F0302020204030204" pitchFamily="34" charset="0"/>
              <a:cs typeface="Calibri Light" panose="020F0302020204030204" pitchFamily="34" charset="0"/>
            </a:endParaRPr>
          </a:p>
          <a:p>
            <a:endParaRPr lang="fr-FR" sz="1400" b="0" cap="none" dirty="0">
              <a:solidFill>
                <a:schemeClr val="tx1"/>
              </a:solidFill>
              <a:latin typeface="Calibri Light" panose="020F0302020204030204" pitchFamily="34" charset="0"/>
              <a:cs typeface="Calibri Light" panose="020F0302020204030204" pitchFamily="34" charset="0"/>
            </a:endParaRPr>
          </a:p>
          <a:p>
            <a:endParaRPr lang="fr-FR" sz="1400" b="0" cap="none" dirty="0" smtClean="0">
              <a:solidFill>
                <a:schemeClr val="tx1"/>
              </a:solidFill>
              <a:latin typeface="Calibri Light" panose="020F0302020204030204" pitchFamily="34" charset="0"/>
              <a:cs typeface="Calibri Light" panose="020F0302020204030204" pitchFamily="34" charset="0"/>
            </a:endParaRPr>
          </a:p>
          <a:p>
            <a:endParaRPr lang="fr-FR" sz="1400" b="0" cap="none" dirty="0">
              <a:solidFill>
                <a:schemeClr val="tx1"/>
              </a:solidFill>
              <a:latin typeface="Calibri Light" panose="020F0302020204030204" pitchFamily="34" charset="0"/>
              <a:cs typeface="Calibri Light" panose="020F0302020204030204" pitchFamily="34" charset="0"/>
            </a:endParaRPr>
          </a:p>
          <a:p>
            <a:endParaRPr lang="fr-FR" sz="1400" b="0" cap="none" dirty="0" smtClean="0">
              <a:solidFill>
                <a:schemeClr val="tx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FR" sz="1400" b="0" cap="none" dirty="0" smtClean="0">
              <a:solidFill>
                <a:schemeClr val="tx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FR" sz="1400" b="0" cap="none" dirty="0">
              <a:solidFill>
                <a:schemeClr val="tx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FR" sz="1400" b="0" cap="none" dirty="0" smtClean="0">
              <a:solidFill>
                <a:schemeClr val="tx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FR" sz="1400" b="0" cap="none" dirty="0">
              <a:solidFill>
                <a:schemeClr val="tx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FR" sz="1400" b="0" cap="none" dirty="0" smtClean="0">
              <a:solidFill>
                <a:schemeClr val="tx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FR" sz="1400" b="0" cap="none" dirty="0">
              <a:solidFill>
                <a:schemeClr val="tx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FR" sz="1400" b="0" cap="none" dirty="0" smtClean="0">
              <a:solidFill>
                <a:schemeClr val="tx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FR" sz="1400" b="0" cap="none" dirty="0" smtClean="0">
              <a:solidFill>
                <a:schemeClr val="tx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FR" sz="1400" b="0" cap="none" dirty="0">
              <a:solidFill>
                <a:schemeClr val="tx1"/>
              </a:solidFill>
              <a:latin typeface="Calibri Light" panose="020F0302020204030204" pitchFamily="34" charset="0"/>
              <a:cs typeface="Calibri Light" panose="020F0302020204030204" pitchFamily="34" charset="0"/>
            </a:endParaRPr>
          </a:p>
          <a:p>
            <a:pPr>
              <a:spcBef>
                <a:spcPts val="200"/>
              </a:spcBef>
            </a:pPr>
            <a:endParaRPr lang="fr-FR" sz="1400" b="0" cap="none" dirty="0" smtClean="0">
              <a:solidFill>
                <a:schemeClr val="tx1"/>
              </a:solidFill>
              <a:latin typeface="Calibri Light" panose="020F0302020204030204" pitchFamily="34" charset="0"/>
              <a:cs typeface="Calibri Light" panose="020F0302020204030204" pitchFamily="34" charset="0"/>
            </a:endParaRPr>
          </a:p>
          <a:p>
            <a:pPr>
              <a:spcBef>
                <a:spcPts val="200"/>
              </a:spcBef>
            </a:pPr>
            <a:endParaRPr lang="fr-FR" sz="800" b="0" cap="none" dirty="0">
              <a:solidFill>
                <a:schemeClr val="tx1"/>
              </a:solidFill>
              <a:latin typeface="Calibri Light" panose="020F0302020204030204" pitchFamily="34" charset="0"/>
              <a:cs typeface="Calibri Light" panose="020F0302020204030204" pitchFamily="34" charset="0"/>
            </a:endParaRPr>
          </a:p>
          <a:p>
            <a:endParaRPr lang="fr-FR" sz="1400" b="0" cap="none" dirty="0" smtClean="0">
              <a:solidFill>
                <a:schemeClr val="tx1"/>
              </a:solidFill>
              <a:latin typeface="Calibri Light" panose="020F0302020204030204" pitchFamily="34" charset="0"/>
              <a:cs typeface="Calibri Light" panose="020F0302020204030204" pitchFamily="34" charset="0"/>
            </a:endParaRPr>
          </a:p>
        </p:txBody>
      </p:sp>
      <p:pic>
        <p:nvPicPr>
          <p:cNvPr id="7" name="Image 6"/>
          <p:cNvPicPr>
            <a:picLocks noChangeAspect="1"/>
          </p:cNvPicPr>
          <p:nvPr/>
        </p:nvPicPr>
        <p:blipFill>
          <a:blip r:embed="rId3"/>
          <a:stretch>
            <a:fillRect/>
          </a:stretch>
        </p:blipFill>
        <p:spPr>
          <a:xfrm>
            <a:off x="5292507" y="2048495"/>
            <a:ext cx="2811066" cy="1691066"/>
          </a:xfrm>
          <a:prstGeom prst="rect">
            <a:avLst/>
          </a:prstGeom>
        </p:spPr>
      </p:pic>
      <p:sp>
        <p:nvSpPr>
          <p:cNvPr id="8" name="Rectangle 7"/>
          <p:cNvSpPr/>
          <p:nvPr/>
        </p:nvSpPr>
        <p:spPr>
          <a:xfrm>
            <a:off x="5238129" y="4382234"/>
            <a:ext cx="4572000" cy="861774"/>
          </a:xfrm>
          <a:prstGeom prst="rect">
            <a:avLst/>
          </a:prstGeom>
        </p:spPr>
        <p:txBody>
          <a:bodyPr>
            <a:spAutoFit/>
          </a:bodyPr>
          <a:lstStyle/>
          <a:p>
            <a:r>
              <a:rPr lang="fr-FR" sz="1400" dirty="0">
                <a:solidFill>
                  <a:schemeClr val="accent3"/>
                </a:solidFill>
                <a:latin typeface="Calibri Light" panose="020F0302020204030204" pitchFamily="34" charset="0"/>
                <a:cs typeface="Calibri Light" panose="020F0302020204030204" pitchFamily="34" charset="0"/>
              </a:rPr>
              <a:t>Problème de santé publique DROM</a:t>
            </a:r>
          </a:p>
          <a:p>
            <a:endParaRPr lang="fr-FR" dirty="0">
              <a:solidFill>
                <a:srgbClr val="373739"/>
              </a:solidFill>
              <a:latin typeface="Calibri Light" panose="020F0302020204030204" pitchFamily="34" charset="0"/>
              <a:cs typeface="Calibri Light" panose="020F0302020204030204" pitchFamily="34" charset="0"/>
            </a:endParaRPr>
          </a:p>
          <a:p>
            <a:endParaRPr lang="fr-FR" dirty="0">
              <a:solidFill>
                <a:srgbClr val="373739"/>
              </a:solidFill>
              <a:latin typeface="Calibri Light" panose="020F0302020204030204" pitchFamily="34" charset="0"/>
              <a:cs typeface="Calibri Light" panose="020F0302020204030204" pitchFamily="34" charset="0"/>
            </a:endParaRPr>
          </a:p>
        </p:txBody>
      </p:sp>
      <p:sp>
        <p:nvSpPr>
          <p:cNvPr id="10" name="Rectangle 9"/>
          <p:cNvSpPr/>
          <p:nvPr/>
        </p:nvSpPr>
        <p:spPr>
          <a:xfrm>
            <a:off x="1047109" y="4412064"/>
            <a:ext cx="2630836" cy="523220"/>
          </a:xfrm>
          <a:prstGeom prst="rect">
            <a:avLst/>
          </a:prstGeom>
          <a:solidFill>
            <a:schemeClr val="bg1">
              <a:alpha val="0"/>
            </a:schemeClr>
          </a:solidFill>
        </p:spPr>
        <p:txBody>
          <a:bodyPr wrap="square">
            <a:spAutoFit/>
          </a:bodyPr>
          <a:lstStyle/>
          <a:p>
            <a:pPr algn="ctr">
              <a:spcBef>
                <a:spcPts val="200"/>
              </a:spcBef>
            </a:pPr>
            <a:r>
              <a:rPr lang="fr-FR" sz="1400" dirty="0" smtClean="0">
                <a:solidFill>
                  <a:schemeClr val="accent3"/>
                </a:solidFill>
                <a:latin typeface="Calibri Light" panose="020F0302020204030204" pitchFamily="34" charset="0"/>
                <a:cs typeface="Calibri Light" panose="020F0302020204030204" pitchFamily="34" charset="0"/>
              </a:rPr>
              <a:t>Augmentation des activités </a:t>
            </a:r>
            <a:r>
              <a:rPr lang="fr-FR" sz="1400" dirty="0">
                <a:solidFill>
                  <a:schemeClr val="accent3"/>
                </a:solidFill>
                <a:latin typeface="Calibri Light" panose="020F0302020204030204" pitchFamily="34" charset="0"/>
                <a:cs typeface="Calibri Light" panose="020F0302020204030204" pitchFamily="34" charset="0"/>
              </a:rPr>
              <a:t>à risque de </a:t>
            </a:r>
            <a:r>
              <a:rPr lang="fr-FR" sz="1400" dirty="0" smtClean="0">
                <a:solidFill>
                  <a:schemeClr val="accent3"/>
                </a:solidFill>
                <a:latin typeface="Calibri Light" panose="020F0302020204030204" pitchFamily="34" charset="0"/>
                <a:cs typeface="Calibri Light" panose="020F0302020204030204" pitchFamily="34" charset="0"/>
              </a:rPr>
              <a:t>contamination</a:t>
            </a:r>
            <a:endParaRPr lang="fr-FR" sz="1400" dirty="0">
              <a:solidFill>
                <a:schemeClr val="accent3"/>
              </a:solidFill>
              <a:latin typeface="Calibri Light" panose="020F0302020204030204" pitchFamily="34" charset="0"/>
              <a:cs typeface="Calibri Light" panose="020F0302020204030204" pitchFamily="34" charset="0"/>
            </a:endParaRPr>
          </a:p>
        </p:txBody>
      </p:sp>
      <p:pic>
        <p:nvPicPr>
          <p:cNvPr id="16" name="Image 15"/>
          <p:cNvPicPr>
            <a:picLocks noChangeAspect="1"/>
          </p:cNvPicPr>
          <p:nvPr/>
        </p:nvPicPr>
        <p:blipFill rotWithShape="1">
          <a:blip r:embed="rId4" cstate="print">
            <a:extLst>
              <a:ext uri="{28A0092B-C50C-407E-A947-70E740481C1C}">
                <a14:useLocalDpi xmlns:a14="http://schemas.microsoft.com/office/drawing/2010/main" val="0"/>
              </a:ext>
            </a:extLst>
          </a:blip>
          <a:srcRect t="33201" r="5446" b="31100"/>
          <a:stretch/>
        </p:blipFill>
        <p:spPr>
          <a:xfrm>
            <a:off x="1012264" y="4876925"/>
            <a:ext cx="2665681" cy="1423547"/>
          </a:xfrm>
          <a:prstGeom prst="rect">
            <a:avLst/>
          </a:prstGeom>
        </p:spPr>
      </p:pic>
      <p:pic>
        <p:nvPicPr>
          <p:cNvPr id="19" name="Image 18"/>
          <p:cNvPicPr>
            <a:picLocks noChangeAspect="1"/>
          </p:cNvPicPr>
          <p:nvPr/>
        </p:nvPicPr>
        <p:blipFill rotWithShape="1">
          <a:blip r:embed="rId5" cstate="print">
            <a:extLst>
              <a:ext uri="{28A0092B-C50C-407E-A947-70E740481C1C}">
                <a14:useLocalDpi xmlns:a14="http://schemas.microsoft.com/office/drawing/2010/main" val="0"/>
              </a:ext>
            </a:extLst>
          </a:blip>
          <a:srcRect l="52360"/>
          <a:stretch/>
        </p:blipFill>
        <p:spPr>
          <a:xfrm>
            <a:off x="2709634" y="2023401"/>
            <a:ext cx="1274160" cy="1301541"/>
          </a:xfrm>
          <a:prstGeom prst="rect">
            <a:avLst/>
          </a:prstGeom>
        </p:spPr>
      </p:pic>
      <p:pic>
        <p:nvPicPr>
          <p:cNvPr id="20" name="Image 19"/>
          <p:cNvPicPr>
            <a:picLocks noChangeAspect="1"/>
          </p:cNvPicPr>
          <p:nvPr/>
        </p:nvPicPr>
        <p:blipFill>
          <a:blip r:embed="rId6"/>
          <a:stretch>
            <a:fillRect/>
          </a:stretch>
        </p:blipFill>
        <p:spPr>
          <a:xfrm>
            <a:off x="1691478" y="2632571"/>
            <a:ext cx="1136639" cy="1045708"/>
          </a:xfrm>
          <a:prstGeom prst="rect">
            <a:avLst/>
          </a:prstGeom>
        </p:spPr>
      </p:pic>
      <p:pic>
        <p:nvPicPr>
          <p:cNvPr id="18" name="Image 17"/>
          <p:cNvPicPr>
            <a:picLocks noChangeAspect="1"/>
          </p:cNvPicPr>
          <p:nvPr/>
        </p:nvPicPr>
        <p:blipFill rotWithShape="1">
          <a:blip r:embed="rId7" cstate="print">
            <a:extLst>
              <a:ext uri="{28A0092B-C50C-407E-A947-70E740481C1C}">
                <a14:useLocalDpi xmlns:a14="http://schemas.microsoft.com/office/drawing/2010/main" val="0"/>
              </a:ext>
            </a:extLst>
          </a:blip>
          <a:srcRect l="3150" r="66354" b="48145"/>
          <a:stretch/>
        </p:blipFill>
        <p:spPr>
          <a:xfrm>
            <a:off x="913976" y="1898416"/>
            <a:ext cx="1018156" cy="842498"/>
          </a:xfrm>
          <a:prstGeom prst="rect">
            <a:avLst/>
          </a:prstGeom>
        </p:spPr>
      </p:pic>
      <p:sp>
        <p:nvSpPr>
          <p:cNvPr id="11" name="Rectangle 10"/>
          <p:cNvSpPr/>
          <p:nvPr/>
        </p:nvSpPr>
        <p:spPr>
          <a:xfrm>
            <a:off x="787479" y="1472532"/>
            <a:ext cx="3150096" cy="523220"/>
          </a:xfrm>
          <a:prstGeom prst="rect">
            <a:avLst/>
          </a:prstGeom>
        </p:spPr>
        <p:txBody>
          <a:bodyPr wrap="square">
            <a:spAutoFit/>
          </a:bodyPr>
          <a:lstStyle/>
          <a:p>
            <a:pPr algn="ctr"/>
            <a:r>
              <a:rPr lang="fr-FR" sz="1400" dirty="0" smtClean="0">
                <a:solidFill>
                  <a:schemeClr val="accent3"/>
                </a:solidFill>
                <a:latin typeface="Calibri Light" panose="020F0302020204030204" pitchFamily="34" charset="0"/>
                <a:cs typeface="Calibri Light" panose="020F0302020204030204" pitchFamily="34" charset="0"/>
              </a:rPr>
              <a:t>Augmentation du risque </a:t>
            </a:r>
            <a:r>
              <a:rPr lang="fr-FR" sz="1400" dirty="0">
                <a:solidFill>
                  <a:schemeClr val="accent3"/>
                </a:solidFill>
                <a:latin typeface="Calibri Light" panose="020F0302020204030204" pitchFamily="34" charset="0"/>
                <a:cs typeface="Calibri Light" panose="020F0302020204030204" pitchFamily="34" charset="0"/>
              </a:rPr>
              <a:t>de contamination de l’environnement </a:t>
            </a:r>
          </a:p>
        </p:txBody>
      </p:sp>
      <p:pic>
        <p:nvPicPr>
          <p:cNvPr id="21" name="Image 20"/>
          <p:cNvPicPr>
            <a:picLocks noChangeAspect="1"/>
          </p:cNvPicPr>
          <p:nvPr/>
        </p:nvPicPr>
        <p:blipFill>
          <a:blip r:embed="rId8"/>
          <a:stretch>
            <a:fillRect/>
          </a:stretch>
        </p:blipFill>
        <p:spPr>
          <a:xfrm>
            <a:off x="4929398" y="4777066"/>
            <a:ext cx="3549091" cy="819447"/>
          </a:xfrm>
          <a:prstGeom prst="rect">
            <a:avLst/>
          </a:prstGeom>
        </p:spPr>
      </p:pic>
      <p:pic>
        <p:nvPicPr>
          <p:cNvPr id="22" name="Image 21"/>
          <p:cNvPicPr>
            <a:picLocks noChangeAspect="1"/>
          </p:cNvPicPr>
          <p:nvPr/>
        </p:nvPicPr>
        <p:blipFill>
          <a:blip r:embed="rId9"/>
          <a:stretch>
            <a:fillRect/>
          </a:stretch>
        </p:blipFill>
        <p:spPr>
          <a:xfrm>
            <a:off x="4865717" y="5540292"/>
            <a:ext cx="3676451" cy="502618"/>
          </a:xfrm>
          <a:prstGeom prst="rect">
            <a:avLst/>
          </a:prstGeom>
        </p:spPr>
      </p:pic>
      <p:pic>
        <p:nvPicPr>
          <p:cNvPr id="23" name="Image 22"/>
          <p:cNvPicPr>
            <a:picLocks noChangeAspect="1"/>
          </p:cNvPicPr>
          <p:nvPr/>
        </p:nvPicPr>
        <p:blipFill>
          <a:blip r:embed="rId10"/>
          <a:stretch>
            <a:fillRect/>
          </a:stretch>
        </p:blipFill>
        <p:spPr>
          <a:xfrm>
            <a:off x="4865717" y="6014587"/>
            <a:ext cx="3782367" cy="257175"/>
          </a:xfrm>
          <a:prstGeom prst="rect">
            <a:avLst/>
          </a:prstGeom>
        </p:spPr>
      </p:pic>
      <p:pic>
        <p:nvPicPr>
          <p:cNvPr id="15" name="Image 14"/>
          <p:cNvPicPr>
            <a:picLocks noChangeAspect="1"/>
          </p:cNvPicPr>
          <p:nvPr/>
        </p:nvPicPr>
        <p:blipFill rotWithShape="1">
          <a:blip r:embed="rId11" cstate="print">
            <a:extLst>
              <a:ext uri="{28A0092B-C50C-407E-A947-70E740481C1C}">
                <a14:useLocalDpi xmlns:a14="http://schemas.microsoft.com/office/drawing/2010/main" val="0"/>
              </a:ext>
            </a:extLst>
          </a:blip>
          <a:srcRect l="20227" t="33333" r="14888" b="11111"/>
          <a:stretch/>
        </p:blipFill>
        <p:spPr>
          <a:xfrm>
            <a:off x="1724257" y="3957178"/>
            <a:ext cx="1020134" cy="425056"/>
          </a:xfrm>
          <a:prstGeom prst="rect">
            <a:avLst/>
          </a:prstGeom>
          <a:solidFill>
            <a:schemeClr val="bg1">
              <a:alpha val="0"/>
            </a:schemeClr>
          </a:solidFill>
        </p:spPr>
      </p:pic>
    </p:spTree>
    <p:extLst>
      <p:ext uri="{BB962C8B-B14F-4D97-AF65-F5344CB8AC3E}">
        <p14:creationId xmlns:p14="http://schemas.microsoft.com/office/powerpoint/2010/main" val="212684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7634" y="2128730"/>
            <a:ext cx="6264696" cy="415498"/>
          </a:xfrm>
          <a:prstGeom prst="rect">
            <a:avLst/>
          </a:prstGeom>
        </p:spPr>
        <p:txBody>
          <a:bodyPr wrap="square">
            <a:spAutoFit/>
          </a:bodyPr>
          <a:lstStyle/>
          <a:p>
            <a:pPr marR="50006" algn="ctr"/>
            <a:r>
              <a:rPr lang="fr-FR" sz="1050" b="1" kern="1400" dirty="0">
                <a:solidFill>
                  <a:srgbClr val="00B1E6"/>
                </a:solidFill>
                <a:latin typeface="Calibri" panose="020F0502020204030204" pitchFamily="34" charset="0"/>
                <a:cs typeface="Calibri" panose="020F0502020204030204" pitchFamily="34" charset="0"/>
              </a:rPr>
              <a:t> </a:t>
            </a:r>
            <a:endParaRPr lang="fr-FR" sz="1050" kern="1400" dirty="0">
              <a:solidFill>
                <a:srgbClr val="000000"/>
              </a:solidFill>
              <a:latin typeface="Calibri" panose="020F0502020204030204" pitchFamily="34" charset="0"/>
              <a:cs typeface="Calibri" panose="020F0502020204030204" pitchFamily="34" charset="0"/>
            </a:endParaRPr>
          </a:p>
          <a:p>
            <a:pPr marL="21431" algn="just"/>
            <a:r>
              <a:rPr lang="fr-FR" sz="1050" b="1" kern="1400" dirty="0">
                <a:solidFill>
                  <a:srgbClr val="004192"/>
                </a:solidFill>
                <a:latin typeface="Calibri" panose="020F0502020204030204" pitchFamily="34" charset="0"/>
                <a:cs typeface="Calibri" panose="020F0502020204030204" pitchFamily="34" charset="0"/>
              </a:rPr>
              <a:t>  </a:t>
            </a:r>
            <a:endParaRPr lang="fr-FR" sz="1050" kern="140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800580" y="1932348"/>
            <a:ext cx="7218803" cy="2569934"/>
          </a:xfrm>
          <a:prstGeom prst="rect">
            <a:avLst/>
          </a:prstGeom>
        </p:spPr>
        <p:txBody>
          <a:bodyPr wrap="square">
            <a:spAutoFit/>
          </a:bodyPr>
          <a:lstStyle/>
          <a:p>
            <a:pPr marL="214313" indent="-214313">
              <a:buFont typeface="Arial" panose="020B0604020202020204" pitchFamily="34" charset="0"/>
              <a:buChar char="•"/>
            </a:pPr>
            <a:r>
              <a:rPr lang="fr-FR" sz="1400" dirty="0">
                <a:solidFill>
                  <a:schemeClr val="accent6"/>
                </a:solidFill>
              </a:rPr>
              <a:t>1 seul vaccin monovalent, adultes, non pris en charge par l’AM * (</a:t>
            </a:r>
            <a:r>
              <a:rPr lang="fr-FR" sz="1400" dirty="0" err="1">
                <a:solidFill>
                  <a:schemeClr val="accent6"/>
                </a:solidFill>
              </a:rPr>
              <a:t>Spirolept</a:t>
            </a:r>
            <a:r>
              <a:rPr lang="fr-FR" sz="1400" dirty="0">
                <a:solidFill>
                  <a:schemeClr val="accent6"/>
                </a:solidFill>
              </a:rPr>
              <a:t>®)</a:t>
            </a:r>
          </a:p>
          <a:p>
            <a:pPr marL="214313" indent="-214313">
              <a:buFont typeface="Arial" panose="020B0604020202020204" pitchFamily="34" charset="0"/>
              <a:buChar char="•"/>
            </a:pPr>
            <a:r>
              <a:rPr lang="fr-FR" sz="1400" dirty="0">
                <a:solidFill>
                  <a:schemeClr val="accent6"/>
                </a:solidFill>
              </a:rPr>
              <a:t>Vaccin inactivé, injecté en sous cutané</a:t>
            </a:r>
          </a:p>
          <a:p>
            <a:pPr marL="214313" indent="-214313">
              <a:buFont typeface="Arial" panose="020B0604020202020204" pitchFamily="34" charset="0"/>
              <a:buChar char="•"/>
            </a:pPr>
            <a:r>
              <a:rPr lang="fr-FR" sz="1400" dirty="0">
                <a:solidFill>
                  <a:schemeClr val="accent6"/>
                </a:solidFill>
              </a:rPr>
              <a:t>Protection contre </a:t>
            </a:r>
            <a:r>
              <a:rPr lang="fr-FR" sz="1400" b="1" dirty="0">
                <a:solidFill>
                  <a:schemeClr val="accent6"/>
                </a:solidFill>
              </a:rPr>
              <a:t>une seule forme</a:t>
            </a:r>
            <a:r>
              <a:rPr lang="fr-FR" sz="1400" dirty="0">
                <a:solidFill>
                  <a:schemeClr val="accent6"/>
                </a:solidFill>
              </a:rPr>
              <a:t> de leptospirose (</a:t>
            </a:r>
            <a:r>
              <a:rPr lang="fr-FR" sz="1400" i="1" dirty="0" err="1">
                <a:solidFill>
                  <a:schemeClr val="accent6"/>
                </a:solidFill>
              </a:rPr>
              <a:t>Leptospira</a:t>
            </a:r>
            <a:r>
              <a:rPr lang="fr-FR" sz="1400" i="1" dirty="0">
                <a:solidFill>
                  <a:schemeClr val="accent6"/>
                </a:solidFill>
              </a:rPr>
              <a:t> </a:t>
            </a:r>
            <a:r>
              <a:rPr lang="fr-FR" sz="1400" i="1" dirty="0" err="1">
                <a:solidFill>
                  <a:schemeClr val="accent6"/>
                </a:solidFill>
              </a:rPr>
              <a:t>icterohaemorrhagiae</a:t>
            </a:r>
            <a:r>
              <a:rPr lang="fr-FR" sz="1400" dirty="0">
                <a:solidFill>
                  <a:schemeClr val="accent6"/>
                </a:solidFill>
              </a:rPr>
              <a:t>). </a:t>
            </a:r>
          </a:p>
          <a:p>
            <a:pPr marL="557213" lvl="1" indent="-214313">
              <a:buFont typeface="Wingdings" panose="05000000000000000000" pitchFamily="2" charset="2"/>
              <a:buChar char="à"/>
            </a:pPr>
            <a:r>
              <a:rPr lang="fr-FR" sz="1400" dirty="0">
                <a:solidFill>
                  <a:schemeClr val="accent6"/>
                </a:solidFill>
                <a:sym typeface="Wingdings" panose="05000000000000000000" pitchFamily="2" charset="2"/>
              </a:rPr>
              <a:t>Majoritaire à La Réunion</a:t>
            </a:r>
          </a:p>
          <a:p>
            <a:pPr marL="214313" indent="-214313">
              <a:buFont typeface="Arial" panose="020B0604020202020204" pitchFamily="34" charset="0"/>
              <a:buChar char="•"/>
            </a:pPr>
            <a:r>
              <a:rPr lang="fr-FR" sz="1400" b="1" dirty="0">
                <a:solidFill>
                  <a:schemeClr val="accent6"/>
                </a:solidFill>
                <a:sym typeface="Wingdings" panose="05000000000000000000" pitchFamily="2" charset="2"/>
              </a:rPr>
              <a:t>Schéma vaccinal </a:t>
            </a:r>
          </a:p>
          <a:p>
            <a:pPr marL="557213" lvl="1" indent="-214313">
              <a:buFont typeface="Wingdings" panose="05000000000000000000" pitchFamily="2" charset="2"/>
              <a:buChar char="à"/>
            </a:pPr>
            <a:r>
              <a:rPr lang="fr-FR" sz="1400" dirty="0">
                <a:solidFill>
                  <a:schemeClr val="accent6"/>
                </a:solidFill>
                <a:sym typeface="Wingdings" panose="05000000000000000000" pitchFamily="2" charset="2"/>
              </a:rPr>
              <a:t>2 doses à </a:t>
            </a:r>
            <a:r>
              <a:rPr lang="fr-FR" sz="1400" dirty="0">
                <a:solidFill>
                  <a:schemeClr val="accent3"/>
                </a:solidFill>
                <a:sym typeface="Wingdings" panose="05000000000000000000" pitchFamily="2" charset="2"/>
              </a:rPr>
              <a:t>quinze jours </a:t>
            </a:r>
            <a:r>
              <a:rPr lang="fr-FR" sz="1400" dirty="0">
                <a:solidFill>
                  <a:schemeClr val="accent6"/>
                </a:solidFill>
                <a:sym typeface="Wingdings" panose="05000000000000000000" pitchFamily="2" charset="2"/>
              </a:rPr>
              <a:t>d’intervalle / 1 rappel </a:t>
            </a:r>
            <a:r>
              <a:rPr lang="fr-FR" sz="1400" dirty="0">
                <a:solidFill>
                  <a:schemeClr val="accent3"/>
                </a:solidFill>
                <a:sym typeface="Wingdings" panose="05000000000000000000" pitchFamily="2" charset="2"/>
              </a:rPr>
              <a:t>quatre à six mois</a:t>
            </a:r>
            <a:r>
              <a:rPr lang="fr-FR" sz="1400" dirty="0">
                <a:solidFill>
                  <a:schemeClr val="accent6"/>
                </a:solidFill>
                <a:sym typeface="Wingdings" panose="05000000000000000000" pitchFamily="2" charset="2"/>
              </a:rPr>
              <a:t> plus tard puis tous les </a:t>
            </a:r>
            <a:r>
              <a:rPr lang="fr-FR" sz="1400" dirty="0">
                <a:solidFill>
                  <a:schemeClr val="accent3"/>
                </a:solidFill>
                <a:sym typeface="Wingdings" panose="05000000000000000000" pitchFamily="2" charset="2"/>
              </a:rPr>
              <a:t>deux ans (</a:t>
            </a:r>
            <a:r>
              <a:rPr lang="fr-FR" sz="1400" dirty="0" err="1">
                <a:solidFill>
                  <a:schemeClr val="accent3"/>
                </a:solidFill>
                <a:sym typeface="Wingdings" panose="05000000000000000000" pitchFamily="2" charset="2"/>
              </a:rPr>
              <a:t>persitsnace</a:t>
            </a:r>
            <a:r>
              <a:rPr lang="fr-FR" sz="1400" dirty="0">
                <a:solidFill>
                  <a:schemeClr val="accent3"/>
                </a:solidFill>
                <a:sym typeface="Wingdings" panose="05000000000000000000" pitchFamily="2" charset="2"/>
              </a:rPr>
              <a:t> expo) </a:t>
            </a:r>
          </a:p>
          <a:p>
            <a:pPr marL="214313" indent="-214313">
              <a:buFont typeface="Arial" panose="020B0604020202020204" pitchFamily="34" charset="0"/>
              <a:buChar char="•"/>
            </a:pPr>
            <a:r>
              <a:rPr lang="fr-FR" sz="1400" b="1" dirty="0">
                <a:solidFill>
                  <a:schemeClr val="accent6"/>
                </a:solidFill>
              </a:rPr>
              <a:t>Immunité</a:t>
            </a:r>
            <a:r>
              <a:rPr lang="fr-FR" sz="1400" dirty="0">
                <a:solidFill>
                  <a:schemeClr val="accent6"/>
                </a:solidFill>
              </a:rPr>
              <a:t> acquise quinze jours après la 2e injection ; durée en moyenne </a:t>
            </a:r>
            <a:r>
              <a:rPr lang="fr-FR" sz="1400" b="1" dirty="0">
                <a:solidFill>
                  <a:schemeClr val="accent6"/>
                </a:solidFill>
              </a:rPr>
              <a:t>deux ans </a:t>
            </a:r>
            <a:r>
              <a:rPr lang="fr-FR" sz="1400" dirty="0">
                <a:solidFill>
                  <a:schemeClr val="accent6"/>
                </a:solidFill>
              </a:rPr>
              <a:t>après le premier </a:t>
            </a:r>
            <a:r>
              <a:rPr lang="fr-FR" sz="1400" b="1" dirty="0">
                <a:solidFill>
                  <a:schemeClr val="accent6"/>
                </a:solidFill>
              </a:rPr>
              <a:t>rappel</a:t>
            </a:r>
            <a:r>
              <a:rPr lang="fr-FR" sz="1400" dirty="0">
                <a:solidFill>
                  <a:schemeClr val="accent6"/>
                </a:solidFill>
              </a:rPr>
              <a:t>.</a:t>
            </a:r>
          </a:p>
          <a:p>
            <a:r>
              <a:rPr lang="fr-FR" sz="1100" i="1" dirty="0"/>
              <a:t>* La vaccination réalisée dans le cadre de la médecine du travail est prise en charge par l’employeu</a:t>
            </a:r>
            <a:r>
              <a:rPr lang="fr-FR" sz="900" i="1" dirty="0"/>
              <a:t>r.</a:t>
            </a:r>
            <a:endParaRPr lang="fr-FR" sz="825" i="1" dirty="0">
              <a:solidFill>
                <a:schemeClr val="accent6"/>
              </a:solidFill>
            </a:endParaRPr>
          </a:p>
          <a:p>
            <a:pPr marL="214313" indent="-214313">
              <a:buFont typeface="Arial" panose="020B0604020202020204" pitchFamily="34" charset="0"/>
              <a:buChar char="•"/>
            </a:pPr>
            <a:endParaRPr lang="fr-FR" sz="1200" dirty="0">
              <a:solidFill>
                <a:schemeClr val="accent6"/>
              </a:solidFill>
            </a:endParaRPr>
          </a:p>
          <a:p>
            <a:pPr marL="214313" indent="-214313">
              <a:buFont typeface="Arial" panose="020B0604020202020204" pitchFamily="34" charset="0"/>
              <a:buChar char="•"/>
            </a:pPr>
            <a:endParaRPr lang="fr-FR" sz="1200" dirty="0">
              <a:solidFill>
                <a:schemeClr val="accent6"/>
              </a:solidFill>
            </a:endParaRPr>
          </a:p>
        </p:txBody>
      </p:sp>
      <p:sp>
        <p:nvSpPr>
          <p:cNvPr id="7" name="Rectangle 6"/>
          <p:cNvSpPr/>
          <p:nvPr/>
        </p:nvSpPr>
        <p:spPr>
          <a:xfrm>
            <a:off x="800580" y="967822"/>
            <a:ext cx="5340362" cy="375552"/>
          </a:xfrm>
          <a:prstGeom prst="rect">
            <a:avLst/>
          </a:prstGeom>
        </p:spPr>
        <p:txBody>
          <a:bodyPr wrap="square">
            <a:spAutoFit/>
          </a:bodyPr>
          <a:lstStyle/>
          <a:p>
            <a:pPr>
              <a:lnSpc>
                <a:spcPct val="107000"/>
              </a:lnSpc>
              <a:spcAft>
                <a:spcPts val="600"/>
              </a:spcAft>
            </a:pPr>
            <a:r>
              <a:rPr lang="fr-FR" b="1" dirty="0" smtClean="0">
                <a:solidFill>
                  <a:prstClr val="white"/>
                </a:solidFill>
                <a:latin typeface="Calibri" panose="020F0502020204030204"/>
              </a:rPr>
              <a:t>Prévention </a:t>
            </a:r>
            <a:r>
              <a:rPr lang="fr-FR" b="1" dirty="0">
                <a:solidFill>
                  <a:prstClr val="white"/>
                </a:solidFill>
                <a:latin typeface="Calibri" panose="020F0502020204030204"/>
              </a:rPr>
              <a:t>: La vaccination</a:t>
            </a:r>
          </a:p>
        </p:txBody>
      </p:sp>
      <p:sp>
        <p:nvSpPr>
          <p:cNvPr id="8" name="Rectangle 7"/>
          <p:cNvSpPr/>
          <p:nvPr/>
        </p:nvSpPr>
        <p:spPr>
          <a:xfrm>
            <a:off x="971600" y="4219448"/>
            <a:ext cx="7486600" cy="2131353"/>
          </a:xfrm>
          <a:prstGeom prst="rect">
            <a:avLst/>
          </a:prstGeom>
        </p:spPr>
        <p:txBody>
          <a:bodyPr wrap="square">
            <a:spAutoFit/>
          </a:bodyPr>
          <a:lstStyle/>
          <a:p>
            <a:pPr marL="214313" indent="-214313">
              <a:buFont typeface="Arial" panose="020B0604020202020204" pitchFamily="34" charset="0"/>
              <a:buChar char="•"/>
            </a:pPr>
            <a:endParaRPr lang="fr-FR" sz="900" dirty="0">
              <a:solidFill>
                <a:schemeClr val="accent6"/>
              </a:solidFill>
            </a:endParaRPr>
          </a:p>
          <a:p>
            <a:pPr algn="just"/>
            <a:r>
              <a:rPr lang="fr-FR" sz="1050" b="1" dirty="0">
                <a:solidFill>
                  <a:schemeClr val="accent3"/>
                </a:solidFill>
              </a:rPr>
              <a:t>EN POPULATION GÉNÉRALE </a:t>
            </a:r>
            <a:r>
              <a:rPr lang="fr-FR" sz="1050" dirty="0">
                <a:solidFill>
                  <a:schemeClr val="accent6"/>
                </a:solidFill>
              </a:rPr>
              <a:t>: personnes susceptibles d'être en contact avec un environnement contaminé du fait de la pratique régulière et durable d'une activité exposant spécifiquement au risque </a:t>
            </a:r>
            <a:r>
              <a:rPr lang="fr-FR" sz="1050" dirty="0">
                <a:solidFill>
                  <a:schemeClr val="bg1">
                    <a:lumMod val="50000"/>
                  </a:schemeClr>
                </a:solidFill>
              </a:rPr>
              <a:t>(</a:t>
            </a:r>
            <a:r>
              <a:rPr lang="fr-FR" sz="1000" dirty="0">
                <a:solidFill>
                  <a:schemeClr val="bg1">
                    <a:lumMod val="50000"/>
                  </a:schemeClr>
                </a:solidFill>
              </a:rPr>
              <a:t>baignade, plongée, pêche en eau douce ; Canoë-kayak, rafting, triathlon et autres sports de nature(contacts fréquents avec un environnement humide)</a:t>
            </a:r>
          </a:p>
          <a:p>
            <a:pPr algn="just"/>
            <a:endParaRPr lang="fr-FR" sz="1050" dirty="0">
              <a:solidFill>
                <a:schemeClr val="accent6"/>
              </a:solidFill>
            </a:endParaRPr>
          </a:p>
          <a:p>
            <a:pPr algn="just"/>
            <a:r>
              <a:rPr lang="fr-FR" sz="1050" b="1" dirty="0">
                <a:solidFill>
                  <a:schemeClr val="accent3"/>
                </a:solidFill>
              </a:rPr>
              <a:t>EN MILIEU PROFESSIONNEL </a:t>
            </a:r>
            <a:r>
              <a:rPr lang="fr-FR" sz="1050" dirty="0">
                <a:solidFill>
                  <a:schemeClr val="accent6"/>
                </a:solidFill>
              </a:rPr>
              <a:t>: au cas par cas par le médecin du travail, après évaluation du risque, aux personnes qui exercent une activité professionnelle exposant au risque de contact fréquent avec des lieux infestés par les rongeurs </a:t>
            </a:r>
            <a:r>
              <a:rPr lang="fr-FR" sz="1000" dirty="0">
                <a:solidFill>
                  <a:schemeClr val="bg1">
                    <a:lumMod val="50000"/>
                  </a:schemeClr>
                </a:solidFill>
              </a:rPr>
              <a:t>(curage et/ou entretien de canaux, étangs, lacs, rivières, voies navigables ou berges ; activités liées à la pisciculture en eaux douces ; travail dans les égouts ou certains postes de stations d’épuration ; certaines activités en eaux douces pratiquées par les pêcheurs professionnels, plongeurs professionnels et gardes-pêche)</a:t>
            </a:r>
          </a:p>
          <a:p>
            <a:pPr algn="just"/>
            <a:endParaRPr lang="fr-FR" sz="1000" dirty="0">
              <a:solidFill>
                <a:schemeClr val="bg1">
                  <a:lumMod val="50000"/>
                </a:schemeClr>
              </a:solidFill>
            </a:endParaRPr>
          </a:p>
          <a:p>
            <a:pPr algn="just"/>
            <a:r>
              <a:rPr lang="fr-FR" sz="1050" b="1" dirty="0">
                <a:solidFill>
                  <a:schemeClr val="accent3"/>
                </a:solidFill>
              </a:rPr>
              <a:t>VOYAGEURS</a:t>
            </a:r>
            <a:r>
              <a:rPr lang="fr-FR" sz="1050" b="1" dirty="0">
                <a:solidFill>
                  <a:schemeClr val="accent6"/>
                </a:solidFill>
              </a:rPr>
              <a:t> : </a:t>
            </a:r>
            <a:r>
              <a:rPr lang="fr-FR" sz="1050" dirty="0">
                <a:solidFill>
                  <a:schemeClr val="accent6"/>
                </a:solidFill>
              </a:rPr>
              <a:t>se rendant régulièrement ou durablement dans des lieux où la leptospirose est présente. </a:t>
            </a:r>
            <a:r>
              <a:rPr lang="fr-FR" sz="1000" dirty="0">
                <a:solidFill>
                  <a:schemeClr val="bg1">
                    <a:lumMod val="50000"/>
                  </a:schemeClr>
                </a:solidFill>
              </a:rPr>
              <a:t>(randonnée en zones de rizières, le rafting, le canyoning, la plongée en eau douce, etc.</a:t>
            </a:r>
          </a:p>
        </p:txBody>
      </p:sp>
      <p:sp>
        <p:nvSpPr>
          <p:cNvPr id="4" name="Espace réservé du pied de page 3"/>
          <p:cNvSpPr>
            <a:spLocks noGrp="1"/>
          </p:cNvSpPr>
          <p:nvPr>
            <p:ph type="ftr" sz="quarter" idx="11"/>
          </p:nvPr>
        </p:nvSpPr>
        <p:spPr/>
        <p:txBody>
          <a:bodyPr/>
          <a:lstStyle/>
          <a:p>
            <a:pPr>
              <a:defRPr/>
            </a:pPr>
            <a:r>
              <a:rPr lang="fr-FR" smtClean="0"/>
              <a:t>Webinaire Leptospiorse Réunion 27/02/2024</a:t>
            </a:r>
            <a:endParaRPr lang="fr-FR"/>
          </a:p>
        </p:txBody>
      </p:sp>
    </p:spTree>
    <p:extLst>
      <p:ext uri="{BB962C8B-B14F-4D97-AF65-F5344CB8AC3E}">
        <p14:creationId xmlns:p14="http://schemas.microsoft.com/office/powerpoint/2010/main" val="24249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751" y="360329"/>
            <a:ext cx="6840562" cy="592726"/>
          </a:xfrm>
        </p:spPr>
        <p:txBody>
          <a:bodyPr vert="horz" wrap="square" lIns="36000" tIns="0" rIns="36000" bIns="0" rtlCol="0" anchor="ctr">
            <a:spAutoFit/>
          </a:bodyPr>
          <a:lstStyle/>
          <a:p>
            <a:pPr defTabSz="914400">
              <a:lnSpc>
                <a:spcPct val="107000"/>
              </a:lnSpc>
              <a:spcAft>
                <a:spcPts val="800"/>
              </a:spcAft>
            </a:pPr>
            <a:r>
              <a:rPr lang="fr-FR" sz="1800" cap="none" dirty="0">
                <a:latin typeface="Calibri" panose="020F0502020204030204" pitchFamily="34" charset="0"/>
                <a:cs typeface="Calibri" panose="020F0502020204030204" pitchFamily="34" charset="0"/>
              </a:rPr>
              <a:t>Justification pour l’inscription sur la liste des maladies à déclaration obligatoire</a:t>
            </a:r>
          </a:p>
        </p:txBody>
      </p:sp>
      <p:sp>
        <p:nvSpPr>
          <p:cNvPr id="4" name="Rectangle 3"/>
          <p:cNvSpPr/>
          <p:nvPr/>
        </p:nvSpPr>
        <p:spPr>
          <a:xfrm>
            <a:off x="467544" y="1340768"/>
            <a:ext cx="7344816" cy="830997"/>
          </a:xfrm>
          <a:prstGeom prst="rect">
            <a:avLst/>
          </a:prstGeom>
        </p:spPr>
        <p:txBody>
          <a:bodyPr wrap="square">
            <a:spAutoFit/>
          </a:bodyPr>
          <a:lstStyle/>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à"/>
              <a:tabLst/>
              <a:defRPr/>
            </a:pPr>
            <a:r>
              <a:rPr kumimoji="0" lang="fr-FR" sz="1600" b="0" i="0" u="none" strike="noStrike" kern="1200" cap="none" spc="0" normalizeH="0" baseline="0" noProof="0" dirty="0" smtClean="0">
                <a:ln>
                  <a:noFill/>
                </a:ln>
                <a:solidFill>
                  <a:schemeClr val="tx2"/>
                </a:solidFill>
                <a:effectLst/>
                <a:uLnTx/>
                <a:uFillTx/>
                <a:latin typeface="Calibri Light" panose="020F0302020204030204" pitchFamily="34" charset="0"/>
                <a:cs typeface="Calibri Light" panose="020F0302020204030204" pitchFamily="34" charset="0"/>
              </a:rPr>
              <a:t>Traduction de </a:t>
            </a:r>
            <a:r>
              <a:rPr kumimoji="0" lang="fr-FR" sz="16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la volonté des </a:t>
            </a:r>
            <a:r>
              <a:rPr kumimoji="0" lang="fr-FR" sz="1600" b="0" i="0" u="none" strike="noStrike" kern="1200" cap="none" spc="0" normalizeH="0" baseline="0" noProof="0" dirty="0" smtClean="0">
                <a:ln>
                  <a:noFill/>
                </a:ln>
                <a:solidFill>
                  <a:schemeClr val="tx2"/>
                </a:solidFill>
                <a:effectLst/>
                <a:uLnTx/>
                <a:uFillTx/>
                <a:latin typeface="Calibri Light" panose="020F0302020204030204" pitchFamily="34" charset="0"/>
                <a:cs typeface="Calibri Light" panose="020F0302020204030204" pitchFamily="34" charset="0"/>
              </a:rPr>
              <a:t>autorités </a:t>
            </a:r>
            <a:r>
              <a:rPr kumimoji="0" lang="fr-FR" sz="16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sanitaires de disposer d'informations sur cette maladie afin de préserver la santé de la </a:t>
            </a:r>
            <a:r>
              <a:rPr kumimoji="0" lang="fr-FR" sz="1600" b="0" i="0" u="none" strike="noStrike" kern="1200" cap="none" spc="0" normalizeH="0" baseline="0" noProof="0" dirty="0" smtClean="0">
                <a:ln>
                  <a:noFill/>
                </a:ln>
                <a:solidFill>
                  <a:schemeClr val="tx2"/>
                </a:solidFill>
                <a:effectLst/>
                <a:uLnTx/>
                <a:uFillTx/>
                <a:latin typeface="Calibri Light" panose="020F0302020204030204" pitchFamily="34" charset="0"/>
                <a:cs typeface="Calibri Light" panose="020F0302020204030204" pitchFamily="34" charset="0"/>
              </a:rPr>
              <a:t>population </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à"/>
              <a:tabLst/>
              <a:defRPr/>
            </a:pPr>
            <a:r>
              <a:rPr lang="fr-FR" sz="1600" noProof="0" dirty="0">
                <a:solidFill>
                  <a:schemeClr val="tx2"/>
                </a:solidFill>
                <a:latin typeface="Calibri Light" panose="020F0302020204030204" pitchFamily="34" charset="0"/>
                <a:cs typeface="Calibri Light" panose="020F0302020204030204" pitchFamily="34" charset="0"/>
                <a:sym typeface="Wingdings" panose="05000000000000000000" pitchFamily="2" charset="2"/>
              </a:rPr>
              <a:t>R</a:t>
            </a:r>
            <a:r>
              <a:rPr kumimoji="0" lang="fr-FR" sz="1600" b="0" i="0" u="none" strike="noStrike" kern="1200" cap="none" spc="0" normalizeH="0" baseline="0" noProof="0" dirty="0" smtClean="0">
                <a:ln>
                  <a:noFill/>
                </a:ln>
                <a:solidFill>
                  <a:schemeClr val="tx2"/>
                </a:solidFill>
                <a:effectLst/>
                <a:uLnTx/>
                <a:uFillTx/>
                <a:latin typeface="Calibri Light" panose="020F0302020204030204" pitchFamily="34" charset="0"/>
                <a:cs typeface="Calibri Light" panose="020F0302020204030204" pitchFamily="34" charset="0"/>
              </a:rPr>
              <a:t>epose </a:t>
            </a:r>
            <a:r>
              <a:rPr kumimoji="0" lang="fr-FR" sz="16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sur des critères tant de santé publique que de </a:t>
            </a:r>
            <a:r>
              <a:rPr kumimoji="0" lang="fr-FR" sz="1600" b="0" i="0" u="none" strike="noStrike" kern="1200" cap="none" spc="0" normalizeH="0" baseline="0" noProof="0" dirty="0" smtClean="0">
                <a:ln>
                  <a:noFill/>
                </a:ln>
                <a:solidFill>
                  <a:schemeClr val="tx2"/>
                </a:solidFill>
                <a:effectLst/>
                <a:uLnTx/>
                <a:uFillTx/>
                <a:latin typeface="Calibri Light" panose="020F0302020204030204" pitchFamily="34" charset="0"/>
                <a:cs typeface="Calibri Light" panose="020F0302020204030204" pitchFamily="34" charset="0"/>
              </a:rPr>
              <a:t>faisabilité </a:t>
            </a:r>
            <a:endParaRPr kumimoji="0" lang="fr-FR" sz="16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endParaRPr>
          </a:p>
        </p:txBody>
      </p:sp>
      <p:sp>
        <p:nvSpPr>
          <p:cNvPr id="5" name="Espace réservé du texte 4"/>
          <p:cNvSpPr>
            <a:spLocks noGrp="1"/>
          </p:cNvSpPr>
          <p:nvPr>
            <p:ph type="body" sz="quarter" idx="12"/>
          </p:nvPr>
        </p:nvSpPr>
        <p:spPr>
          <a:xfrm>
            <a:off x="683568" y="2492896"/>
            <a:ext cx="7992888" cy="4104456"/>
          </a:xfrm>
        </p:spPr>
        <p:txBody>
          <a:bodyPr/>
          <a:lstStyle/>
          <a:p>
            <a:pPr>
              <a:lnSpc>
                <a:spcPct val="100000"/>
              </a:lnSpc>
            </a:pPr>
            <a:r>
              <a:rPr lang="fr-FR" sz="1400" b="0" cap="none" dirty="0" smtClean="0">
                <a:solidFill>
                  <a:schemeClr val="accent3"/>
                </a:solidFill>
                <a:latin typeface="Calibri Light" panose="020F0302020204030204" pitchFamily="34" charset="0"/>
                <a:cs typeface="Calibri Light" panose="020F0302020204030204" pitchFamily="34" charset="0"/>
              </a:rPr>
              <a:t>Critères de santé publique</a:t>
            </a:r>
          </a:p>
          <a:p>
            <a:pPr marL="285750" indent="-285750">
              <a:lnSpc>
                <a:spcPct val="100000"/>
              </a:lnSpc>
              <a:buFont typeface="Courier New" panose="02070309020205020404" pitchFamily="49" charset="0"/>
              <a:buChar char="o"/>
            </a:pPr>
            <a:r>
              <a:rPr lang="fr-FR" sz="1400" b="0" cap="none" dirty="0">
                <a:solidFill>
                  <a:schemeClr val="bg1">
                    <a:lumMod val="65000"/>
                  </a:schemeClr>
                </a:solidFill>
                <a:latin typeface="Calibri Light" panose="020F0302020204030204" pitchFamily="34" charset="0"/>
                <a:cs typeface="Calibri Light" panose="020F0302020204030204" pitchFamily="34" charset="0"/>
              </a:rPr>
              <a:t>Justifie des mesures exceptionnelles à l'échelon international </a:t>
            </a:r>
          </a:p>
          <a:p>
            <a:pPr marL="285750" indent="-285750">
              <a:lnSpc>
                <a:spcPct val="100000"/>
              </a:lnSpc>
              <a:buFont typeface="Courier New" panose="02070309020205020404" pitchFamily="49" charset="0"/>
              <a:buChar char="o"/>
            </a:pPr>
            <a:r>
              <a:rPr lang="fr-FR" sz="1400" b="0" cap="none" dirty="0">
                <a:solidFill>
                  <a:srgbClr val="373739"/>
                </a:solidFill>
                <a:latin typeface="Calibri Light" panose="020F0302020204030204" pitchFamily="34" charset="0"/>
                <a:cs typeface="Calibri Light" panose="020F0302020204030204" pitchFamily="34" charset="0"/>
              </a:rPr>
              <a:t>N</a:t>
            </a:r>
            <a:r>
              <a:rPr lang="fr-FR" sz="1400" b="0" cap="none" dirty="0" smtClean="0">
                <a:solidFill>
                  <a:srgbClr val="373739"/>
                </a:solidFill>
                <a:latin typeface="Calibri Light" panose="020F0302020204030204" pitchFamily="34" charset="0"/>
                <a:cs typeface="Calibri Light" panose="020F0302020204030204" pitchFamily="34" charset="0"/>
              </a:rPr>
              <a:t>écessite </a:t>
            </a:r>
            <a:r>
              <a:rPr lang="fr-FR" sz="1400" b="0" cap="none" dirty="0">
                <a:solidFill>
                  <a:srgbClr val="373739"/>
                </a:solidFill>
                <a:latin typeface="Calibri Light" panose="020F0302020204030204" pitchFamily="34" charset="0"/>
                <a:cs typeface="Calibri Light" panose="020F0302020204030204" pitchFamily="34" charset="0"/>
              </a:rPr>
              <a:t>une intervention urgente à l'échelon local, régional ou </a:t>
            </a:r>
            <a:r>
              <a:rPr lang="fr-FR" sz="1400" b="0" cap="none" dirty="0" smtClean="0">
                <a:solidFill>
                  <a:srgbClr val="373739"/>
                </a:solidFill>
                <a:latin typeface="Calibri Light" panose="020F0302020204030204" pitchFamily="34" charset="0"/>
                <a:cs typeface="Calibri Light" panose="020F0302020204030204" pitchFamily="34" charset="0"/>
              </a:rPr>
              <a:t>national </a:t>
            </a:r>
          </a:p>
          <a:p>
            <a:pPr marL="285750" indent="-285750">
              <a:lnSpc>
                <a:spcPct val="100000"/>
              </a:lnSpc>
              <a:buFont typeface="Courier New" panose="02070309020205020404" pitchFamily="49" charset="0"/>
              <a:buChar char="o"/>
            </a:pPr>
            <a:r>
              <a:rPr lang="fr-FR" sz="1400" b="0" cap="none" dirty="0">
                <a:solidFill>
                  <a:srgbClr val="373739"/>
                </a:solidFill>
                <a:latin typeface="Calibri Light" panose="020F0302020204030204" pitchFamily="34" charset="0"/>
                <a:cs typeface="Calibri Light" panose="020F0302020204030204" pitchFamily="34" charset="0"/>
              </a:rPr>
              <a:t>N</a:t>
            </a:r>
            <a:r>
              <a:rPr lang="fr-FR" sz="1400" b="0" cap="none" dirty="0" smtClean="0">
                <a:solidFill>
                  <a:srgbClr val="373739"/>
                </a:solidFill>
                <a:latin typeface="Calibri Light" panose="020F0302020204030204" pitchFamily="34" charset="0"/>
                <a:cs typeface="Calibri Light" panose="020F0302020204030204" pitchFamily="34" charset="0"/>
              </a:rPr>
              <a:t>écessite une </a:t>
            </a:r>
            <a:r>
              <a:rPr lang="fr-FR" sz="1400" b="0" cap="none" dirty="0">
                <a:solidFill>
                  <a:srgbClr val="373739"/>
                </a:solidFill>
                <a:latin typeface="Calibri Light" panose="020F0302020204030204" pitchFamily="34" charset="0"/>
                <a:cs typeface="Calibri Light" panose="020F0302020204030204" pitchFamily="34" charset="0"/>
              </a:rPr>
              <a:t>évaluation des programmes de prévention et de lutte </a:t>
            </a:r>
            <a:r>
              <a:rPr lang="fr-FR" sz="1400" b="0" cap="none" dirty="0" smtClean="0">
                <a:solidFill>
                  <a:srgbClr val="373739"/>
                </a:solidFill>
                <a:latin typeface="Calibri Light" panose="020F0302020204030204" pitchFamily="34" charset="0"/>
                <a:cs typeface="Calibri Light" panose="020F0302020204030204" pitchFamily="34" charset="0"/>
              </a:rPr>
              <a:t>menés </a:t>
            </a:r>
            <a:r>
              <a:rPr lang="fr-FR" sz="1400" b="0" cap="none" dirty="0">
                <a:solidFill>
                  <a:srgbClr val="373739"/>
                </a:solidFill>
                <a:latin typeface="Calibri Light" panose="020F0302020204030204" pitchFamily="34" charset="0"/>
                <a:cs typeface="Calibri Light" panose="020F0302020204030204" pitchFamily="34" charset="0"/>
              </a:rPr>
              <a:t>par les pouvoirs publics </a:t>
            </a:r>
            <a:r>
              <a:rPr lang="fr-FR" sz="1400" b="0" cap="none" dirty="0" smtClean="0">
                <a:solidFill>
                  <a:srgbClr val="373739"/>
                </a:solidFill>
                <a:latin typeface="Calibri Light" panose="020F0302020204030204" pitchFamily="34" charset="0"/>
                <a:cs typeface="Calibri Light" panose="020F0302020204030204" pitchFamily="34" charset="0"/>
              </a:rPr>
              <a:t>(mesurer </a:t>
            </a:r>
            <a:r>
              <a:rPr lang="fr-FR" sz="1400" b="0" cap="none" dirty="0">
                <a:solidFill>
                  <a:srgbClr val="373739"/>
                </a:solidFill>
                <a:latin typeface="Calibri Light" panose="020F0302020204030204" pitchFamily="34" charset="0"/>
                <a:cs typeface="Calibri Light" panose="020F0302020204030204" pitchFamily="34" charset="0"/>
              </a:rPr>
              <a:t>l'efficacité et </a:t>
            </a:r>
            <a:r>
              <a:rPr lang="fr-FR" sz="1400" b="0" cap="none" dirty="0" smtClean="0">
                <a:solidFill>
                  <a:srgbClr val="373739"/>
                </a:solidFill>
                <a:latin typeface="Calibri Light" panose="020F0302020204030204" pitchFamily="34" charset="0"/>
                <a:cs typeface="Calibri Light" panose="020F0302020204030204" pitchFamily="34" charset="0"/>
              </a:rPr>
              <a:t>adapter si besoin) </a:t>
            </a:r>
            <a:endParaRPr lang="fr-FR" sz="1400" b="0" cap="none" dirty="0">
              <a:solidFill>
                <a:srgbClr val="373739"/>
              </a:solidFill>
              <a:latin typeface="Calibri Light" panose="020F0302020204030204" pitchFamily="34" charset="0"/>
              <a:cs typeface="Calibri Light" panose="020F0302020204030204" pitchFamily="34" charset="0"/>
              <a:sym typeface="Wingdings" panose="05000000000000000000" pitchFamily="2" charset="2"/>
            </a:endParaRPr>
          </a:p>
          <a:p>
            <a:pPr marL="285750" indent="-285750">
              <a:lnSpc>
                <a:spcPct val="100000"/>
              </a:lnSpc>
              <a:buFont typeface="Courier New" panose="02070309020205020404" pitchFamily="49" charset="0"/>
              <a:buChar char="o"/>
            </a:pPr>
            <a:r>
              <a:rPr lang="fr-FR" sz="1400" b="0" cap="none" dirty="0" smtClean="0">
                <a:solidFill>
                  <a:srgbClr val="373739"/>
                </a:solidFill>
                <a:latin typeface="Calibri Light" panose="020F0302020204030204" pitchFamily="34" charset="0"/>
                <a:cs typeface="Calibri Light" panose="020F0302020204030204" pitchFamily="34" charset="0"/>
              </a:rPr>
              <a:t>Nécessite une évaluation et un suivi de la létalité</a:t>
            </a:r>
            <a:r>
              <a:rPr lang="fr-FR" sz="1400" b="0" cap="none" dirty="0">
                <a:solidFill>
                  <a:srgbClr val="373739"/>
                </a:solidFill>
                <a:latin typeface="Calibri Light" panose="020F0302020204030204" pitchFamily="34" charset="0"/>
                <a:cs typeface="Calibri Light" panose="020F0302020204030204" pitchFamily="34" charset="0"/>
              </a:rPr>
              <a:t>, la morbidité et le </a:t>
            </a:r>
            <a:r>
              <a:rPr lang="fr-FR" sz="1400" b="0" cap="none" dirty="0" smtClean="0">
                <a:solidFill>
                  <a:srgbClr val="373739"/>
                </a:solidFill>
                <a:latin typeface="Calibri Light" panose="020F0302020204030204" pitchFamily="34" charset="0"/>
                <a:cs typeface="Calibri Light" panose="020F0302020204030204" pitchFamily="34" charset="0"/>
              </a:rPr>
              <a:t>risque </a:t>
            </a:r>
            <a:r>
              <a:rPr lang="fr-FR" sz="1400" b="0" cap="none" dirty="0">
                <a:solidFill>
                  <a:srgbClr val="373739"/>
                </a:solidFill>
                <a:latin typeface="Calibri Light" panose="020F0302020204030204" pitchFamily="34" charset="0"/>
                <a:cs typeface="Calibri Light" panose="020F0302020204030204" pitchFamily="34" charset="0"/>
              </a:rPr>
              <a:t>de </a:t>
            </a:r>
            <a:r>
              <a:rPr lang="fr-FR" sz="1400" b="0" cap="none" dirty="0" smtClean="0">
                <a:solidFill>
                  <a:srgbClr val="373739"/>
                </a:solidFill>
                <a:latin typeface="Calibri Light" panose="020F0302020204030204" pitchFamily="34" charset="0"/>
                <a:cs typeface="Calibri Light" panose="020F0302020204030204" pitchFamily="34" charset="0"/>
              </a:rPr>
              <a:t>séquelles (maladies graves)</a:t>
            </a:r>
          </a:p>
          <a:p>
            <a:pPr marL="285750" indent="-285750">
              <a:lnSpc>
                <a:spcPct val="100000"/>
              </a:lnSpc>
              <a:buFont typeface="Courier New" panose="02070309020205020404" pitchFamily="49" charset="0"/>
              <a:buChar char="o"/>
            </a:pPr>
            <a:r>
              <a:rPr lang="fr-FR" sz="1400" b="0" cap="none" dirty="0" smtClean="0">
                <a:solidFill>
                  <a:srgbClr val="373739"/>
                </a:solidFill>
                <a:latin typeface="Calibri Light" panose="020F0302020204030204" pitchFamily="34" charset="0"/>
                <a:cs typeface="Calibri Light" panose="020F0302020204030204" pitchFamily="34" charset="0"/>
              </a:rPr>
              <a:t>Justifie un besoin de connaissance</a:t>
            </a:r>
          </a:p>
          <a:p>
            <a:pPr marL="285750" indent="-285750">
              <a:lnSpc>
                <a:spcPct val="100000"/>
              </a:lnSpc>
              <a:buFont typeface="Courier New" panose="02070309020205020404" pitchFamily="49" charset="0"/>
              <a:buChar char="o"/>
            </a:pPr>
            <a:endParaRPr lang="fr-FR" sz="1400" b="0" cap="none" dirty="0">
              <a:solidFill>
                <a:srgbClr val="373739"/>
              </a:solidFill>
              <a:sym typeface="Wingdings" panose="05000000000000000000" pitchFamily="2" charset="2"/>
            </a:endParaRPr>
          </a:p>
          <a:p>
            <a:pPr>
              <a:lnSpc>
                <a:spcPct val="100000"/>
              </a:lnSpc>
            </a:pPr>
            <a:r>
              <a:rPr lang="fr-FR" sz="1400" b="0" cap="none" dirty="0">
                <a:solidFill>
                  <a:schemeClr val="accent3"/>
                </a:solidFill>
                <a:latin typeface="Calibri Light" panose="020F0302020204030204" pitchFamily="34" charset="0"/>
                <a:cs typeface="Calibri Light" panose="020F0302020204030204" pitchFamily="34" charset="0"/>
              </a:rPr>
              <a:t>Critères de </a:t>
            </a:r>
            <a:r>
              <a:rPr lang="fr-FR" sz="1400" b="0" cap="none" dirty="0" smtClean="0">
                <a:solidFill>
                  <a:schemeClr val="accent3"/>
                </a:solidFill>
                <a:latin typeface="Calibri Light" panose="020F0302020204030204" pitchFamily="34" charset="0"/>
                <a:cs typeface="Calibri Light" panose="020F0302020204030204" pitchFamily="34" charset="0"/>
              </a:rPr>
              <a:t>faisabilité</a:t>
            </a:r>
          </a:p>
          <a:p>
            <a:pPr marL="285750" indent="-285750">
              <a:lnSpc>
                <a:spcPct val="100000"/>
              </a:lnSpc>
              <a:buFont typeface="Courier New" panose="02070309020205020404" pitchFamily="49" charset="0"/>
              <a:buChar char="o"/>
            </a:pPr>
            <a:r>
              <a:rPr lang="fr-FR" sz="1400" b="0" cap="none" dirty="0" smtClean="0">
                <a:solidFill>
                  <a:srgbClr val="373739"/>
                </a:solidFill>
                <a:latin typeface="Calibri Light" panose="020F0302020204030204" pitchFamily="34" charset="0"/>
                <a:cs typeface="Calibri Light" panose="020F0302020204030204" pitchFamily="34" charset="0"/>
              </a:rPr>
              <a:t>Peu fréquente</a:t>
            </a:r>
          </a:p>
          <a:p>
            <a:pPr marL="285750" indent="-285750">
              <a:lnSpc>
                <a:spcPct val="100000"/>
              </a:lnSpc>
              <a:buFont typeface="Courier New" panose="02070309020205020404" pitchFamily="49" charset="0"/>
              <a:buChar char="o"/>
            </a:pPr>
            <a:r>
              <a:rPr lang="fr-FR" sz="1400" b="0" cap="none" dirty="0" smtClean="0">
                <a:solidFill>
                  <a:srgbClr val="373739"/>
                </a:solidFill>
                <a:latin typeface="Calibri Light" panose="020F0302020204030204" pitchFamily="34" charset="0"/>
                <a:cs typeface="Calibri Light" panose="020F0302020204030204" pitchFamily="34" charset="0"/>
              </a:rPr>
              <a:t>Définition de cas disponible </a:t>
            </a:r>
            <a:endParaRPr lang="fr-FR" sz="1400" b="0" cap="none" dirty="0">
              <a:solidFill>
                <a:srgbClr val="373739"/>
              </a:solidFill>
              <a:latin typeface="Calibri Light" panose="020F0302020204030204" pitchFamily="34" charset="0"/>
              <a:cs typeface="Calibri Light" panose="020F0302020204030204" pitchFamily="34" charset="0"/>
            </a:endParaRPr>
          </a:p>
          <a:p>
            <a:pPr marL="285750" indent="-285750">
              <a:lnSpc>
                <a:spcPct val="100000"/>
              </a:lnSpc>
              <a:buFont typeface="Courier New" panose="02070309020205020404" pitchFamily="49" charset="0"/>
              <a:buChar char="o"/>
            </a:pPr>
            <a:r>
              <a:rPr lang="fr-FR" sz="1400" b="0" cap="none" dirty="0" smtClean="0">
                <a:solidFill>
                  <a:srgbClr val="373739"/>
                </a:solidFill>
                <a:latin typeface="Calibri Light" panose="020F0302020204030204" pitchFamily="34" charset="0"/>
                <a:cs typeface="Calibri Light" panose="020F0302020204030204" pitchFamily="34" charset="0"/>
              </a:rPr>
              <a:t>Acceptation par le </a:t>
            </a:r>
            <a:r>
              <a:rPr lang="fr-FR" sz="1400" b="0" cap="none" dirty="0">
                <a:solidFill>
                  <a:srgbClr val="373739"/>
                </a:solidFill>
                <a:latin typeface="Calibri Light" panose="020F0302020204030204" pitchFamily="34" charset="0"/>
                <a:cs typeface="Calibri Light" panose="020F0302020204030204" pitchFamily="34" charset="0"/>
              </a:rPr>
              <a:t>milieu médical et par la société </a:t>
            </a:r>
          </a:p>
          <a:p>
            <a:pPr marL="285750" indent="-285750">
              <a:lnSpc>
                <a:spcPct val="100000"/>
              </a:lnSpc>
              <a:buFont typeface="Courier New" panose="02070309020205020404" pitchFamily="49" charset="0"/>
              <a:buChar char="o"/>
            </a:pPr>
            <a:r>
              <a:rPr lang="fr-FR" sz="1400" b="0" cap="none" dirty="0" smtClean="0">
                <a:solidFill>
                  <a:srgbClr val="373739"/>
                </a:solidFill>
                <a:latin typeface="Calibri Light" panose="020F0302020204030204" pitchFamily="34" charset="0"/>
                <a:cs typeface="Calibri Light" panose="020F0302020204030204" pitchFamily="34" charset="0"/>
              </a:rPr>
              <a:t>Coût </a:t>
            </a:r>
            <a:r>
              <a:rPr lang="fr-FR" sz="1400" b="0" cap="none" dirty="0">
                <a:solidFill>
                  <a:srgbClr val="373739"/>
                </a:solidFill>
                <a:latin typeface="Calibri Light" panose="020F0302020204030204" pitchFamily="34" charset="0"/>
                <a:cs typeface="Calibri Light" panose="020F0302020204030204" pitchFamily="34" charset="0"/>
              </a:rPr>
              <a:t>de mise en œuvre </a:t>
            </a:r>
            <a:r>
              <a:rPr lang="fr-FR" sz="1400" b="0" cap="none" dirty="0" smtClean="0">
                <a:solidFill>
                  <a:srgbClr val="373739"/>
                </a:solidFill>
                <a:latin typeface="Calibri Light" panose="020F0302020204030204" pitchFamily="34" charset="0"/>
                <a:cs typeface="Calibri Light" panose="020F0302020204030204" pitchFamily="34" charset="0"/>
              </a:rPr>
              <a:t>DO proportionné </a:t>
            </a:r>
            <a:r>
              <a:rPr lang="fr-FR" sz="1400" b="0" cap="none" dirty="0">
                <a:solidFill>
                  <a:srgbClr val="373739"/>
                </a:solidFill>
                <a:latin typeface="Calibri Light" panose="020F0302020204030204" pitchFamily="34" charset="0"/>
                <a:cs typeface="Calibri Light" panose="020F0302020204030204" pitchFamily="34" charset="0"/>
              </a:rPr>
              <a:t>aux enjeux de santé </a:t>
            </a:r>
            <a:r>
              <a:rPr lang="fr-FR" sz="1400" b="0" cap="none" dirty="0" smtClean="0">
                <a:solidFill>
                  <a:srgbClr val="373739"/>
                </a:solidFill>
                <a:latin typeface="Calibri Light" panose="020F0302020204030204" pitchFamily="34" charset="0"/>
                <a:cs typeface="Calibri Light" panose="020F0302020204030204" pitchFamily="34" charset="0"/>
              </a:rPr>
              <a:t>publique</a:t>
            </a:r>
            <a:endParaRPr lang="fr-FR" sz="1400" cap="none" dirty="0">
              <a:solidFill>
                <a:srgbClr val="373739"/>
              </a:solidFill>
            </a:endParaRPr>
          </a:p>
          <a:p>
            <a:endParaRPr lang="fr-FR" sz="1400" cap="none" dirty="0">
              <a:solidFill>
                <a:srgbClr val="373739"/>
              </a:solidFill>
            </a:endParaRPr>
          </a:p>
          <a:p>
            <a:endParaRPr lang="fr-FR" sz="1400" cap="none" dirty="0">
              <a:solidFill>
                <a:srgbClr val="373739"/>
              </a:solidFill>
            </a:endParaRPr>
          </a:p>
        </p:txBody>
      </p:sp>
    </p:spTree>
    <p:extLst>
      <p:ext uri="{BB962C8B-B14F-4D97-AF65-F5344CB8AC3E}">
        <p14:creationId xmlns:p14="http://schemas.microsoft.com/office/powerpoint/2010/main" val="2574727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751" y="360329"/>
            <a:ext cx="6840562" cy="592726"/>
          </a:xfrm>
        </p:spPr>
        <p:txBody>
          <a:bodyPr wrap="square">
            <a:spAutoFit/>
          </a:bodyPr>
          <a:lstStyle/>
          <a:p>
            <a:pPr defTabSz="914400">
              <a:lnSpc>
                <a:spcPct val="107000"/>
              </a:lnSpc>
              <a:spcAft>
                <a:spcPts val="800"/>
              </a:spcAft>
            </a:pPr>
            <a:r>
              <a:rPr lang="fr-FR" sz="1800" cap="none" dirty="0">
                <a:latin typeface="Calibri" panose="020F0502020204030204" pitchFamily="34" charset="0"/>
                <a:cs typeface="Calibri" panose="020F0502020204030204" pitchFamily="34" charset="0"/>
              </a:rPr>
              <a:t>Réinscription de la leptospirose sur la liste des MDO sur l’ensemble du territoire national</a:t>
            </a:r>
          </a:p>
        </p:txBody>
      </p:sp>
      <p:sp>
        <p:nvSpPr>
          <p:cNvPr id="5" name="Espace réservé du texte 4"/>
          <p:cNvSpPr>
            <a:spLocks noGrp="1"/>
          </p:cNvSpPr>
          <p:nvPr>
            <p:ph type="body" sz="quarter" idx="12"/>
          </p:nvPr>
        </p:nvSpPr>
        <p:spPr>
          <a:xfrm>
            <a:off x="251520" y="1772816"/>
            <a:ext cx="4608512" cy="4104456"/>
          </a:xfrm>
        </p:spPr>
        <p:txBody>
          <a:bodyPr/>
          <a:lstStyle/>
          <a:p>
            <a:r>
              <a:rPr lang="fr-FR" sz="1600" b="0" cap="none" dirty="0" smtClean="0">
                <a:solidFill>
                  <a:schemeClr val="accent3"/>
                </a:solidFill>
                <a:latin typeface="Calibri Light" panose="020F0302020204030204" pitchFamily="34" charset="0"/>
                <a:cs typeface="Calibri Light" panose="020F0302020204030204" pitchFamily="34" charset="0"/>
              </a:rPr>
              <a:t>Objectifs de la mise à DO</a:t>
            </a:r>
            <a:endParaRPr lang="fr-FR" sz="1400" b="0" cap="none" dirty="0" smtClean="0">
              <a:solidFill>
                <a:schemeClr val="accent3"/>
              </a:solidFill>
              <a:latin typeface="Calibri Light" panose="020F0302020204030204" pitchFamily="34" charset="0"/>
              <a:cs typeface="Calibri Light" panose="020F0302020204030204" pitchFamily="34" charset="0"/>
            </a:endParaRPr>
          </a:p>
          <a:p>
            <a:endParaRPr lang="fr-FR" sz="1400" b="0" cap="none" dirty="0">
              <a:solidFill>
                <a:schemeClr val="accent3"/>
              </a:solidFill>
              <a:latin typeface="Calibri Light" panose="020F0302020204030204" pitchFamily="34" charset="0"/>
              <a:cs typeface="Calibri Light" panose="020F0302020204030204" pitchFamily="34" charset="0"/>
            </a:endParaRPr>
          </a:p>
          <a:p>
            <a:pPr marL="285750" indent="-285750">
              <a:lnSpc>
                <a:spcPct val="100000"/>
              </a:lnSpc>
              <a:spcBef>
                <a:spcPts val="600"/>
              </a:spcBef>
              <a:buFont typeface="Courier New" panose="02070309020205020404" pitchFamily="49" charset="0"/>
              <a:buChar char="o"/>
            </a:pPr>
            <a:r>
              <a:rPr lang="fr-FR" sz="1400" b="0" cap="none" dirty="0">
                <a:latin typeface="Calibri Light" panose="020F0302020204030204" pitchFamily="34" charset="0"/>
                <a:cs typeface="Calibri Light" panose="020F0302020204030204" pitchFamily="34" charset="0"/>
              </a:rPr>
              <a:t>Meilleure connaissance de l’épidémiologie au sens large</a:t>
            </a:r>
          </a:p>
          <a:p>
            <a:pPr marL="285750" indent="-285750">
              <a:lnSpc>
                <a:spcPct val="100000"/>
              </a:lnSpc>
              <a:spcBef>
                <a:spcPts val="600"/>
              </a:spcBef>
              <a:buFont typeface="Wingdings" panose="05000000000000000000" pitchFamily="2" charset="2"/>
              <a:buChar char="à"/>
            </a:pPr>
            <a:r>
              <a:rPr lang="fr-FR" sz="1400" b="0" cap="none" smtClean="0">
                <a:solidFill>
                  <a:schemeClr val="tx1"/>
                </a:solidFill>
                <a:latin typeface="Calibri Light" panose="020F0302020204030204" pitchFamily="34" charset="0"/>
                <a:cs typeface="Calibri Light" panose="020F0302020204030204" pitchFamily="34" charset="0"/>
              </a:rPr>
              <a:t>poids</a:t>
            </a:r>
            <a:r>
              <a:rPr lang="fr-FR" sz="1400" b="0" cap="none" dirty="0">
                <a:solidFill>
                  <a:schemeClr val="tx1"/>
                </a:solidFill>
                <a:latin typeface="Calibri Light" panose="020F0302020204030204" pitchFamily="34" charset="0"/>
                <a:cs typeface="Calibri Light" panose="020F0302020204030204" pitchFamily="34" charset="0"/>
              </a:rPr>
              <a:t>, </a:t>
            </a:r>
            <a:r>
              <a:rPr lang="fr-FR" sz="1400" b="0" cap="none" dirty="0" smtClean="0">
                <a:solidFill>
                  <a:schemeClr val="tx1"/>
                </a:solidFill>
                <a:latin typeface="Calibri Light" panose="020F0302020204030204" pitchFamily="34" charset="0"/>
                <a:cs typeface="Calibri Light" panose="020F0302020204030204" pitchFamily="34" charset="0"/>
              </a:rPr>
              <a:t>incidence, tendance, typologie des cas, </a:t>
            </a:r>
            <a:r>
              <a:rPr lang="fr-FR" sz="1400" b="0" cap="none">
                <a:solidFill>
                  <a:schemeClr val="tx1"/>
                </a:solidFill>
                <a:latin typeface="Calibri Light" panose="020F0302020204030204" pitchFamily="34" charset="0"/>
                <a:cs typeface="Calibri Light" panose="020F0302020204030204" pitchFamily="34" charset="0"/>
              </a:rPr>
              <a:t>souches </a:t>
            </a:r>
            <a:r>
              <a:rPr lang="fr-FR" sz="1400" b="0" cap="none" smtClean="0">
                <a:solidFill>
                  <a:schemeClr val="tx1"/>
                </a:solidFill>
                <a:latin typeface="Calibri Light" panose="020F0302020204030204" pitchFamily="34" charset="0"/>
                <a:cs typeface="Calibri Light" panose="020F0302020204030204" pitchFamily="34" charset="0"/>
              </a:rPr>
              <a:t>circulantes …</a:t>
            </a:r>
          </a:p>
          <a:p>
            <a:pPr marL="171450" indent="-171450">
              <a:lnSpc>
                <a:spcPct val="100000"/>
              </a:lnSpc>
              <a:spcBef>
                <a:spcPts val="600"/>
              </a:spcBef>
              <a:buFont typeface="Wingdings" panose="05000000000000000000" pitchFamily="2" charset="2"/>
              <a:buChar char="à"/>
            </a:pPr>
            <a:endParaRPr lang="fr-FR" sz="1200" b="0" cap="none" dirty="0" smtClean="0">
              <a:solidFill>
                <a:schemeClr val="tx1"/>
              </a:solidFill>
              <a:latin typeface="Calibri Light" panose="020F0302020204030204" pitchFamily="34" charset="0"/>
              <a:cs typeface="Calibri Light" panose="020F0302020204030204" pitchFamily="34" charset="0"/>
            </a:endParaRPr>
          </a:p>
          <a:p>
            <a:pPr marL="285750" indent="-285750">
              <a:lnSpc>
                <a:spcPct val="100000"/>
              </a:lnSpc>
              <a:spcBef>
                <a:spcPts val="600"/>
              </a:spcBef>
              <a:buFont typeface="Courier New" panose="02070309020205020404" pitchFamily="49" charset="0"/>
              <a:buChar char="o"/>
            </a:pPr>
            <a:r>
              <a:rPr lang="fr-FR" sz="1400" b="0" cap="none" dirty="0">
                <a:solidFill>
                  <a:schemeClr val="accent1"/>
                </a:solidFill>
                <a:latin typeface="Calibri Light" panose="020F0302020204030204" pitchFamily="34" charset="0"/>
                <a:cs typeface="Calibri Light" panose="020F0302020204030204" pitchFamily="34" charset="0"/>
              </a:rPr>
              <a:t>Identification des cas groupés </a:t>
            </a:r>
          </a:p>
          <a:p>
            <a:pPr>
              <a:lnSpc>
                <a:spcPct val="100000"/>
              </a:lnSpc>
              <a:spcBef>
                <a:spcPts val="600"/>
              </a:spcBef>
            </a:pPr>
            <a:r>
              <a:rPr lang="fr-FR" sz="1400" b="0" cap="none" dirty="0" smtClean="0">
                <a:solidFill>
                  <a:schemeClr val="tx1"/>
                </a:solidFill>
                <a:latin typeface="Calibri Light" panose="020F0302020204030204" pitchFamily="34" charset="0"/>
                <a:cs typeface="Calibri Light" panose="020F0302020204030204" pitchFamily="34" charset="0"/>
                <a:sym typeface="Wingdings" panose="05000000000000000000" pitchFamily="2" charset="2"/>
              </a:rPr>
              <a:t> </a:t>
            </a:r>
            <a:r>
              <a:rPr lang="fr-FR" sz="1400" b="0" cap="none" dirty="0" smtClean="0">
                <a:solidFill>
                  <a:schemeClr val="tx1"/>
                </a:solidFill>
                <a:latin typeface="Calibri Light" panose="020F0302020204030204" pitchFamily="34" charset="0"/>
                <a:cs typeface="Calibri Light" panose="020F0302020204030204" pitchFamily="34" charset="0"/>
              </a:rPr>
              <a:t>mesures </a:t>
            </a:r>
            <a:r>
              <a:rPr lang="fr-FR" sz="1400" b="0" cap="none" dirty="0">
                <a:solidFill>
                  <a:schemeClr val="tx1"/>
                </a:solidFill>
                <a:latin typeface="Calibri Light" panose="020F0302020204030204" pitchFamily="34" charset="0"/>
                <a:cs typeface="Calibri Light" panose="020F0302020204030204" pitchFamily="34" charset="0"/>
              </a:rPr>
              <a:t>de gestion adaptées </a:t>
            </a:r>
            <a:endParaRPr lang="fr-FR" sz="1400" b="0" cap="none" dirty="0" smtClean="0">
              <a:solidFill>
                <a:schemeClr val="tx1"/>
              </a:solidFill>
              <a:latin typeface="Calibri Light" panose="020F0302020204030204" pitchFamily="34" charset="0"/>
              <a:cs typeface="Calibri Light" panose="020F0302020204030204" pitchFamily="34" charset="0"/>
            </a:endParaRPr>
          </a:p>
          <a:p>
            <a:pPr marL="285750" indent="-285750">
              <a:lnSpc>
                <a:spcPct val="100000"/>
              </a:lnSpc>
              <a:spcBef>
                <a:spcPts val="600"/>
              </a:spcBef>
              <a:buFont typeface="Courier New" panose="02070309020205020404" pitchFamily="49" charset="0"/>
              <a:buChar char="o"/>
            </a:pPr>
            <a:endParaRPr lang="fr-FR" sz="1400" b="0" cap="none" dirty="0">
              <a:solidFill>
                <a:schemeClr val="tx1"/>
              </a:solidFill>
              <a:latin typeface="Calibri Light" panose="020F0302020204030204" pitchFamily="34" charset="0"/>
              <a:cs typeface="Calibri Light" panose="020F0302020204030204" pitchFamily="34" charset="0"/>
            </a:endParaRPr>
          </a:p>
          <a:p>
            <a:pPr marL="285750" indent="-285750">
              <a:lnSpc>
                <a:spcPct val="100000"/>
              </a:lnSpc>
              <a:spcBef>
                <a:spcPts val="600"/>
              </a:spcBef>
              <a:buFont typeface="Courier New" panose="02070309020205020404" pitchFamily="49" charset="0"/>
              <a:buChar char="o"/>
            </a:pPr>
            <a:r>
              <a:rPr lang="fr-FR" sz="1400" b="0" cap="none" dirty="0">
                <a:solidFill>
                  <a:schemeClr val="accent1"/>
                </a:solidFill>
                <a:latin typeface="Calibri Light" panose="020F0302020204030204" pitchFamily="34" charset="0"/>
                <a:cs typeface="Calibri Light" panose="020F0302020204030204" pitchFamily="34" charset="0"/>
              </a:rPr>
              <a:t>Réévaluation des mesures de prévention </a:t>
            </a:r>
          </a:p>
          <a:p>
            <a:pPr>
              <a:lnSpc>
                <a:spcPct val="100000"/>
              </a:lnSpc>
              <a:spcBef>
                <a:spcPts val="600"/>
              </a:spcBef>
            </a:pPr>
            <a:r>
              <a:rPr lang="fr-FR" sz="1400" b="0" cap="none" dirty="0" smtClean="0">
                <a:solidFill>
                  <a:schemeClr val="tx1"/>
                </a:solidFill>
                <a:latin typeface="Calibri Light" panose="020F0302020204030204" pitchFamily="34" charset="0"/>
                <a:cs typeface="Calibri Light" panose="020F0302020204030204" pitchFamily="34" charset="0"/>
                <a:sym typeface="Wingdings" panose="05000000000000000000" pitchFamily="2" charset="2"/>
              </a:rPr>
              <a:t> recommandations HSCP 2005 </a:t>
            </a:r>
          </a:p>
          <a:p>
            <a:pPr marL="2171700" lvl="5" indent="-285750">
              <a:spcBef>
                <a:spcPts val="600"/>
              </a:spcBef>
              <a:buFont typeface="Courier New" panose="02070309020205020404" pitchFamily="49" charset="0"/>
              <a:buChar char="o"/>
            </a:pPr>
            <a:r>
              <a:rPr lang="fr-FR" sz="1200" dirty="0" smtClean="0">
                <a:latin typeface="Calibri Light" panose="020F0302020204030204" pitchFamily="34" charset="0"/>
                <a:cs typeface="Calibri Light" panose="020F0302020204030204" pitchFamily="34" charset="0"/>
              </a:rPr>
              <a:t>Milieu professionnel (</a:t>
            </a:r>
            <a:r>
              <a:rPr lang="fr-FR" sz="1200" dirty="0" smtClean="0">
                <a:latin typeface="Calibri Light" panose="020F0302020204030204" pitchFamily="34" charset="0"/>
                <a:cs typeface="Calibri Light" panose="020F0302020204030204" pitchFamily="34" charset="0"/>
                <a:hlinkClick r:id="rId3"/>
              </a:rPr>
              <a:t>lien</a:t>
            </a:r>
            <a:r>
              <a:rPr lang="fr-FR" sz="1200" dirty="0" smtClean="0">
                <a:latin typeface="Calibri Light" panose="020F0302020204030204" pitchFamily="34" charset="0"/>
                <a:cs typeface="Calibri Light" panose="020F0302020204030204" pitchFamily="34" charset="0"/>
              </a:rPr>
              <a:t>)</a:t>
            </a:r>
          </a:p>
          <a:p>
            <a:pPr marL="2171700" lvl="5" indent="-285750">
              <a:spcBef>
                <a:spcPts val="600"/>
              </a:spcBef>
              <a:buFont typeface="Courier New" panose="02070309020205020404" pitchFamily="49" charset="0"/>
              <a:buChar char="o"/>
            </a:pPr>
            <a:r>
              <a:rPr lang="fr-FR" sz="1200" dirty="0" smtClean="0">
                <a:latin typeface="Calibri Light" panose="020F0302020204030204" pitchFamily="34" charset="0"/>
                <a:cs typeface="Calibri Light" panose="020F0302020204030204" pitchFamily="34" charset="0"/>
              </a:rPr>
              <a:t>Population générale (</a:t>
            </a:r>
            <a:r>
              <a:rPr lang="fr-FR" sz="1200" dirty="0" smtClean="0">
                <a:latin typeface="Calibri Light" panose="020F0302020204030204" pitchFamily="34" charset="0"/>
                <a:cs typeface="Calibri Light" panose="020F0302020204030204" pitchFamily="34" charset="0"/>
                <a:hlinkClick r:id="rId4"/>
              </a:rPr>
              <a:t>lien</a:t>
            </a:r>
            <a:r>
              <a:rPr lang="fr-FR" sz="1200" dirty="0" smtClean="0">
                <a:latin typeface="Calibri Light" panose="020F0302020204030204" pitchFamily="34" charset="0"/>
                <a:cs typeface="Calibri Light" panose="020F0302020204030204" pitchFamily="34" charset="0"/>
              </a:rPr>
              <a:t>)</a:t>
            </a:r>
            <a:endParaRPr lang="fr-FR" sz="1200" b="0" cap="none" dirty="0">
              <a:solidFill>
                <a:schemeClr val="tx1"/>
              </a:solidFill>
              <a:latin typeface="Calibri Light" panose="020F0302020204030204" pitchFamily="34" charset="0"/>
              <a:cs typeface="Calibri Light" panose="020F0302020204030204" pitchFamily="34" charset="0"/>
            </a:endParaRPr>
          </a:p>
          <a:p>
            <a:pPr>
              <a:lnSpc>
                <a:spcPct val="100000"/>
              </a:lnSpc>
            </a:pPr>
            <a:r>
              <a:rPr lang="fr-FR" sz="1400" b="0" cap="none" dirty="0" smtClean="0">
                <a:solidFill>
                  <a:schemeClr val="tx1"/>
                </a:solidFill>
                <a:latin typeface="Calibri Light" panose="020F0302020204030204" pitchFamily="34" charset="0"/>
                <a:cs typeface="Calibri Light" panose="020F0302020204030204" pitchFamily="34" charset="0"/>
              </a:rPr>
              <a:t> </a:t>
            </a:r>
            <a:endParaRPr lang="fr-FR" sz="1400" b="0" cap="none" dirty="0">
              <a:solidFill>
                <a:schemeClr val="tx1"/>
              </a:solidFill>
              <a:latin typeface="Calibri Light" panose="020F0302020204030204" pitchFamily="34" charset="0"/>
              <a:cs typeface="Calibri Light" panose="020F0302020204030204" pitchFamily="34" charset="0"/>
            </a:endParaRPr>
          </a:p>
        </p:txBody>
      </p:sp>
      <p:pic>
        <p:nvPicPr>
          <p:cNvPr id="4" name="Image 3">
            <a:hlinkClick r:id="rId5"/>
          </p:cNvPr>
          <p:cNvPicPr>
            <a:picLocks noChangeAspect="1"/>
          </p:cNvPicPr>
          <p:nvPr/>
        </p:nvPicPr>
        <p:blipFill>
          <a:blip r:embed="rId6"/>
          <a:stretch>
            <a:fillRect/>
          </a:stretch>
        </p:blipFill>
        <p:spPr>
          <a:xfrm>
            <a:off x="5076056" y="1268760"/>
            <a:ext cx="3453221" cy="1395983"/>
          </a:xfrm>
          <a:prstGeom prst="rect">
            <a:avLst/>
          </a:prstGeom>
          <a:ln>
            <a:noFill/>
          </a:ln>
        </p:spPr>
      </p:pic>
      <p:pic>
        <p:nvPicPr>
          <p:cNvPr id="7" name="Image 6">
            <a:hlinkClick r:id="rId7"/>
          </p:cNvPr>
          <p:cNvPicPr>
            <a:picLocks noChangeAspect="1"/>
          </p:cNvPicPr>
          <p:nvPr/>
        </p:nvPicPr>
        <p:blipFill rotWithShape="1">
          <a:blip r:embed="rId8"/>
          <a:srcRect l="5431" t="18724" r="7674"/>
          <a:stretch/>
        </p:blipFill>
        <p:spPr>
          <a:xfrm>
            <a:off x="4851623" y="3177162"/>
            <a:ext cx="4239296" cy="718829"/>
          </a:xfrm>
          <a:prstGeom prst="rect">
            <a:avLst/>
          </a:prstGeom>
          <a:ln>
            <a:noFill/>
          </a:ln>
        </p:spPr>
      </p:pic>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8616" y="4579441"/>
            <a:ext cx="1979256" cy="1795875"/>
          </a:xfrm>
          <a:prstGeom prst="rect">
            <a:avLst/>
          </a:prstGeom>
          <a:ln>
            <a:noFill/>
          </a:ln>
        </p:spPr>
      </p:pic>
      <p:sp>
        <p:nvSpPr>
          <p:cNvPr id="9" name="Rectangle 8"/>
          <p:cNvSpPr/>
          <p:nvPr/>
        </p:nvSpPr>
        <p:spPr>
          <a:xfrm>
            <a:off x="11628784" y="2618718"/>
            <a:ext cx="4572000" cy="2554545"/>
          </a:xfrm>
          <a:prstGeom prst="rect">
            <a:avLst/>
          </a:prstGeom>
        </p:spPr>
        <p:txBody>
          <a:bodyPr>
            <a:spAutoFit/>
          </a:bodyPr>
          <a:lstStyle/>
          <a:p>
            <a:pPr lvl="0" eaLnBrk="0" fontAlgn="base" hangingPunct="0">
              <a:spcBef>
                <a:spcPct val="0"/>
              </a:spcBef>
              <a:spcAft>
                <a:spcPct val="0"/>
              </a:spcAft>
            </a:pPr>
            <a:r>
              <a:rPr lang="fr-FR" altLang="fr-FR" sz="1600" dirty="0"/>
              <a:t>Dans l’objectif de : </a:t>
            </a:r>
          </a:p>
          <a:p>
            <a:pPr lvl="1" eaLnBrk="0" fontAlgn="base" hangingPunct="0">
              <a:spcBef>
                <a:spcPct val="0"/>
              </a:spcBef>
              <a:spcAft>
                <a:spcPct val="0"/>
              </a:spcAft>
              <a:buFontTx/>
              <a:buChar char="•"/>
            </a:pPr>
            <a:r>
              <a:rPr lang="fr-FR" altLang="fr-FR" sz="1600" dirty="0"/>
              <a:t> Valider les cas, </a:t>
            </a:r>
          </a:p>
          <a:p>
            <a:pPr lvl="1" eaLnBrk="0" fontAlgn="base" hangingPunct="0">
              <a:spcBef>
                <a:spcPct val="0"/>
              </a:spcBef>
              <a:spcAft>
                <a:spcPct val="0"/>
              </a:spcAft>
              <a:buFontTx/>
              <a:buChar char="•"/>
            </a:pPr>
            <a:r>
              <a:rPr lang="fr-FR" altLang="fr-FR" sz="1600" dirty="0"/>
              <a:t> De recenser et caractériser les cas, suivre les tendances, alerter précocement les autorités sanitaires en cas d’une recrudescence inhabituelle, de cas groupés ou de formes cliniques particulières.</a:t>
            </a:r>
          </a:p>
          <a:p>
            <a:pPr lvl="1" eaLnBrk="0" fontAlgn="base" hangingPunct="0">
              <a:spcBef>
                <a:spcPct val="0"/>
              </a:spcBef>
              <a:spcAft>
                <a:spcPct val="0"/>
              </a:spcAft>
              <a:buFontTx/>
              <a:buChar char="•"/>
            </a:pPr>
            <a:r>
              <a:rPr lang="fr-FR" altLang="fr-FR" sz="1600" dirty="0"/>
              <a:t> De mettre en œuvre des investigations épidémiologiques et environnementales et des mesures de contrôle</a:t>
            </a:r>
          </a:p>
        </p:txBody>
      </p:sp>
    </p:spTree>
    <p:extLst>
      <p:ext uri="{BB962C8B-B14F-4D97-AF65-F5344CB8AC3E}">
        <p14:creationId xmlns:p14="http://schemas.microsoft.com/office/powerpoint/2010/main" val="1178622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fr-FR" dirty="0"/>
          </a:p>
        </p:txBody>
      </p:sp>
      <p:sp>
        <p:nvSpPr>
          <p:cNvPr id="14" name="Rectangle 13"/>
          <p:cNvSpPr/>
          <p:nvPr/>
        </p:nvSpPr>
        <p:spPr>
          <a:xfrm>
            <a:off x="443762" y="514241"/>
            <a:ext cx="7120483" cy="388696"/>
          </a:xfrm>
          <a:prstGeom prst="rect">
            <a:avLst/>
          </a:prstGeom>
        </p:spPr>
        <p:txBody>
          <a:bodyPr wrap="square">
            <a:spAutoFit/>
          </a:bodyPr>
          <a:lstStyle/>
          <a:p>
            <a:pPr>
              <a:lnSpc>
                <a:spcPct val="107000"/>
              </a:lnSpc>
              <a:spcAft>
                <a:spcPts val="800"/>
              </a:spcAft>
            </a:pPr>
            <a:r>
              <a:rPr lang="fr-FR" b="1" dirty="0">
                <a:solidFill>
                  <a:schemeClr val="bg1"/>
                </a:solidFill>
                <a:latin typeface="Calibri" panose="020F0502020204030204" pitchFamily="34" charset="0"/>
                <a:ea typeface="+mj-ea"/>
                <a:cs typeface="Calibri" panose="020F0502020204030204" pitchFamily="34" charset="0"/>
              </a:rPr>
              <a:t>Concrètement</a:t>
            </a:r>
            <a:r>
              <a:rPr lang="fr-FR" b="1" dirty="0" smtClean="0">
                <a:solidFill>
                  <a:schemeClr val="bg1"/>
                </a:solidFill>
                <a:latin typeface="Calibri Light" panose="020F0302020204030204" pitchFamily="34" charset="0"/>
                <a:ea typeface="+mj-ea"/>
                <a:cs typeface="Calibri Light" panose="020F0302020204030204" pitchFamily="34" charset="0"/>
              </a:rPr>
              <a:t>, </a:t>
            </a:r>
            <a:r>
              <a:rPr lang="fr-FR" b="1" dirty="0">
                <a:solidFill>
                  <a:schemeClr val="bg1"/>
                </a:solidFill>
                <a:latin typeface="Calibri" panose="020F0502020204030204" pitchFamily="34" charset="0"/>
                <a:ea typeface="+mj-ea"/>
                <a:cs typeface="Calibri" panose="020F0502020204030204" pitchFamily="34" charset="0"/>
              </a:rPr>
              <a:t>quoi faire? </a:t>
            </a:r>
          </a:p>
        </p:txBody>
      </p:sp>
      <p:sp>
        <p:nvSpPr>
          <p:cNvPr id="5" name="Rectangle 4"/>
          <p:cNvSpPr/>
          <p:nvPr/>
        </p:nvSpPr>
        <p:spPr>
          <a:xfrm>
            <a:off x="143000" y="1682948"/>
            <a:ext cx="9001000" cy="4462760"/>
          </a:xfrm>
          <a:prstGeom prst="rect">
            <a:avLst/>
          </a:prstGeom>
        </p:spPr>
        <p:txBody>
          <a:bodyPr wrap="square">
            <a:spAutoFit/>
          </a:bodyPr>
          <a:lstStyle/>
          <a:p>
            <a:pPr marL="285750" lvl="0" indent="-285750" eaLnBrk="0" fontAlgn="base" hangingPunct="0">
              <a:lnSpc>
                <a:spcPct val="200000"/>
              </a:lnSpc>
              <a:spcBef>
                <a:spcPct val="0"/>
              </a:spcBef>
              <a:spcAft>
                <a:spcPct val="0"/>
              </a:spcAft>
              <a:buFont typeface="Courier New" panose="02070309020205020404" pitchFamily="49" charset="0"/>
              <a:buChar char="o"/>
            </a:pPr>
            <a:r>
              <a:rPr lang="fr-FR" altLang="fr-FR" sz="1400" dirty="0" smtClean="0">
                <a:latin typeface="Calibri Light" panose="020F0302020204030204" pitchFamily="34" charset="0"/>
                <a:cs typeface="Calibri Light" panose="020F0302020204030204" pitchFamily="34" charset="0"/>
              </a:rPr>
              <a:t>Déclaration </a:t>
            </a:r>
            <a:r>
              <a:rPr lang="fr-FR" altLang="fr-FR" sz="1400" b="1" dirty="0" smtClean="0">
                <a:latin typeface="Calibri Light" panose="020F0302020204030204" pitchFamily="34" charset="0"/>
                <a:cs typeface="Calibri Light" panose="020F0302020204030204" pitchFamily="34" charset="0"/>
              </a:rPr>
              <a:t>dès que possible </a:t>
            </a:r>
            <a:r>
              <a:rPr lang="fr-FR" altLang="fr-FR" sz="1400" dirty="0" smtClean="0">
                <a:latin typeface="Calibri Light" panose="020F0302020204030204" pitchFamily="34" charset="0"/>
                <a:cs typeface="Calibri Light" panose="020F0302020204030204" pitchFamily="34" charset="0"/>
              </a:rPr>
              <a:t>à l’ARS La Réunion </a:t>
            </a:r>
          </a:p>
          <a:p>
            <a:pPr marL="285750" lvl="0" indent="-285750" eaLnBrk="0" fontAlgn="base" hangingPunct="0">
              <a:lnSpc>
                <a:spcPct val="200000"/>
              </a:lnSpc>
              <a:spcBef>
                <a:spcPct val="0"/>
              </a:spcBef>
              <a:spcAft>
                <a:spcPct val="0"/>
              </a:spcAft>
              <a:buFont typeface="Courier New" panose="02070309020205020404" pitchFamily="49" charset="0"/>
              <a:buChar char="o"/>
            </a:pPr>
            <a:r>
              <a:rPr lang="fr-FR" altLang="fr-FR" sz="1400" b="1" dirty="0" smtClean="0">
                <a:latin typeface="Calibri Light" panose="020F0302020204030204" pitchFamily="34" charset="0"/>
                <a:cs typeface="Calibri Light" panose="020F0302020204030204" pitchFamily="34" charset="0"/>
              </a:rPr>
              <a:t>Tout cas de </a:t>
            </a:r>
            <a:r>
              <a:rPr lang="fr-FR" altLang="fr-FR" sz="1400" b="1" dirty="0">
                <a:latin typeface="Calibri Light" panose="020F0302020204030204" pitchFamily="34" charset="0"/>
                <a:cs typeface="Calibri Light" panose="020F0302020204030204" pitchFamily="34" charset="0"/>
              </a:rPr>
              <a:t>leptospirose </a:t>
            </a:r>
            <a:r>
              <a:rPr lang="fr-FR" altLang="fr-FR" sz="1400" b="1" dirty="0">
                <a:solidFill>
                  <a:schemeClr val="accent1"/>
                </a:solidFill>
                <a:latin typeface="Calibri Light" panose="020F0302020204030204" pitchFamily="34" charset="0"/>
                <a:cs typeface="Calibri Light" panose="020F0302020204030204" pitchFamily="34" charset="0"/>
              </a:rPr>
              <a:t>confirmé ou probable </a:t>
            </a:r>
            <a:endParaRPr lang="fr-FR" altLang="fr-FR" sz="1400" b="1" dirty="0" smtClean="0">
              <a:solidFill>
                <a:schemeClr val="accent1"/>
              </a:solidFill>
              <a:latin typeface="Calibri Light" panose="020F0302020204030204" pitchFamily="34" charset="0"/>
              <a:cs typeface="Calibri Light" panose="020F0302020204030204" pitchFamily="34" charset="0"/>
            </a:endParaRPr>
          </a:p>
          <a:p>
            <a:pPr marL="285750" lvl="0" indent="-285750" eaLnBrk="0" fontAlgn="base" hangingPunct="0">
              <a:lnSpc>
                <a:spcPct val="200000"/>
              </a:lnSpc>
              <a:spcBef>
                <a:spcPct val="0"/>
              </a:spcBef>
              <a:spcAft>
                <a:spcPct val="0"/>
              </a:spcAft>
              <a:buFont typeface="Courier New" panose="02070309020205020404" pitchFamily="49" charset="0"/>
              <a:buChar char="o"/>
            </a:pPr>
            <a:endParaRPr lang="fr-FR" altLang="fr-FR" sz="1400" b="1" dirty="0">
              <a:solidFill>
                <a:schemeClr val="accent1"/>
              </a:solidFill>
              <a:latin typeface="Calibri Light" panose="020F0302020204030204" pitchFamily="34" charset="0"/>
              <a:cs typeface="Calibri Light" panose="020F0302020204030204" pitchFamily="34" charset="0"/>
            </a:endParaRPr>
          </a:p>
          <a:p>
            <a:pPr marL="285750" lvl="0" indent="-285750" eaLnBrk="0" fontAlgn="base" hangingPunct="0">
              <a:lnSpc>
                <a:spcPct val="200000"/>
              </a:lnSpc>
              <a:spcBef>
                <a:spcPct val="0"/>
              </a:spcBef>
              <a:spcAft>
                <a:spcPct val="0"/>
              </a:spcAft>
              <a:buFont typeface="Courier New" panose="02070309020205020404" pitchFamily="49" charset="0"/>
              <a:buChar char="o"/>
            </a:pPr>
            <a:endParaRPr lang="fr-FR" altLang="fr-FR" sz="1400" b="1" dirty="0" smtClean="0">
              <a:solidFill>
                <a:schemeClr val="accent1"/>
              </a:solidFill>
              <a:latin typeface="Calibri Light" panose="020F0302020204030204" pitchFamily="34" charset="0"/>
              <a:cs typeface="Calibri Light" panose="020F0302020204030204" pitchFamily="34" charset="0"/>
            </a:endParaRPr>
          </a:p>
          <a:p>
            <a:pPr marL="285750" lvl="0" indent="-285750" eaLnBrk="0" fontAlgn="base" hangingPunct="0">
              <a:lnSpc>
                <a:spcPct val="200000"/>
              </a:lnSpc>
              <a:spcBef>
                <a:spcPct val="0"/>
              </a:spcBef>
              <a:spcAft>
                <a:spcPct val="0"/>
              </a:spcAft>
              <a:buFont typeface="Courier New" panose="02070309020205020404" pitchFamily="49" charset="0"/>
              <a:buChar char="o"/>
            </a:pPr>
            <a:endParaRPr lang="fr-FR" altLang="fr-FR" sz="1400" b="1" dirty="0">
              <a:solidFill>
                <a:schemeClr val="accent1"/>
              </a:solidFill>
              <a:latin typeface="Calibri Light" panose="020F0302020204030204" pitchFamily="34" charset="0"/>
              <a:cs typeface="Calibri Light" panose="020F0302020204030204" pitchFamily="34" charset="0"/>
            </a:endParaRPr>
          </a:p>
          <a:p>
            <a:pPr marL="285750" lvl="0" indent="-285750" eaLnBrk="0" fontAlgn="base" hangingPunct="0">
              <a:lnSpc>
                <a:spcPct val="200000"/>
              </a:lnSpc>
              <a:spcBef>
                <a:spcPct val="0"/>
              </a:spcBef>
              <a:spcAft>
                <a:spcPct val="0"/>
              </a:spcAft>
              <a:buFont typeface="Courier New" panose="02070309020205020404" pitchFamily="49" charset="0"/>
              <a:buChar char="o"/>
            </a:pPr>
            <a:endParaRPr lang="fr-FR" altLang="fr-FR" sz="1400" b="1" dirty="0" smtClean="0">
              <a:solidFill>
                <a:schemeClr val="accent1"/>
              </a:solidFill>
              <a:latin typeface="Calibri Light" panose="020F0302020204030204" pitchFamily="34" charset="0"/>
              <a:cs typeface="Calibri Light" panose="020F0302020204030204" pitchFamily="34" charset="0"/>
            </a:endParaRPr>
          </a:p>
          <a:p>
            <a:pPr marL="285750" lvl="0" indent="-285750" eaLnBrk="0" fontAlgn="base" hangingPunct="0">
              <a:lnSpc>
                <a:spcPct val="200000"/>
              </a:lnSpc>
              <a:spcBef>
                <a:spcPct val="0"/>
              </a:spcBef>
              <a:spcAft>
                <a:spcPct val="0"/>
              </a:spcAft>
              <a:buFont typeface="Courier New" panose="02070309020205020404" pitchFamily="49" charset="0"/>
              <a:buChar char="o"/>
            </a:pPr>
            <a:endParaRPr lang="fr-FR" altLang="fr-FR" sz="1400" b="1" dirty="0" smtClean="0">
              <a:solidFill>
                <a:schemeClr val="accent1"/>
              </a:solidFill>
              <a:latin typeface="Calibri Light" panose="020F0302020204030204" pitchFamily="34" charset="0"/>
              <a:cs typeface="Calibri Light" panose="020F0302020204030204" pitchFamily="34" charset="0"/>
            </a:endParaRPr>
          </a:p>
          <a:p>
            <a:pPr marL="285750" lvl="0" indent="-285750" eaLnBrk="0" fontAlgn="base" hangingPunct="0">
              <a:lnSpc>
                <a:spcPct val="200000"/>
              </a:lnSpc>
              <a:spcBef>
                <a:spcPct val="0"/>
              </a:spcBef>
              <a:spcAft>
                <a:spcPct val="0"/>
              </a:spcAft>
              <a:buFont typeface="Courier New" panose="02070309020205020404" pitchFamily="49" charset="0"/>
              <a:buChar char="o"/>
            </a:pPr>
            <a:r>
              <a:rPr lang="fr-FR" altLang="fr-FR" sz="1400" dirty="0" smtClean="0">
                <a:latin typeface="Calibri Light" panose="020F0302020204030204" pitchFamily="34" charset="0"/>
                <a:cs typeface="Calibri Light" panose="020F0302020204030204" pitchFamily="34" charset="0"/>
              </a:rPr>
              <a:t>Par </a:t>
            </a:r>
            <a:r>
              <a:rPr lang="fr-FR" altLang="fr-FR" sz="1400" dirty="0">
                <a:latin typeface="Calibri Light" panose="020F0302020204030204" pitchFamily="34" charset="0"/>
                <a:cs typeface="Calibri Light" panose="020F0302020204030204" pitchFamily="34" charset="0"/>
              </a:rPr>
              <a:t>le biologiste ou le médecin </a:t>
            </a:r>
            <a:endParaRPr lang="fr-FR" altLang="fr-FR" sz="1400" dirty="0" smtClean="0">
              <a:latin typeface="Calibri Light" panose="020F0302020204030204" pitchFamily="34" charset="0"/>
              <a:cs typeface="Calibri Light" panose="020F0302020204030204" pitchFamily="34" charset="0"/>
            </a:endParaRPr>
          </a:p>
          <a:p>
            <a:pPr marL="285750" lvl="0" indent="-285750" eaLnBrk="0" fontAlgn="base" hangingPunct="0">
              <a:lnSpc>
                <a:spcPct val="200000"/>
              </a:lnSpc>
              <a:spcBef>
                <a:spcPct val="0"/>
              </a:spcBef>
              <a:spcAft>
                <a:spcPct val="0"/>
              </a:spcAft>
              <a:buFont typeface="Courier New" panose="02070309020205020404" pitchFamily="49" charset="0"/>
              <a:buChar char="o"/>
            </a:pPr>
            <a:r>
              <a:rPr lang="fr-FR" altLang="fr-FR" sz="1400" dirty="0">
                <a:latin typeface="Calibri Light" panose="020F0302020204030204" pitchFamily="34" charset="0"/>
                <a:cs typeface="Calibri Light" panose="020F0302020204030204" pitchFamily="34" charset="0"/>
              </a:rPr>
              <a:t>À </a:t>
            </a:r>
            <a:r>
              <a:rPr lang="fr-FR" altLang="fr-FR" sz="1400" dirty="0" smtClean="0">
                <a:latin typeface="Calibri Light" panose="020F0302020204030204" pitchFamily="34" charset="0"/>
                <a:cs typeface="Calibri Light" panose="020F0302020204030204" pitchFamily="34" charset="0"/>
              </a:rPr>
              <a:t>l’aide du </a:t>
            </a:r>
            <a:r>
              <a:rPr lang="fr-FR" altLang="fr-FR" sz="1400" b="1" dirty="0" smtClean="0">
                <a:latin typeface="Calibri Light" panose="020F0302020204030204" pitchFamily="34" charset="0"/>
                <a:cs typeface="Calibri Light" panose="020F0302020204030204" pitchFamily="34" charset="0"/>
                <a:hlinkClick r:id="rId3"/>
              </a:rPr>
              <a:t>cerfa</a:t>
            </a:r>
            <a:r>
              <a:rPr lang="fr-FR" altLang="fr-FR" sz="1400" b="1" dirty="0" smtClean="0">
                <a:latin typeface="Calibri Light" panose="020F0302020204030204" pitchFamily="34" charset="0"/>
                <a:cs typeface="Calibri Light" panose="020F0302020204030204" pitchFamily="34" charset="0"/>
              </a:rPr>
              <a:t> spécifique</a:t>
            </a:r>
          </a:p>
          <a:p>
            <a:pPr lvl="0" eaLnBrk="0" fontAlgn="base" hangingPunct="0">
              <a:spcBef>
                <a:spcPct val="0"/>
              </a:spcBef>
              <a:spcAft>
                <a:spcPct val="0"/>
              </a:spcAft>
            </a:pPr>
            <a:endParaRPr lang="fr-FR" altLang="fr-FR" sz="1600" dirty="0" smtClean="0">
              <a:latin typeface="Calibri Light" panose="020F0302020204030204" pitchFamily="34" charset="0"/>
              <a:cs typeface="Calibri Light" panose="020F0302020204030204" pitchFamily="34" charset="0"/>
            </a:endParaRPr>
          </a:p>
          <a:p>
            <a:pPr lvl="1" eaLnBrk="0" fontAlgn="base" hangingPunct="0">
              <a:spcBef>
                <a:spcPct val="0"/>
              </a:spcBef>
              <a:spcAft>
                <a:spcPct val="0"/>
              </a:spcAft>
              <a:buFontTx/>
              <a:buChar char="•"/>
            </a:pPr>
            <a:endParaRPr lang="fr-FR" altLang="fr-FR" sz="1600" dirty="0">
              <a:latin typeface="Calibri Light" panose="020F0302020204030204" pitchFamily="34" charset="0"/>
              <a:cs typeface="Calibri Light" panose="020F0302020204030204" pitchFamily="34" charset="0"/>
            </a:endParaRPr>
          </a:p>
        </p:txBody>
      </p:sp>
      <p:pic>
        <p:nvPicPr>
          <p:cNvPr id="10" name="Image 9"/>
          <p:cNvPicPr>
            <a:picLocks noChangeAspect="1"/>
          </p:cNvPicPr>
          <p:nvPr/>
        </p:nvPicPr>
        <p:blipFill>
          <a:blip r:embed="rId4"/>
          <a:stretch>
            <a:fillRect/>
          </a:stretch>
        </p:blipFill>
        <p:spPr>
          <a:xfrm>
            <a:off x="5638602" y="1212919"/>
            <a:ext cx="3249761" cy="1130213"/>
          </a:xfrm>
          <a:prstGeom prst="rect">
            <a:avLst/>
          </a:prstGeom>
        </p:spPr>
      </p:pic>
      <p:sp>
        <p:nvSpPr>
          <p:cNvPr id="6" name="ZoneTexte 5"/>
          <p:cNvSpPr txBox="1"/>
          <p:nvPr/>
        </p:nvSpPr>
        <p:spPr>
          <a:xfrm>
            <a:off x="6084168" y="2066133"/>
            <a:ext cx="3637936" cy="276999"/>
          </a:xfrm>
          <a:prstGeom prst="rect">
            <a:avLst/>
          </a:prstGeom>
          <a:noFill/>
        </p:spPr>
        <p:txBody>
          <a:bodyPr wrap="square" rtlCol="0">
            <a:spAutoFit/>
          </a:bodyPr>
          <a:lstStyle/>
          <a:p>
            <a:r>
              <a:rPr lang="fr-FR" sz="1200" dirty="0" smtClean="0">
                <a:solidFill>
                  <a:schemeClr val="bg1"/>
                </a:solidFill>
              </a:rPr>
              <a:t>Santé publique France (</a:t>
            </a:r>
            <a:r>
              <a:rPr lang="fr-FR" sz="1200" dirty="0" smtClean="0">
                <a:solidFill>
                  <a:schemeClr val="bg1"/>
                </a:solidFill>
                <a:hlinkClick r:id="rId5"/>
              </a:rPr>
              <a:t>Lien</a:t>
            </a:r>
            <a:r>
              <a:rPr lang="fr-FR" sz="1200" dirty="0" smtClean="0">
                <a:solidFill>
                  <a:schemeClr val="bg1"/>
                </a:solidFill>
              </a:rPr>
              <a:t>)</a:t>
            </a:r>
            <a:endParaRPr lang="fr-FR" sz="1200" dirty="0">
              <a:solidFill>
                <a:schemeClr val="bg1"/>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2201190843"/>
              </p:ext>
            </p:extLst>
          </p:nvPr>
        </p:nvGraphicFramePr>
        <p:xfrm>
          <a:off x="476107" y="2852936"/>
          <a:ext cx="7200801" cy="1236582"/>
        </p:xfrm>
        <a:graphic>
          <a:graphicData uri="http://schemas.openxmlformats.org/drawingml/2006/table">
            <a:tbl>
              <a:tblPr/>
              <a:tblGrid>
                <a:gridCol w="933114">
                  <a:extLst>
                    <a:ext uri="{9D8B030D-6E8A-4147-A177-3AD203B41FA5}">
                      <a16:colId xmlns:a16="http://schemas.microsoft.com/office/drawing/2014/main" val="384915999"/>
                    </a:ext>
                  </a:extLst>
                </a:gridCol>
                <a:gridCol w="1117711">
                  <a:extLst>
                    <a:ext uri="{9D8B030D-6E8A-4147-A177-3AD203B41FA5}">
                      <a16:colId xmlns:a16="http://schemas.microsoft.com/office/drawing/2014/main" val="1535550521"/>
                    </a:ext>
                  </a:extLst>
                </a:gridCol>
                <a:gridCol w="1555422">
                  <a:extLst>
                    <a:ext uri="{9D8B030D-6E8A-4147-A177-3AD203B41FA5}">
                      <a16:colId xmlns:a16="http://schemas.microsoft.com/office/drawing/2014/main" val="1798080041"/>
                    </a:ext>
                  </a:extLst>
                </a:gridCol>
                <a:gridCol w="318808">
                  <a:extLst>
                    <a:ext uri="{9D8B030D-6E8A-4147-A177-3AD203B41FA5}">
                      <a16:colId xmlns:a16="http://schemas.microsoft.com/office/drawing/2014/main" val="2243725101"/>
                    </a:ext>
                  </a:extLst>
                </a:gridCol>
                <a:gridCol w="1229470">
                  <a:extLst>
                    <a:ext uri="{9D8B030D-6E8A-4147-A177-3AD203B41FA5}">
                      <a16:colId xmlns:a16="http://schemas.microsoft.com/office/drawing/2014/main" val="2631480099"/>
                    </a:ext>
                  </a:extLst>
                </a:gridCol>
                <a:gridCol w="287716">
                  <a:extLst>
                    <a:ext uri="{9D8B030D-6E8A-4147-A177-3AD203B41FA5}">
                      <a16:colId xmlns:a16="http://schemas.microsoft.com/office/drawing/2014/main" val="1215647138"/>
                    </a:ext>
                  </a:extLst>
                </a:gridCol>
                <a:gridCol w="1758560">
                  <a:extLst>
                    <a:ext uri="{9D8B030D-6E8A-4147-A177-3AD203B41FA5}">
                      <a16:colId xmlns:a16="http://schemas.microsoft.com/office/drawing/2014/main" val="3365497611"/>
                    </a:ext>
                  </a:extLst>
                </a:gridCol>
              </a:tblGrid>
              <a:tr h="885319">
                <a:tc>
                  <a:txBody>
                    <a:bodyPr/>
                    <a:lstStyle/>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 </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p>
                      <a:pPr marR="0" indent="0" algn="ctr" rtl="0">
                        <a:lnSpc>
                          <a:spcPct val="110000"/>
                        </a:lnSpc>
                        <a:spcBef>
                          <a:spcPts val="0"/>
                        </a:spcBef>
                        <a:spcAft>
                          <a:spcPts val="0"/>
                        </a:spcAft>
                      </a:pPr>
                      <a:r>
                        <a:rPr lang="fr-FR" sz="1200" b="0" kern="1400" dirty="0">
                          <a:ln>
                            <a:noFill/>
                          </a:ln>
                          <a:solidFill>
                            <a:schemeClr val="accent3"/>
                          </a:solidFill>
                          <a:effectLst/>
                          <a:latin typeface="Calibri Light" panose="020F0302020204030204" pitchFamily="34" charset="0"/>
                          <a:cs typeface="Calibri Light" panose="020F0302020204030204" pitchFamily="34" charset="0"/>
                        </a:rPr>
                        <a:t>Cas confirmé</a:t>
                      </a:r>
                      <a:endParaRPr lang="fr-FR" sz="1600" b="0" kern="1400" dirty="0">
                        <a:ln>
                          <a:noFill/>
                        </a:ln>
                        <a:solidFill>
                          <a:schemeClr val="accent3"/>
                        </a:solidFill>
                        <a:effectLst/>
                        <a:latin typeface="Calibri Light" panose="020F0302020204030204" pitchFamily="34" charset="0"/>
                        <a:cs typeface="Calibri Light" panose="020F0302020204030204" pitchFamily="34" charset="0"/>
                      </a:endParaRPr>
                    </a:p>
                  </a:txBody>
                  <a:tcPr marL="36576" marR="36576" marT="36576" marB="36576">
                    <a:lnL w="6350" cap="flat" cmpd="sng" algn="ctr">
                      <a:solidFill>
                        <a:srgbClr val="E80056"/>
                      </a:solidFill>
                      <a:prstDash val="solid"/>
                      <a:round/>
                      <a:headEnd type="none" w="med" len="med"/>
                      <a:tailEnd type="none" w="med" len="med"/>
                    </a:lnL>
                    <a:lnR w="6350" cap="flat" cmpd="sng" algn="ctr">
                      <a:solidFill>
                        <a:srgbClr val="E80056"/>
                      </a:solidFill>
                      <a:prstDash val="solid"/>
                      <a:round/>
                      <a:headEnd type="none" w="med" len="med"/>
                      <a:tailEnd type="none" w="med" len="med"/>
                    </a:lnR>
                    <a:lnT w="6350" cap="flat" cmpd="sng" algn="ctr">
                      <a:solidFill>
                        <a:srgbClr val="E80056"/>
                      </a:solidFill>
                      <a:prstDash val="solid"/>
                      <a:round/>
                      <a:headEnd type="none" w="med" len="med"/>
                      <a:tailEnd type="none" w="med" len="med"/>
                    </a:lnT>
                    <a:lnB w="6350" cap="flat" cmpd="sng" algn="ctr">
                      <a:solidFill>
                        <a:srgbClr val="E80056"/>
                      </a:solidFill>
                      <a:prstDash val="solid"/>
                      <a:round/>
                      <a:headEnd type="none" w="med" len="med"/>
                      <a:tailEnd type="none" w="med" len="med"/>
                    </a:lnB>
                  </a:tcPr>
                </a:tc>
                <a:tc rowSpan="2">
                  <a:txBody>
                    <a:bodyPr/>
                    <a:lstStyle/>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 </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Tableau clinique évocateur de leptospirose</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txBody>
                  <a:tcPr marL="36576" marR="36576" marT="36576" marB="36576">
                    <a:lnL w="6350" cap="flat" cmpd="sng" algn="ctr">
                      <a:solidFill>
                        <a:srgbClr val="E80056"/>
                      </a:solidFill>
                      <a:prstDash val="solid"/>
                      <a:round/>
                      <a:headEnd type="none" w="med" len="med"/>
                      <a:tailEnd type="none" w="med" len="med"/>
                    </a:lnL>
                    <a:lnR w="6350" cap="flat" cmpd="sng" algn="ctr">
                      <a:solidFill>
                        <a:srgbClr val="E80056"/>
                      </a:solidFill>
                      <a:prstDash val="solid"/>
                      <a:round/>
                      <a:headEnd type="none" w="med" len="med"/>
                      <a:tailEnd type="none" w="med" len="med"/>
                    </a:lnR>
                    <a:lnT w="6350" cap="flat" cmpd="sng" algn="ctr">
                      <a:solidFill>
                        <a:srgbClr val="E80056"/>
                      </a:solidFill>
                      <a:prstDash val="solid"/>
                      <a:round/>
                      <a:headEnd type="none" w="med" len="med"/>
                      <a:tailEnd type="none" w="med" len="med"/>
                    </a:lnT>
                    <a:lnB w="6350" cap="flat" cmpd="sng" algn="ctr">
                      <a:solidFill>
                        <a:srgbClr val="E80056"/>
                      </a:solidFill>
                      <a:prstDash val="solid"/>
                      <a:round/>
                      <a:headEnd type="none" w="med" len="med"/>
                      <a:tailEnd type="none" w="med" len="med"/>
                    </a:lnB>
                  </a:tcPr>
                </a:tc>
                <a:tc>
                  <a:txBody>
                    <a:bodyPr/>
                    <a:lstStyle/>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Test PCR positif dans un produit biologique</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 (sang, urine, LCS)</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txBody>
                  <a:tcPr marL="36576" marR="36576" marT="36576" marB="36576">
                    <a:lnL w="6350" cap="flat" cmpd="sng" algn="ctr">
                      <a:solidFill>
                        <a:srgbClr val="E80056"/>
                      </a:solidFill>
                      <a:prstDash val="solid"/>
                      <a:round/>
                      <a:headEnd type="none" w="med" len="med"/>
                      <a:tailEnd type="none" w="med" len="med"/>
                    </a:lnL>
                    <a:lnR w="6350" cap="flat" cmpd="sng" algn="ctr">
                      <a:solidFill>
                        <a:srgbClr val="E80056"/>
                      </a:solidFill>
                      <a:prstDash val="solid"/>
                      <a:round/>
                      <a:headEnd type="none" w="med" len="med"/>
                      <a:tailEnd type="none" w="med" len="med"/>
                    </a:lnR>
                    <a:lnT w="6350" cap="flat" cmpd="sng" algn="ctr">
                      <a:solidFill>
                        <a:srgbClr val="E80056"/>
                      </a:solidFill>
                      <a:prstDash val="solid"/>
                      <a:round/>
                      <a:headEnd type="none" w="med" len="med"/>
                      <a:tailEnd type="none" w="med" len="med"/>
                    </a:lnT>
                    <a:lnB w="6350" cap="flat" cmpd="sng" algn="ctr">
                      <a:solidFill>
                        <a:srgbClr val="E80056"/>
                      </a:solidFill>
                      <a:prstDash val="solid"/>
                      <a:round/>
                      <a:headEnd type="none" w="med" len="med"/>
                      <a:tailEnd type="none" w="med" len="med"/>
                    </a:lnB>
                  </a:tcPr>
                </a:tc>
                <a:tc>
                  <a:txBody>
                    <a:bodyPr/>
                    <a:lstStyle/>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 </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ou</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txBody>
                  <a:tcPr marL="36576" marR="36576" marT="36576" marB="36576">
                    <a:lnL w="6350" cap="flat" cmpd="sng" algn="ctr">
                      <a:solidFill>
                        <a:srgbClr val="E80056"/>
                      </a:solidFill>
                      <a:prstDash val="solid"/>
                      <a:round/>
                      <a:headEnd type="none" w="med" len="med"/>
                      <a:tailEnd type="none" w="med" len="med"/>
                    </a:lnL>
                    <a:lnR w="6350" cap="flat" cmpd="sng" algn="ctr">
                      <a:solidFill>
                        <a:srgbClr val="E80056"/>
                      </a:solidFill>
                      <a:prstDash val="solid"/>
                      <a:round/>
                      <a:headEnd type="none" w="med" len="med"/>
                      <a:tailEnd type="none" w="med" len="med"/>
                    </a:lnR>
                    <a:lnT w="6350" cap="flat" cmpd="sng" algn="ctr">
                      <a:solidFill>
                        <a:srgbClr val="E80056"/>
                      </a:solidFill>
                      <a:prstDash val="solid"/>
                      <a:round/>
                      <a:headEnd type="none" w="med" len="med"/>
                      <a:tailEnd type="none" w="med" len="med"/>
                    </a:lnT>
                    <a:lnB w="6350" cap="flat" cmpd="sng" algn="ctr">
                      <a:solidFill>
                        <a:srgbClr val="E80056"/>
                      </a:solidFill>
                      <a:prstDash val="solid"/>
                      <a:round/>
                      <a:headEnd type="none" w="med" len="med"/>
                      <a:tailEnd type="none" w="med" len="med"/>
                    </a:lnB>
                  </a:tcPr>
                </a:tc>
                <a:tc>
                  <a:txBody>
                    <a:bodyPr/>
                    <a:lstStyle/>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Test de référence MAT positif</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txBody>
                  <a:tcPr marL="36576" marR="36576" marT="36576" marB="36576">
                    <a:lnL w="6350" cap="flat" cmpd="sng" algn="ctr">
                      <a:solidFill>
                        <a:srgbClr val="E80056"/>
                      </a:solidFill>
                      <a:prstDash val="solid"/>
                      <a:round/>
                      <a:headEnd type="none" w="med" len="med"/>
                      <a:tailEnd type="none" w="med" len="med"/>
                    </a:lnL>
                    <a:lnR w="6350" cap="flat" cmpd="sng" algn="ctr">
                      <a:solidFill>
                        <a:srgbClr val="E80056"/>
                      </a:solidFill>
                      <a:prstDash val="solid"/>
                      <a:round/>
                      <a:headEnd type="none" w="med" len="med"/>
                      <a:tailEnd type="none" w="med" len="med"/>
                    </a:lnR>
                    <a:lnT w="6350" cap="flat" cmpd="sng" algn="ctr">
                      <a:solidFill>
                        <a:srgbClr val="E80056"/>
                      </a:solidFill>
                      <a:prstDash val="solid"/>
                      <a:round/>
                      <a:headEnd type="none" w="med" len="med"/>
                      <a:tailEnd type="none" w="med" len="med"/>
                    </a:lnT>
                    <a:lnB w="6350" cap="flat" cmpd="sng" algn="ctr">
                      <a:solidFill>
                        <a:srgbClr val="E80056"/>
                      </a:solidFill>
                      <a:prstDash val="solid"/>
                      <a:round/>
                      <a:headEnd type="none" w="med" len="med"/>
                      <a:tailEnd type="none" w="med" len="med"/>
                    </a:lnB>
                  </a:tcPr>
                </a:tc>
                <a:tc>
                  <a:txBody>
                    <a:bodyPr/>
                    <a:lstStyle/>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 </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ou</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txBody>
                  <a:tcPr marL="36576" marR="36576" marT="36576" marB="36576">
                    <a:lnL w="6350" cap="flat" cmpd="sng" algn="ctr">
                      <a:solidFill>
                        <a:srgbClr val="E80056"/>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E80056"/>
                      </a:solidFill>
                      <a:prstDash val="solid"/>
                      <a:round/>
                      <a:headEnd type="none" w="med" len="med"/>
                      <a:tailEnd type="none" w="med" len="med"/>
                    </a:lnT>
                    <a:lnB w="6350" cap="flat" cmpd="sng" algn="ctr">
                      <a:solidFill>
                        <a:srgbClr val="E80056"/>
                      </a:solidFill>
                      <a:prstDash val="solid"/>
                      <a:round/>
                      <a:headEnd type="none" w="med" len="med"/>
                      <a:tailEnd type="none" w="med" len="med"/>
                    </a:lnB>
                  </a:tcPr>
                </a:tc>
                <a:tc>
                  <a:txBody>
                    <a:bodyPr/>
                    <a:lstStyle/>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Séroconversion ou augmentation du titre IgM par 4</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403507"/>
                  </a:ext>
                </a:extLst>
              </a:tr>
              <a:tr h="351263">
                <a:tc>
                  <a:txBody>
                    <a:bodyPr/>
                    <a:lstStyle/>
                    <a:p>
                      <a:pPr marR="0" indent="0" algn="ctr" rtl="0">
                        <a:lnSpc>
                          <a:spcPct val="110000"/>
                        </a:lnSpc>
                        <a:spcBef>
                          <a:spcPts val="0"/>
                        </a:spcBef>
                        <a:spcAft>
                          <a:spcPts val="0"/>
                        </a:spcAft>
                      </a:pPr>
                      <a:r>
                        <a:rPr lang="fr-FR" sz="1200" b="0" kern="1400" dirty="0">
                          <a:ln>
                            <a:noFill/>
                          </a:ln>
                          <a:solidFill>
                            <a:schemeClr val="accent3"/>
                          </a:solidFill>
                          <a:effectLst/>
                          <a:latin typeface="Calibri Light" panose="020F0302020204030204" pitchFamily="34" charset="0"/>
                          <a:cs typeface="Calibri Light" panose="020F0302020204030204" pitchFamily="34" charset="0"/>
                        </a:rPr>
                        <a:t>Cas probable</a:t>
                      </a:r>
                      <a:endParaRPr lang="fr-FR" sz="1600" b="0" kern="1400" dirty="0">
                        <a:ln>
                          <a:noFill/>
                        </a:ln>
                        <a:solidFill>
                          <a:schemeClr val="accent3"/>
                        </a:solidFill>
                        <a:effectLst/>
                        <a:latin typeface="Calibri Light" panose="020F0302020204030204" pitchFamily="34" charset="0"/>
                        <a:cs typeface="Calibri Light" panose="020F0302020204030204" pitchFamily="34" charset="0"/>
                      </a:endParaRPr>
                    </a:p>
                  </a:txBody>
                  <a:tcPr marL="36576" marR="36576" marT="36576" marB="36576">
                    <a:lnL w="6350" cap="flat" cmpd="sng" algn="ctr">
                      <a:solidFill>
                        <a:srgbClr val="E80056"/>
                      </a:solidFill>
                      <a:prstDash val="solid"/>
                      <a:round/>
                      <a:headEnd type="none" w="med" len="med"/>
                      <a:tailEnd type="none" w="med" len="med"/>
                    </a:lnL>
                    <a:lnR w="6350" cap="flat" cmpd="sng" algn="ctr">
                      <a:solidFill>
                        <a:srgbClr val="E80056"/>
                      </a:solidFill>
                      <a:prstDash val="solid"/>
                      <a:round/>
                      <a:headEnd type="none" w="med" len="med"/>
                      <a:tailEnd type="none" w="med" len="med"/>
                    </a:lnR>
                    <a:lnT w="6350" cap="flat" cmpd="sng" algn="ctr">
                      <a:solidFill>
                        <a:srgbClr val="E80056"/>
                      </a:solidFill>
                      <a:prstDash val="solid"/>
                      <a:round/>
                      <a:headEnd type="none" w="med" len="med"/>
                      <a:tailEnd type="none" w="med" len="med"/>
                    </a:lnT>
                    <a:lnB w="6350" cap="flat" cmpd="sng" algn="ctr">
                      <a:solidFill>
                        <a:srgbClr val="E80056"/>
                      </a:solidFill>
                      <a:prstDash val="solid"/>
                      <a:round/>
                      <a:headEnd type="none" w="med" len="med"/>
                      <a:tailEnd type="none" w="med" len="med"/>
                    </a:lnB>
                  </a:tcPr>
                </a:tc>
                <a:tc vMerge="1">
                  <a:txBody>
                    <a:bodyPr/>
                    <a:lstStyle/>
                    <a:p>
                      <a:endParaRPr lang="fr-FR"/>
                    </a:p>
                  </a:txBody>
                  <a:tcPr/>
                </a:tc>
                <a:tc gridSpan="5">
                  <a:txBody>
                    <a:bodyPr/>
                    <a:lstStyle/>
                    <a:p>
                      <a:pPr marR="0" indent="0" algn="ctr" rtl="0">
                        <a:lnSpc>
                          <a:spcPct val="110000"/>
                        </a:lnSpc>
                        <a:spcBef>
                          <a:spcPts val="0"/>
                        </a:spcBef>
                        <a:spcAft>
                          <a:spcPts val="0"/>
                        </a:spcAft>
                      </a:pPr>
                      <a:r>
                        <a:rPr lang="fr-FR" sz="1200" b="0" kern="1400" dirty="0">
                          <a:ln>
                            <a:noFill/>
                          </a:ln>
                          <a:solidFill>
                            <a:srgbClr val="000000"/>
                          </a:solidFill>
                          <a:effectLst/>
                          <a:latin typeface="Calibri Light" panose="020F0302020204030204" pitchFamily="34" charset="0"/>
                          <a:cs typeface="Calibri Light" panose="020F0302020204030204" pitchFamily="34" charset="0"/>
                        </a:rPr>
                        <a:t>Sérologie ELISA IgM positive *</a:t>
                      </a:r>
                      <a:endParaRPr lang="fr-FR" sz="1600" b="0" kern="1400" dirty="0">
                        <a:ln>
                          <a:noFill/>
                        </a:ln>
                        <a:solidFill>
                          <a:srgbClr val="000000"/>
                        </a:solidFill>
                        <a:effectLst/>
                        <a:latin typeface="Calibri Light" panose="020F0302020204030204" pitchFamily="34" charset="0"/>
                        <a:cs typeface="Calibri Light" panose="020F0302020204030204" pitchFamily="34" charset="0"/>
                      </a:endParaRPr>
                    </a:p>
                  </a:txBody>
                  <a:tcPr marL="36576" marR="36576" marT="36576" marB="36576">
                    <a:lnL w="6350" cap="flat" cmpd="sng" algn="ctr">
                      <a:solidFill>
                        <a:srgbClr val="E80056"/>
                      </a:solidFill>
                      <a:prstDash val="solid"/>
                      <a:round/>
                      <a:headEnd type="none" w="med" len="med"/>
                      <a:tailEnd type="none" w="med" len="med"/>
                    </a:lnL>
                    <a:lnR w="6350" cap="flat" cmpd="sng" algn="ctr">
                      <a:solidFill>
                        <a:srgbClr val="E80056"/>
                      </a:solidFill>
                      <a:prstDash val="solid"/>
                      <a:round/>
                      <a:headEnd type="none" w="med" len="med"/>
                      <a:tailEnd type="none" w="med" len="med"/>
                    </a:lnR>
                    <a:lnT w="6350" cap="flat" cmpd="sng" algn="ctr">
                      <a:solidFill>
                        <a:srgbClr val="E80056"/>
                      </a:solidFill>
                      <a:prstDash val="solid"/>
                      <a:round/>
                      <a:headEnd type="none" w="med" len="med"/>
                      <a:tailEnd type="none" w="med" len="med"/>
                    </a:lnT>
                    <a:lnB w="6350" cap="flat" cmpd="sng" algn="ctr">
                      <a:solidFill>
                        <a:srgbClr val="E80056"/>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71867264"/>
                  </a:ext>
                </a:extLst>
              </a:tr>
            </a:tbl>
          </a:graphicData>
        </a:graphic>
      </p:graphicFrame>
      <p:sp>
        <p:nvSpPr>
          <p:cNvPr id="13" name="Rectangle 12"/>
          <p:cNvSpPr/>
          <p:nvPr/>
        </p:nvSpPr>
        <p:spPr>
          <a:xfrm>
            <a:off x="476107" y="4197105"/>
            <a:ext cx="8640509" cy="430887"/>
          </a:xfrm>
          <a:prstGeom prst="rect">
            <a:avLst/>
          </a:prstGeom>
        </p:spPr>
        <p:txBody>
          <a:bodyPr wrap="square">
            <a:spAutoFit/>
          </a:bodyPr>
          <a:lstStyle/>
          <a:p>
            <a:r>
              <a:rPr lang="fr-FR" sz="1050" i="1" dirty="0" smtClean="0">
                <a:latin typeface="Calibri Light" panose="020F0302020204030204" pitchFamily="34" charset="0"/>
                <a:cs typeface="Calibri Light" panose="020F0302020204030204" pitchFamily="34" charset="0"/>
              </a:rPr>
              <a:t>* Recommandations </a:t>
            </a:r>
            <a:r>
              <a:rPr lang="fr-FR" sz="1050" i="1" dirty="0">
                <a:latin typeface="Calibri Light" panose="020F0302020204030204" pitchFamily="34" charset="0"/>
                <a:cs typeface="Calibri Light" panose="020F0302020204030204" pitchFamily="34" charset="0"/>
              </a:rPr>
              <a:t>du CNR pour le seuil de positivité du kit </a:t>
            </a:r>
            <a:r>
              <a:rPr lang="fr-FR" sz="1050" i="1" dirty="0" err="1">
                <a:latin typeface="Calibri Light" panose="020F0302020204030204" pitchFamily="34" charset="0"/>
                <a:cs typeface="Calibri Light" panose="020F0302020204030204" pitchFamily="34" charset="0"/>
              </a:rPr>
              <a:t>Sérion</a:t>
            </a:r>
            <a:r>
              <a:rPr lang="fr-FR" sz="1050" i="1" dirty="0">
                <a:latin typeface="Calibri Light" panose="020F0302020204030204" pitchFamily="34" charset="0"/>
                <a:cs typeface="Calibri Light" panose="020F0302020204030204" pitchFamily="34" charset="0"/>
              </a:rPr>
              <a:t> : positif &gt; 50 UI/ml ; limite : entre 20 et 50 UI/ml; négatif : &gt;20 UI/ml  </a:t>
            </a:r>
            <a:endParaRPr lang="fr-FR" sz="1050" dirty="0">
              <a:latin typeface="Calibri Light" panose="020F0302020204030204" pitchFamily="34" charset="0"/>
              <a:cs typeface="Calibri Light" panose="020F0302020204030204" pitchFamily="34" charset="0"/>
            </a:endParaRPr>
          </a:p>
          <a:p>
            <a:r>
              <a:rPr lang="fr-FR" sz="1050" i="1" dirty="0">
                <a:latin typeface="Calibri Light" panose="020F0302020204030204" pitchFamily="34" charset="0"/>
                <a:cs typeface="Calibri Light" panose="020F0302020204030204" pitchFamily="34" charset="0"/>
              </a:rPr>
              <a:t>Les autres kits (</a:t>
            </a:r>
            <a:r>
              <a:rPr lang="fr-FR" sz="1050" i="1" dirty="0" err="1">
                <a:latin typeface="Calibri Light" panose="020F0302020204030204" pitchFamily="34" charset="0"/>
                <a:cs typeface="Calibri Light" panose="020F0302020204030204" pitchFamily="34" charset="0"/>
              </a:rPr>
              <a:t>Panbio</a:t>
            </a:r>
            <a:r>
              <a:rPr lang="fr-FR" sz="1050" i="1" dirty="0">
                <a:latin typeface="Calibri Light" panose="020F0302020204030204" pitchFamily="34" charset="0"/>
                <a:cs typeface="Calibri Light" panose="020F0302020204030204" pitchFamily="34" charset="0"/>
              </a:rPr>
              <a:t> et </a:t>
            </a:r>
            <a:r>
              <a:rPr lang="fr-FR" sz="1050" i="1" dirty="0" err="1">
                <a:latin typeface="Calibri Light" panose="020F0302020204030204" pitchFamily="34" charset="0"/>
                <a:cs typeface="Calibri Light" panose="020F0302020204030204" pitchFamily="34" charset="0"/>
              </a:rPr>
              <a:t>Virclia</a:t>
            </a:r>
            <a:r>
              <a:rPr lang="fr-FR" sz="1050" i="1" dirty="0">
                <a:latin typeface="Calibri Light" panose="020F0302020204030204" pitchFamily="34" charset="0"/>
                <a:cs typeface="Calibri Light" panose="020F0302020204030204" pitchFamily="34" charset="0"/>
              </a:rPr>
              <a:t>) sont en cours d’évaluation au CNR. </a:t>
            </a:r>
            <a:endParaRPr lang="fr-FR" sz="1050" dirty="0">
              <a:latin typeface="Calibri Light" panose="020F0302020204030204" pitchFamily="34" charset="0"/>
              <a:cs typeface="Calibri Light" panose="020F0302020204030204" pitchFamily="34" charset="0"/>
            </a:endParaRPr>
          </a:p>
        </p:txBody>
      </p:sp>
      <p:pic>
        <p:nvPicPr>
          <p:cNvPr id="3" name="Image 2"/>
          <p:cNvPicPr>
            <a:picLocks noChangeAspect="1"/>
          </p:cNvPicPr>
          <p:nvPr/>
        </p:nvPicPr>
        <p:blipFill>
          <a:blip r:embed="rId6"/>
          <a:stretch>
            <a:fillRect/>
          </a:stretch>
        </p:blipFill>
        <p:spPr>
          <a:xfrm>
            <a:off x="5796136" y="4677204"/>
            <a:ext cx="3208294" cy="2155838"/>
          </a:xfrm>
          <a:prstGeom prst="rect">
            <a:avLst/>
          </a:prstGeom>
        </p:spPr>
      </p:pic>
    </p:spTree>
    <p:extLst>
      <p:ext uri="{BB962C8B-B14F-4D97-AF65-F5344CB8AC3E}">
        <p14:creationId xmlns:p14="http://schemas.microsoft.com/office/powerpoint/2010/main" val="3146191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cap="none" dirty="0" smtClean="0">
                <a:latin typeface="Calibri" panose="020F0502020204030204" pitchFamily="34" charset="0"/>
                <a:cs typeface="Calibri" panose="020F0502020204030204" pitchFamily="34" charset="0"/>
              </a:rPr>
              <a:t>Quel formulaire pour déclarer ?</a:t>
            </a:r>
            <a:endParaRPr lang="fr-FR" sz="1800" cap="none" dirty="0">
              <a:latin typeface="Calibri" panose="020F0502020204030204" pitchFamily="34" charset="0"/>
              <a:cs typeface="Calibri" panose="020F0502020204030204" pitchFamily="34" charset="0"/>
            </a:endParaRPr>
          </a:p>
        </p:txBody>
      </p:sp>
      <p:grpSp>
        <p:nvGrpSpPr>
          <p:cNvPr id="7" name="Groupe 6"/>
          <p:cNvGrpSpPr/>
          <p:nvPr/>
        </p:nvGrpSpPr>
        <p:grpSpPr>
          <a:xfrm>
            <a:off x="1619672" y="1105784"/>
            <a:ext cx="6345967" cy="5752216"/>
            <a:chOff x="1250370" y="1124744"/>
            <a:chExt cx="6345967" cy="5752216"/>
          </a:xfrm>
        </p:grpSpPr>
        <p:pic>
          <p:nvPicPr>
            <p:cNvPr id="4" name="Image 3"/>
            <p:cNvPicPr>
              <a:picLocks noChangeAspect="1"/>
            </p:cNvPicPr>
            <p:nvPr/>
          </p:nvPicPr>
          <p:blipFill>
            <a:blip r:embed="rId3"/>
            <a:stretch>
              <a:fillRect/>
            </a:stretch>
          </p:blipFill>
          <p:spPr>
            <a:xfrm>
              <a:off x="1250370" y="1124744"/>
              <a:ext cx="6248598" cy="2559614"/>
            </a:xfrm>
            <a:prstGeom prst="rect">
              <a:avLst/>
            </a:prstGeom>
          </p:spPr>
        </p:pic>
        <p:pic>
          <p:nvPicPr>
            <p:cNvPr id="5" name="Image 4"/>
            <p:cNvPicPr>
              <a:picLocks noChangeAspect="1"/>
            </p:cNvPicPr>
            <p:nvPr/>
          </p:nvPicPr>
          <p:blipFill>
            <a:blip r:embed="rId4"/>
            <a:stretch>
              <a:fillRect/>
            </a:stretch>
          </p:blipFill>
          <p:spPr>
            <a:xfrm>
              <a:off x="1331641" y="3613731"/>
              <a:ext cx="6264696" cy="3263229"/>
            </a:xfrm>
            <a:prstGeom prst="rect">
              <a:avLst/>
            </a:prstGeom>
          </p:spPr>
        </p:pic>
      </p:grpSp>
      <p:sp>
        <p:nvSpPr>
          <p:cNvPr id="3" name="ZoneTexte 2"/>
          <p:cNvSpPr txBox="1"/>
          <p:nvPr/>
        </p:nvSpPr>
        <p:spPr>
          <a:xfrm>
            <a:off x="246989" y="1268760"/>
            <a:ext cx="1296144" cy="200055"/>
          </a:xfrm>
          <a:prstGeom prst="rect">
            <a:avLst/>
          </a:prstGeom>
          <a:noFill/>
        </p:spPr>
        <p:txBody>
          <a:bodyPr wrap="square" lIns="36000" tIns="0" rIns="36000" bIns="0" rtlCol="0">
            <a:spAutoFit/>
          </a:bodyPr>
          <a:lstStyle/>
          <a:p>
            <a:r>
              <a:rPr lang="fr-FR" sz="1300" dirty="0" smtClean="0">
                <a:solidFill>
                  <a:schemeClr val="accent6"/>
                </a:solidFill>
              </a:rPr>
              <a:t>(</a:t>
            </a:r>
            <a:r>
              <a:rPr lang="fr-FR" sz="1300" dirty="0" smtClean="0">
                <a:solidFill>
                  <a:schemeClr val="accent6"/>
                </a:solidFill>
                <a:hlinkClick r:id="rId5"/>
              </a:rPr>
              <a:t>Lien</a:t>
            </a:r>
            <a:r>
              <a:rPr lang="fr-FR" sz="1300" dirty="0" smtClean="0">
                <a:solidFill>
                  <a:schemeClr val="accent6"/>
                </a:solidFill>
              </a:rPr>
              <a:t>)</a:t>
            </a:r>
          </a:p>
        </p:txBody>
      </p:sp>
    </p:spTree>
    <p:extLst>
      <p:ext uri="{BB962C8B-B14F-4D97-AF65-F5344CB8AC3E}">
        <p14:creationId xmlns:p14="http://schemas.microsoft.com/office/powerpoint/2010/main" val="748357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cap="none" dirty="0" smtClean="0">
                <a:latin typeface="Calibri" panose="020F0502020204030204" pitchFamily="34" charset="0"/>
                <a:cs typeface="Calibri" panose="020F0502020204030204" pitchFamily="34" charset="0"/>
              </a:rPr>
              <a:t>Quel formulaire pour déclarer ?</a:t>
            </a:r>
            <a:endParaRPr lang="fr-FR" sz="1800" cap="none" dirty="0">
              <a:latin typeface="Calibri" panose="020F0502020204030204" pitchFamily="34" charset="0"/>
              <a:cs typeface="Calibri" panose="020F0502020204030204" pitchFamily="34" charset="0"/>
            </a:endParaRPr>
          </a:p>
        </p:txBody>
      </p:sp>
      <p:grpSp>
        <p:nvGrpSpPr>
          <p:cNvPr id="7" name="Groupe 6"/>
          <p:cNvGrpSpPr/>
          <p:nvPr/>
        </p:nvGrpSpPr>
        <p:grpSpPr>
          <a:xfrm>
            <a:off x="1619672" y="1105784"/>
            <a:ext cx="6345967" cy="5752216"/>
            <a:chOff x="1250370" y="1124744"/>
            <a:chExt cx="6345967" cy="5752216"/>
          </a:xfrm>
        </p:grpSpPr>
        <p:pic>
          <p:nvPicPr>
            <p:cNvPr id="4" name="Image 3"/>
            <p:cNvPicPr>
              <a:picLocks noChangeAspect="1"/>
            </p:cNvPicPr>
            <p:nvPr/>
          </p:nvPicPr>
          <p:blipFill>
            <a:blip r:embed="rId3"/>
            <a:stretch>
              <a:fillRect/>
            </a:stretch>
          </p:blipFill>
          <p:spPr>
            <a:xfrm>
              <a:off x="1250370" y="1124744"/>
              <a:ext cx="6248598" cy="2559614"/>
            </a:xfrm>
            <a:prstGeom prst="rect">
              <a:avLst/>
            </a:prstGeom>
          </p:spPr>
        </p:pic>
        <p:pic>
          <p:nvPicPr>
            <p:cNvPr id="5" name="Image 4"/>
            <p:cNvPicPr>
              <a:picLocks noChangeAspect="1"/>
            </p:cNvPicPr>
            <p:nvPr/>
          </p:nvPicPr>
          <p:blipFill>
            <a:blip r:embed="rId4"/>
            <a:stretch>
              <a:fillRect/>
            </a:stretch>
          </p:blipFill>
          <p:spPr>
            <a:xfrm>
              <a:off x="1331641" y="3613731"/>
              <a:ext cx="6264696" cy="3263229"/>
            </a:xfrm>
            <a:prstGeom prst="rect">
              <a:avLst/>
            </a:prstGeom>
          </p:spPr>
        </p:pic>
      </p:grpSp>
      <p:sp>
        <p:nvSpPr>
          <p:cNvPr id="3" name="ZoneTexte 2"/>
          <p:cNvSpPr txBox="1"/>
          <p:nvPr/>
        </p:nvSpPr>
        <p:spPr>
          <a:xfrm>
            <a:off x="246989" y="1268760"/>
            <a:ext cx="1296144" cy="200055"/>
          </a:xfrm>
          <a:prstGeom prst="rect">
            <a:avLst/>
          </a:prstGeom>
          <a:noFill/>
        </p:spPr>
        <p:txBody>
          <a:bodyPr wrap="square" lIns="36000" tIns="0" rIns="36000" bIns="0" rtlCol="0">
            <a:spAutoFit/>
          </a:bodyPr>
          <a:lstStyle/>
          <a:p>
            <a:r>
              <a:rPr lang="fr-FR" sz="1300" dirty="0" smtClean="0">
                <a:solidFill>
                  <a:schemeClr val="accent6"/>
                </a:solidFill>
              </a:rPr>
              <a:t>(</a:t>
            </a:r>
            <a:r>
              <a:rPr lang="fr-FR" sz="1300" dirty="0" smtClean="0">
                <a:solidFill>
                  <a:schemeClr val="accent6"/>
                </a:solidFill>
                <a:hlinkClick r:id="rId5"/>
              </a:rPr>
              <a:t>Lien</a:t>
            </a:r>
            <a:r>
              <a:rPr lang="fr-FR" sz="1300" dirty="0" smtClean="0">
                <a:solidFill>
                  <a:schemeClr val="accent6"/>
                </a:solidFill>
              </a:rPr>
              <a:t>)</a:t>
            </a:r>
          </a:p>
        </p:txBody>
      </p:sp>
      <p:sp>
        <p:nvSpPr>
          <p:cNvPr id="6" name="Rectangle 5"/>
          <p:cNvSpPr/>
          <p:nvPr/>
        </p:nvSpPr>
        <p:spPr>
          <a:xfrm>
            <a:off x="2267744" y="2317498"/>
            <a:ext cx="4572000" cy="2554545"/>
          </a:xfrm>
          <a:prstGeom prst="rect">
            <a:avLst/>
          </a:prstGeom>
          <a:solidFill>
            <a:schemeClr val="bg1"/>
          </a:solidFill>
          <a:ln>
            <a:solidFill>
              <a:schemeClr val="accent1"/>
            </a:solidFill>
          </a:ln>
        </p:spPr>
        <p:txBody>
          <a:bodyPr>
            <a:spAutoFit/>
          </a:bodyPr>
          <a:lstStyle/>
          <a:p>
            <a:pPr algn="ctr" fontAlgn="base"/>
            <a:r>
              <a:rPr lang="fr-FR" sz="4000" dirty="0" smtClean="0">
                <a:solidFill>
                  <a:schemeClr val="tx2"/>
                </a:solidFill>
                <a:latin typeface="Calibri Light" panose="020F0302020204030204" pitchFamily="34" charset="0"/>
                <a:cs typeface="Calibri Light" panose="020F0302020204030204" pitchFamily="34" charset="0"/>
              </a:rPr>
              <a:t>Nécessité de complétude des données du Cerfa </a:t>
            </a:r>
            <a:r>
              <a:rPr lang="fr-FR" sz="4000" b="1" u="sng" dirty="0" smtClean="0">
                <a:solidFill>
                  <a:schemeClr val="tx2"/>
                </a:solidFill>
                <a:latin typeface="Calibri Light" panose="020F0302020204030204" pitchFamily="34" charset="0"/>
                <a:cs typeface="Calibri Light" panose="020F0302020204030204" pitchFamily="34" charset="0"/>
              </a:rPr>
              <a:t>dès</a:t>
            </a:r>
            <a:r>
              <a:rPr lang="fr-FR" sz="4000" dirty="0" smtClean="0">
                <a:solidFill>
                  <a:schemeClr val="tx2"/>
                </a:solidFill>
                <a:latin typeface="Calibri Light" panose="020F0302020204030204" pitchFamily="34" charset="0"/>
                <a:cs typeface="Calibri Light" panose="020F0302020204030204" pitchFamily="34" charset="0"/>
              </a:rPr>
              <a:t> la déclaration </a:t>
            </a:r>
            <a:endParaRPr lang="fr-FR" sz="4000" dirty="0">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00220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86347" y="2638731"/>
            <a:ext cx="230425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27388" y="283271"/>
            <a:ext cx="7488831" cy="787652"/>
          </a:xfrm>
          <a:prstGeom prst="rect">
            <a:avLst/>
          </a:prstGeom>
        </p:spPr>
        <p:txBody>
          <a:bodyPr wrap="square">
            <a:spAutoFit/>
          </a:bodyPr>
          <a:lstStyle/>
          <a:p>
            <a:pPr defTabSz="685800">
              <a:lnSpc>
                <a:spcPct val="107000"/>
              </a:lnSpc>
              <a:spcBef>
                <a:spcPct val="0"/>
              </a:spcBef>
              <a:spcAft>
                <a:spcPts val="800"/>
              </a:spcAft>
            </a:pPr>
            <a:r>
              <a:rPr lang="fr-FR" b="1" dirty="0">
                <a:solidFill>
                  <a:schemeClr val="bg1"/>
                </a:solidFill>
                <a:latin typeface="Calibri" panose="020F0502020204030204" pitchFamily="34" charset="0"/>
                <a:ea typeface="+mj-ea"/>
                <a:cs typeface="Calibri" panose="020F0502020204030204" pitchFamily="34" charset="0"/>
              </a:rPr>
              <a:t>Le </a:t>
            </a:r>
            <a:r>
              <a:rPr lang="fr-FR" b="1" dirty="0" smtClean="0">
                <a:solidFill>
                  <a:schemeClr val="bg1"/>
                </a:solidFill>
                <a:latin typeface="Calibri" panose="020F0502020204030204" pitchFamily="34" charset="0"/>
                <a:ea typeface="+mj-ea"/>
                <a:cs typeface="Calibri" panose="020F0502020204030204" pitchFamily="34" charset="0"/>
              </a:rPr>
              <a:t>réseau </a:t>
            </a:r>
            <a:r>
              <a:rPr lang="fr-FR" b="1" dirty="0">
                <a:solidFill>
                  <a:schemeClr val="bg1"/>
                </a:solidFill>
                <a:latin typeface="Calibri" panose="020F0502020204030204" pitchFamily="34" charset="0"/>
                <a:ea typeface="+mj-ea"/>
                <a:cs typeface="Calibri" panose="020F0502020204030204" pitchFamily="34" charset="0"/>
              </a:rPr>
              <a:t>de surveillance et </a:t>
            </a:r>
            <a:r>
              <a:rPr lang="fr-FR" b="1" dirty="0" smtClean="0">
                <a:solidFill>
                  <a:schemeClr val="bg1"/>
                </a:solidFill>
                <a:latin typeface="Calibri" panose="020F0502020204030204" pitchFamily="34" charset="0"/>
                <a:ea typeface="+mj-ea"/>
                <a:cs typeface="Calibri" panose="020F0502020204030204" pitchFamily="34" charset="0"/>
              </a:rPr>
              <a:t>les source </a:t>
            </a:r>
            <a:r>
              <a:rPr lang="fr-FR" b="1" dirty="0">
                <a:solidFill>
                  <a:schemeClr val="bg1"/>
                </a:solidFill>
                <a:latin typeface="Calibri" panose="020F0502020204030204" pitchFamily="34" charset="0"/>
                <a:ea typeface="+mj-ea"/>
                <a:cs typeface="Calibri" panose="020F0502020204030204" pitchFamily="34" charset="0"/>
              </a:rPr>
              <a:t>de </a:t>
            </a:r>
            <a:r>
              <a:rPr lang="fr-FR" b="1" dirty="0" smtClean="0">
                <a:solidFill>
                  <a:schemeClr val="bg1"/>
                </a:solidFill>
                <a:latin typeface="Calibri" panose="020F0502020204030204" pitchFamily="34" charset="0"/>
                <a:ea typeface="+mj-ea"/>
                <a:cs typeface="Calibri" panose="020F0502020204030204" pitchFamily="34" charset="0"/>
              </a:rPr>
              <a:t>données </a:t>
            </a:r>
          </a:p>
          <a:p>
            <a:pPr defTabSz="685800">
              <a:lnSpc>
                <a:spcPct val="107000"/>
              </a:lnSpc>
              <a:spcBef>
                <a:spcPct val="0"/>
              </a:spcBef>
              <a:spcAft>
                <a:spcPts val="800"/>
              </a:spcAft>
            </a:pPr>
            <a:r>
              <a:rPr lang="fr-FR" b="1" dirty="0" smtClean="0">
                <a:solidFill>
                  <a:schemeClr val="bg1"/>
                </a:solidFill>
                <a:latin typeface="Calibri" panose="020F0502020204030204" pitchFamily="34" charset="0"/>
                <a:ea typeface="+mj-ea"/>
                <a:cs typeface="Calibri" panose="020F0502020204030204" pitchFamily="34" charset="0"/>
              </a:rPr>
              <a:t>Leptospiorse, La </a:t>
            </a:r>
            <a:r>
              <a:rPr lang="fr-FR" b="1" dirty="0">
                <a:solidFill>
                  <a:schemeClr val="bg1"/>
                </a:solidFill>
                <a:latin typeface="Calibri" panose="020F0502020204030204" pitchFamily="34" charset="0"/>
                <a:ea typeface="+mj-ea"/>
                <a:cs typeface="Calibri" panose="020F0502020204030204" pitchFamily="34" charset="0"/>
              </a:rPr>
              <a:t>Réunion, 2024</a:t>
            </a:r>
          </a:p>
        </p:txBody>
      </p:sp>
      <p:grpSp>
        <p:nvGrpSpPr>
          <p:cNvPr id="7" name="Groupe 6"/>
          <p:cNvGrpSpPr/>
          <p:nvPr/>
        </p:nvGrpSpPr>
        <p:grpSpPr>
          <a:xfrm>
            <a:off x="4669369" y="3396202"/>
            <a:ext cx="1665304" cy="796398"/>
            <a:chOff x="3800475" y="2947987"/>
            <a:chExt cx="2097353" cy="1032233"/>
          </a:xfrm>
        </p:grpSpPr>
        <p:pic>
          <p:nvPicPr>
            <p:cNvPr id="3" name="Image 2"/>
            <p:cNvPicPr>
              <a:picLocks noChangeAspect="1"/>
            </p:cNvPicPr>
            <p:nvPr/>
          </p:nvPicPr>
          <p:blipFill>
            <a:blip r:embed="rId3"/>
            <a:stretch>
              <a:fillRect/>
            </a:stretch>
          </p:blipFill>
          <p:spPr>
            <a:xfrm>
              <a:off x="3800475" y="2947987"/>
              <a:ext cx="1543050" cy="962025"/>
            </a:xfrm>
            <a:prstGeom prst="rect">
              <a:avLst/>
            </a:prstGeom>
          </p:spPr>
        </p:pic>
        <p:sp>
          <p:nvSpPr>
            <p:cNvPr id="6" name="ZoneTexte 5"/>
            <p:cNvSpPr txBox="1"/>
            <p:nvPr/>
          </p:nvSpPr>
          <p:spPr>
            <a:xfrm>
              <a:off x="4385659" y="3760816"/>
              <a:ext cx="1512169" cy="219404"/>
            </a:xfrm>
            <a:prstGeom prst="rect">
              <a:avLst/>
            </a:prstGeom>
            <a:noFill/>
          </p:spPr>
          <p:txBody>
            <a:bodyPr wrap="square" lIns="36000" tIns="0" rIns="36000" bIns="0" rtlCol="0">
              <a:spAutoFit/>
            </a:bodyPr>
            <a:lstStyle/>
            <a:p>
              <a:endParaRPr lang="fr-FR" sz="1100" dirty="0" smtClean="0">
                <a:solidFill>
                  <a:schemeClr val="bg1">
                    <a:lumMod val="50000"/>
                  </a:schemeClr>
                </a:solidFill>
              </a:endParaRPr>
            </a:p>
          </p:txBody>
        </p:sp>
      </p:grpSp>
      <p:grpSp>
        <p:nvGrpSpPr>
          <p:cNvPr id="13" name="Groupe 12"/>
          <p:cNvGrpSpPr/>
          <p:nvPr/>
        </p:nvGrpSpPr>
        <p:grpSpPr>
          <a:xfrm>
            <a:off x="1813180" y="2235130"/>
            <a:ext cx="1070923" cy="821500"/>
            <a:chOff x="786715" y="2273070"/>
            <a:chExt cx="1070923" cy="821500"/>
          </a:xfrm>
        </p:grpSpPr>
        <p:pic>
          <p:nvPicPr>
            <p:cNvPr id="9" name="Image 8"/>
            <p:cNvPicPr>
              <a:picLocks noChangeAspect="1"/>
            </p:cNvPicPr>
            <p:nvPr/>
          </p:nvPicPr>
          <p:blipFill>
            <a:blip r:embed="rId4"/>
            <a:stretch>
              <a:fillRect/>
            </a:stretch>
          </p:blipFill>
          <p:spPr>
            <a:xfrm>
              <a:off x="786715" y="2273070"/>
              <a:ext cx="1044974" cy="762831"/>
            </a:xfrm>
            <a:prstGeom prst="rect">
              <a:avLst/>
            </a:prstGeom>
          </p:spPr>
        </p:pic>
        <p:sp>
          <p:nvSpPr>
            <p:cNvPr id="11" name="ZoneTexte 10"/>
            <p:cNvSpPr txBox="1"/>
            <p:nvPr/>
          </p:nvSpPr>
          <p:spPr>
            <a:xfrm>
              <a:off x="808657" y="2894515"/>
              <a:ext cx="1048981" cy="200055"/>
            </a:xfrm>
            <a:prstGeom prst="rect">
              <a:avLst/>
            </a:prstGeom>
            <a:noFill/>
          </p:spPr>
          <p:txBody>
            <a:bodyPr wrap="square" lIns="36000" tIns="0" rIns="36000" bIns="0" rtlCol="0">
              <a:spAutoFit/>
            </a:bodyPr>
            <a:lstStyle/>
            <a:p>
              <a:r>
                <a:rPr lang="fr-FR" sz="1300" b="1" dirty="0" smtClean="0">
                  <a:solidFill>
                    <a:srgbClr val="92D050"/>
                  </a:solidFill>
                </a:rPr>
                <a:t>CVAGS</a:t>
              </a:r>
            </a:p>
          </p:txBody>
        </p:sp>
      </p:grpSp>
      <p:sp>
        <p:nvSpPr>
          <p:cNvPr id="14" name="ZoneTexte 13"/>
          <p:cNvSpPr txBox="1"/>
          <p:nvPr/>
        </p:nvSpPr>
        <p:spPr>
          <a:xfrm>
            <a:off x="1459564" y="4379118"/>
            <a:ext cx="1443737" cy="369332"/>
          </a:xfrm>
          <a:prstGeom prst="rect">
            <a:avLst/>
          </a:prstGeom>
          <a:noFill/>
        </p:spPr>
        <p:txBody>
          <a:bodyPr wrap="square" lIns="36000" tIns="0" rIns="36000" bIns="0" rtlCol="0">
            <a:spAutoFit/>
          </a:bodyPr>
          <a:lstStyle>
            <a:defPPr>
              <a:defRPr lang="fr-FR"/>
            </a:defPPr>
            <a:lvl1pPr>
              <a:defRPr sz="1300" b="1">
                <a:solidFill>
                  <a:srgbClr val="92D050"/>
                </a:solidFill>
              </a:defRPr>
            </a:lvl1pPr>
          </a:lstStyle>
          <a:p>
            <a:pPr algn="ctr"/>
            <a:r>
              <a:rPr lang="fr-FR" sz="1200" dirty="0" smtClean="0"/>
              <a:t>Service</a:t>
            </a:r>
          </a:p>
          <a:p>
            <a:pPr algn="ctr"/>
            <a:r>
              <a:rPr lang="fr-FR" sz="1200" dirty="0" smtClean="0"/>
              <a:t>Lutte </a:t>
            </a:r>
            <a:r>
              <a:rPr lang="fr-FR" sz="1200" dirty="0"/>
              <a:t>Anti-vectorielle</a:t>
            </a:r>
          </a:p>
        </p:txBody>
      </p:sp>
      <p:pic>
        <p:nvPicPr>
          <p:cNvPr id="31" name="Image 30"/>
          <p:cNvPicPr>
            <a:picLocks noChangeAspect="1"/>
          </p:cNvPicPr>
          <p:nvPr/>
        </p:nvPicPr>
        <p:blipFill>
          <a:blip r:embed="rId5"/>
          <a:stretch>
            <a:fillRect/>
          </a:stretch>
        </p:blipFill>
        <p:spPr>
          <a:xfrm>
            <a:off x="6936005" y="2004967"/>
            <a:ext cx="596689" cy="509501"/>
          </a:xfrm>
          <a:prstGeom prst="rect">
            <a:avLst/>
          </a:prstGeom>
        </p:spPr>
      </p:pic>
      <p:pic>
        <p:nvPicPr>
          <p:cNvPr id="32" name="Image 31"/>
          <p:cNvPicPr>
            <a:picLocks noChangeAspect="1"/>
          </p:cNvPicPr>
          <p:nvPr/>
        </p:nvPicPr>
        <p:blipFill rotWithShape="1">
          <a:blip r:embed="rId6"/>
          <a:srcRect r="53699"/>
          <a:stretch/>
        </p:blipFill>
        <p:spPr>
          <a:xfrm>
            <a:off x="6745827" y="4284550"/>
            <a:ext cx="516362" cy="513399"/>
          </a:xfrm>
          <a:prstGeom prst="rect">
            <a:avLst/>
          </a:prstGeom>
        </p:spPr>
      </p:pic>
      <p:pic>
        <p:nvPicPr>
          <p:cNvPr id="34" name="Image 33"/>
          <p:cNvPicPr>
            <a:picLocks noChangeAspect="1"/>
          </p:cNvPicPr>
          <p:nvPr/>
        </p:nvPicPr>
        <p:blipFill>
          <a:blip r:embed="rId7"/>
          <a:stretch>
            <a:fillRect/>
          </a:stretch>
        </p:blipFill>
        <p:spPr>
          <a:xfrm>
            <a:off x="7953558" y="3110488"/>
            <a:ext cx="488521" cy="504961"/>
          </a:xfrm>
          <a:prstGeom prst="rect">
            <a:avLst/>
          </a:prstGeom>
        </p:spPr>
      </p:pic>
      <p:pic>
        <p:nvPicPr>
          <p:cNvPr id="36" name="Image 35"/>
          <p:cNvPicPr>
            <a:picLocks noChangeAspect="1"/>
          </p:cNvPicPr>
          <p:nvPr/>
        </p:nvPicPr>
        <p:blipFill rotWithShape="1">
          <a:blip r:embed="rId8"/>
          <a:srcRect r="51716"/>
          <a:stretch/>
        </p:blipFill>
        <p:spPr>
          <a:xfrm>
            <a:off x="1661172" y="4997868"/>
            <a:ext cx="621539" cy="565138"/>
          </a:xfrm>
          <a:prstGeom prst="rect">
            <a:avLst/>
          </a:prstGeom>
        </p:spPr>
      </p:pic>
      <p:pic>
        <p:nvPicPr>
          <p:cNvPr id="37" name="Image 36"/>
          <p:cNvPicPr>
            <a:picLocks noChangeAspect="1"/>
          </p:cNvPicPr>
          <p:nvPr/>
        </p:nvPicPr>
        <p:blipFill>
          <a:blip r:embed="rId9"/>
          <a:stretch>
            <a:fillRect/>
          </a:stretch>
        </p:blipFill>
        <p:spPr>
          <a:xfrm>
            <a:off x="10691" y="2159043"/>
            <a:ext cx="583745" cy="624922"/>
          </a:xfrm>
          <a:prstGeom prst="rect">
            <a:avLst/>
          </a:prstGeom>
        </p:spPr>
      </p:pic>
      <p:sp>
        <p:nvSpPr>
          <p:cNvPr id="38" name="ZoneTexte 37"/>
          <p:cNvSpPr txBox="1"/>
          <p:nvPr/>
        </p:nvSpPr>
        <p:spPr>
          <a:xfrm>
            <a:off x="3982495" y="1477475"/>
            <a:ext cx="5249096" cy="369332"/>
          </a:xfrm>
          <a:prstGeom prst="rect">
            <a:avLst/>
          </a:prstGeom>
          <a:noFill/>
        </p:spPr>
        <p:txBody>
          <a:bodyPr wrap="square" lIns="36000" tIns="0" rIns="36000" bIns="0" rtlCol="0">
            <a:spAutoFit/>
          </a:bodyPr>
          <a:lstStyle/>
          <a:p>
            <a:pPr algn="ctr"/>
            <a:r>
              <a:rPr lang="fr-FR" sz="1300" b="1" dirty="0" smtClean="0">
                <a:solidFill>
                  <a:schemeClr val="tx2"/>
                </a:solidFill>
              </a:rPr>
              <a:t>Surveillance</a:t>
            </a:r>
            <a:r>
              <a:rPr lang="fr-FR" sz="1300" dirty="0" smtClean="0">
                <a:solidFill>
                  <a:schemeClr val="tx2"/>
                </a:solidFill>
              </a:rPr>
              <a:t> </a:t>
            </a:r>
          </a:p>
          <a:p>
            <a:pPr algn="ctr"/>
            <a:r>
              <a:rPr lang="fr-FR" sz="1100" dirty="0" smtClean="0">
                <a:solidFill>
                  <a:schemeClr val="tx2"/>
                </a:solidFill>
              </a:rPr>
              <a:t>Recueil, analyse, rétro-information</a:t>
            </a:r>
          </a:p>
        </p:txBody>
      </p:sp>
      <p:pic>
        <p:nvPicPr>
          <p:cNvPr id="40" name="Image 39"/>
          <p:cNvPicPr>
            <a:picLocks noChangeAspect="1"/>
          </p:cNvPicPr>
          <p:nvPr/>
        </p:nvPicPr>
        <p:blipFill>
          <a:blip r:embed="rId10"/>
          <a:stretch>
            <a:fillRect/>
          </a:stretch>
        </p:blipFill>
        <p:spPr>
          <a:xfrm>
            <a:off x="2359613" y="5066019"/>
            <a:ext cx="332000" cy="462930"/>
          </a:xfrm>
          <a:prstGeom prst="rect">
            <a:avLst/>
          </a:prstGeom>
        </p:spPr>
      </p:pic>
      <p:sp>
        <p:nvSpPr>
          <p:cNvPr id="41" name="Rectangle 40"/>
          <p:cNvSpPr/>
          <p:nvPr/>
        </p:nvSpPr>
        <p:spPr>
          <a:xfrm>
            <a:off x="352475" y="1431118"/>
            <a:ext cx="4572000" cy="538609"/>
          </a:xfrm>
          <a:prstGeom prst="rect">
            <a:avLst/>
          </a:prstGeom>
        </p:spPr>
        <p:txBody>
          <a:bodyPr>
            <a:spAutoFit/>
          </a:bodyPr>
          <a:lstStyle/>
          <a:p>
            <a:pPr algn="ctr">
              <a:lnSpc>
                <a:spcPct val="150000"/>
              </a:lnSpc>
            </a:pPr>
            <a:r>
              <a:rPr lang="fr-FR" sz="1200" b="1" dirty="0">
                <a:solidFill>
                  <a:srgbClr val="92D050"/>
                </a:solidFill>
              </a:rPr>
              <a:t>Gestion – Prévention</a:t>
            </a:r>
          </a:p>
          <a:p>
            <a:pPr algn="ctr"/>
            <a:r>
              <a:rPr lang="fr-FR" sz="1100" dirty="0">
                <a:solidFill>
                  <a:srgbClr val="92D050"/>
                </a:solidFill>
              </a:rPr>
              <a:t>Enquêtes – Analyses -Communication</a:t>
            </a:r>
          </a:p>
        </p:txBody>
      </p:sp>
      <p:sp>
        <p:nvSpPr>
          <p:cNvPr id="42" name="Rectangle à coins arrondis 41"/>
          <p:cNvSpPr/>
          <p:nvPr/>
        </p:nvSpPr>
        <p:spPr>
          <a:xfrm>
            <a:off x="989971" y="1486603"/>
            <a:ext cx="3480397" cy="4464496"/>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6425363" y="2509387"/>
            <a:ext cx="1739295" cy="353943"/>
          </a:xfrm>
          <a:prstGeom prst="rect">
            <a:avLst/>
          </a:prstGeom>
          <a:noFill/>
        </p:spPr>
        <p:txBody>
          <a:bodyPr wrap="square" lIns="36000" tIns="0" rIns="36000" bIns="0" rtlCol="0">
            <a:spAutoFit/>
          </a:bodyPr>
          <a:lstStyle/>
          <a:p>
            <a:pPr algn="ctr"/>
            <a:r>
              <a:rPr lang="fr-FR" sz="1200" b="1" dirty="0">
                <a:solidFill>
                  <a:schemeClr val="accent3"/>
                </a:solidFill>
              </a:rPr>
              <a:t>Activité des Urgences </a:t>
            </a:r>
            <a:r>
              <a:rPr lang="fr-FR" sz="1100" dirty="0">
                <a:solidFill>
                  <a:schemeClr val="tx1">
                    <a:lumMod val="75000"/>
                  </a:schemeClr>
                </a:solidFill>
              </a:rPr>
              <a:t>Réseau </a:t>
            </a:r>
            <a:r>
              <a:rPr lang="fr-FR" sz="1100" dirty="0" err="1">
                <a:solidFill>
                  <a:schemeClr val="tx1">
                    <a:lumMod val="75000"/>
                  </a:schemeClr>
                </a:solidFill>
              </a:rPr>
              <a:t>Oscour</a:t>
            </a:r>
            <a:r>
              <a:rPr lang="fr-FR" sz="1100" dirty="0">
                <a:solidFill>
                  <a:schemeClr val="tx1">
                    <a:lumMod val="75000"/>
                  </a:schemeClr>
                </a:solidFill>
              </a:rPr>
              <a:t>®</a:t>
            </a:r>
          </a:p>
        </p:txBody>
      </p:sp>
      <p:sp>
        <p:nvSpPr>
          <p:cNvPr id="45" name="ZoneTexte 44"/>
          <p:cNvSpPr txBox="1"/>
          <p:nvPr/>
        </p:nvSpPr>
        <p:spPr>
          <a:xfrm>
            <a:off x="7279705" y="3650151"/>
            <a:ext cx="1739295" cy="523220"/>
          </a:xfrm>
          <a:prstGeom prst="rect">
            <a:avLst/>
          </a:prstGeom>
          <a:noFill/>
        </p:spPr>
        <p:txBody>
          <a:bodyPr wrap="square" lIns="36000" tIns="0" rIns="36000" bIns="0" rtlCol="0">
            <a:spAutoFit/>
          </a:bodyPr>
          <a:lstStyle/>
          <a:p>
            <a:pPr algn="ctr"/>
            <a:r>
              <a:rPr lang="fr-FR" sz="1200" b="1" dirty="0">
                <a:solidFill>
                  <a:schemeClr val="accent3"/>
                </a:solidFill>
              </a:rPr>
              <a:t>Mortalité</a:t>
            </a:r>
          </a:p>
          <a:p>
            <a:pPr algn="ctr"/>
            <a:r>
              <a:rPr lang="fr-FR" sz="1100" dirty="0">
                <a:solidFill>
                  <a:schemeClr val="tx1">
                    <a:lumMod val="75000"/>
                  </a:schemeClr>
                </a:solidFill>
              </a:rPr>
              <a:t>Certificat de décès</a:t>
            </a:r>
          </a:p>
          <a:p>
            <a:pPr algn="ctr"/>
            <a:r>
              <a:rPr lang="fr-FR" sz="1100" dirty="0" err="1">
                <a:solidFill>
                  <a:schemeClr val="tx1">
                    <a:lumMod val="75000"/>
                  </a:schemeClr>
                </a:solidFill>
              </a:rPr>
              <a:t>Cépidc</a:t>
            </a:r>
            <a:endParaRPr lang="fr-FR" sz="1100" dirty="0">
              <a:solidFill>
                <a:schemeClr val="tx1">
                  <a:lumMod val="75000"/>
                </a:schemeClr>
              </a:solidFill>
            </a:endParaRPr>
          </a:p>
        </p:txBody>
      </p:sp>
      <p:pic>
        <p:nvPicPr>
          <p:cNvPr id="46" name="Image 45"/>
          <p:cNvPicPr>
            <a:picLocks noChangeAspect="1"/>
          </p:cNvPicPr>
          <p:nvPr/>
        </p:nvPicPr>
        <p:blipFill>
          <a:blip r:embed="rId11"/>
          <a:stretch>
            <a:fillRect/>
          </a:stretch>
        </p:blipFill>
        <p:spPr>
          <a:xfrm>
            <a:off x="5155236" y="1964538"/>
            <a:ext cx="460974" cy="472163"/>
          </a:xfrm>
          <a:prstGeom prst="rect">
            <a:avLst/>
          </a:prstGeom>
        </p:spPr>
      </p:pic>
      <p:sp>
        <p:nvSpPr>
          <p:cNvPr id="47" name="ZoneTexte 46"/>
          <p:cNvSpPr txBox="1"/>
          <p:nvPr/>
        </p:nvSpPr>
        <p:spPr>
          <a:xfrm>
            <a:off x="4598079" y="2469552"/>
            <a:ext cx="1739295" cy="353943"/>
          </a:xfrm>
          <a:prstGeom prst="rect">
            <a:avLst/>
          </a:prstGeom>
          <a:noFill/>
        </p:spPr>
        <p:txBody>
          <a:bodyPr wrap="square" lIns="36000" tIns="0" rIns="36000" bIns="0" rtlCol="0">
            <a:spAutoFit/>
          </a:bodyPr>
          <a:lstStyle/>
          <a:p>
            <a:pPr algn="ctr"/>
            <a:r>
              <a:rPr lang="fr-FR" sz="1200" b="1" dirty="0">
                <a:solidFill>
                  <a:schemeClr val="accent3"/>
                </a:solidFill>
              </a:rPr>
              <a:t>Activité des LBM</a:t>
            </a:r>
          </a:p>
          <a:p>
            <a:pPr algn="ctr"/>
            <a:r>
              <a:rPr lang="fr-FR" sz="1100" dirty="0">
                <a:solidFill>
                  <a:schemeClr val="tx1">
                    <a:lumMod val="75000"/>
                  </a:schemeClr>
                </a:solidFill>
              </a:rPr>
              <a:t>Réseau Laboratoires</a:t>
            </a:r>
          </a:p>
        </p:txBody>
      </p:sp>
      <p:sp>
        <p:nvSpPr>
          <p:cNvPr id="48" name="ZoneTexte 47"/>
          <p:cNvSpPr txBox="1"/>
          <p:nvPr/>
        </p:nvSpPr>
        <p:spPr>
          <a:xfrm>
            <a:off x="6034756" y="4822959"/>
            <a:ext cx="1840217" cy="538609"/>
          </a:xfrm>
          <a:prstGeom prst="rect">
            <a:avLst/>
          </a:prstGeom>
          <a:noFill/>
        </p:spPr>
        <p:txBody>
          <a:bodyPr wrap="square" lIns="36000" tIns="0" rIns="36000" bIns="0" rtlCol="0">
            <a:spAutoFit/>
          </a:bodyPr>
          <a:lstStyle/>
          <a:p>
            <a:pPr algn="ctr"/>
            <a:r>
              <a:rPr lang="fr-FR" sz="1200" b="1" dirty="0" smtClean="0">
                <a:solidFill>
                  <a:schemeClr val="accent3"/>
                </a:solidFill>
              </a:rPr>
              <a:t>Leptospires</a:t>
            </a:r>
            <a:endParaRPr lang="fr-FR" sz="1200" b="1" dirty="0">
              <a:solidFill>
                <a:schemeClr val="accent3"/>
              </a:solidFill>
            </a:endParaRPr>
          </a:p>
          <a:p>
            <a:pPr algn="ctr"/>
            <a:r>
              <a:rPr lang="fr-FR" sz="1100" dirty="0">
                <a:solidFill>
                  <a:schemeClr val="tx1">
                    <a:lumMod val="75000"/>
                  </a:schemeClr>
                </a:solidFill>
              </a:rPr>
              <a:t>CHU </a:t>
            </a:r>
            <a:r>
              <a:rPr lang="fr-FR" sz="1100" dirty="0" smtClean="0">
                <a:solidFill>
                  <a:schemeClr val="tx1">
                    <a:lumMod val="75000"/>
                  </a:schemeClr>
                </a:solidFill>
              </a:rPr>
              <a:t>Réunion - Séquençage</a:t>
            </a:r>
          </a:p>
          <a:p>
            <a:pPr algn="ctr"/>
            <a:r>
              <a:rPr lang="fr-FR" sz="1100" dirty="0" smtClean="0">
                <a:solidFill>
                  <a:schemeClr val="tx1">
                    <a:lumMod val="75000"/>
                  </a:schemeClr>
                </a:solidFill>
              </a:rPr>
              <a:t>CNR - Mat</a:t>
            </a:r>
            <a:endParaRPr lang="fr-FR" sz="1100" dirty="0">
              <a:solidFill>
                <a:schemeClr val="tx1">
                  <a:lumMod val="75000"/>
                </a:schemeClr>
              </a:solidFill>
            </a:endParaRPr>
          </a:p>
        </p:txBody>
      </p:sp>
      <p:sp>
        <p:nvSpPr>
          <p:cNvPr id="49" name="ZoneTexte 48"/>
          <p:cNvSpPr txBox="1"/>
          <p:nvPr/>
        </p:nvSpPr>
        <p:spPr>
          <a:xfrm>
            <a:off x="4713595" y="5338260"/>
            <a:ext cx="1739295" cy="353943"/>
          </a:xfrm>
          <a:prstGeom prst="rect">
            <a:avLst/>
          </a:prstGeom>
          <a:noFill/>
        </p:spPr>
        <p:txBody>
          <a:bodyPr wrap="square" lIns="36000" tIns="0" rIns="36000" bIns="0" rtlCol="0">
            <a:spAutoFit/>
          </a:bodyPr>
          <a:lstStyle/>
          <a:p>
            <a:pPr algn="ctr"/>
            <a:r>
              <a:rPr lang="fr-FR" sz="1200" b="1" dirty="0" smtClean="0">
                <a:solidFill>
                  <a:schemeClr val="bg1">
                    <a:lumMod val="75000"/>
                  </a:schemeClr>
                </a:solidFill>
              </a:rPr>
              <a:t>Cas graves</a:t>
            </a:r>
          </a:p>
          <a:p>
            <a:pPr algn="ctr"/>
            <a:r>
              <a:rPr lang="fr-FR" sz="1100" dirty="0" smtClean="0">
                <a:solidFill>
                  <a:schemeClr val="bg1">
                    <a:lumMod val="75000"/>
                  </a:schemeClr>
                </a:solidFill>
              </a:rPr>
              <a:t>Réseau Réanimateurs</a:t>
            </a:r>
          </a:p>
        </p:txBody>
      </p:sp>
      <p:pic>
        <p:nvPicPr>
          <p:cNvPr id="50" name="Image 49"/>
          <p:cNvPicPr>
            <a:picLocks noChangeAspect="1"/>
          </p:cNvPicPr>
          <p:nvPr/>
        </p:nvPicPr>
        <p:blipFill>
          <a:blip r:embed="rId12"/>
          <a:stretch>
            <a:fillRect/>
          </a:stretch>
        </p:blipFill>
        <p:spPr>
          <a:xfrm>
            <a:off x="5208795" y="4782412"/>
            <a:ext cx="510303" cy="515072"/>
          </a:xfrm>
          <a:prstGeom prst="rect">
            <a:avLst/>
          </a:prstGeom>
        </p:spPr>
      </p:pic>
      <p:sp>
        <p:nvSpPr>
          <p:cNvPr id="51" name="Rectangle à coins arrondis 50"/>
          <p:cNvSpPr/>
          <p:nvPr/>
        </p:nvSpPr>
        <p:spPr>
          <a:xfrm>
            <a:off x="4613811" y="1417621"/>
            <a:ext cx="4145344" cy="45334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5" name="Connecteur droit avec flèche 54"/>
          <p:cNvCxnSpPr/>
          <p:nvPr/>
        </p:nvCxnSpPr>
        <p:spPr>
          <a:xfrm>
            <a:off x="5385723" y="2890759"/>
            <a:ext cx="0" cy="4337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6037997" y="2930689"/>
            <a:ext cx="1022196" cy="5736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V="1">
            <a:off x="6037997" y="3760352"/>
            <a:ext cx="1554368" cy="69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5983454" y="4138434"/>
            <a:ext cx="601593" cy="5114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5415400" y="4179208"/>
            <a:ext cx="1" cy="494328"/>
          </a:xfrm>
          <a:prstGeom prst="straightConnector1">
            <a:avLst/>
          </a:prstGeom>
          <a:ln>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stCxn id="37" idx="3"/>
          </p:cNvCxnSpPr>
          <p:nvPr/>
        </p:nvCxnSpPr>
        <p:spPr>
          <a:xfrm>
            <a:off x="594436" y="2471504"/>
            <a:ext cx="1130755" cy="22401"/>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74" name="Connecteur droit avec flèche 73"/>
          <p:cNvCxnSpPr/>
          <p:nvPr/>
        </p:nvCxnSpPr>
        <p:spPr>
          <a:xfrm>
            <a:off x="2115449" y="3097959"/>
            <a:ext cx="0" cy="1209490"/>
          </a:xfrm>
          <a:prstGeom prst="straightConnector1">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0" name="Image 79"/>
          <p:cNvPicPr>
            <a:picLocks noChangeAspect="1"/>
          </p:cNvPicPr>
          <p:nvPr/>
        </p:nvPicPr>
        <p:blipFill>
          <a:blip r:embed="rId13"/>
          <a:stretch>
            <a:fillRect/>
          </a:stretch>
        </p:blipFill>
        <p:spPr>
          <a:xfrm>
            <a:off x="1083650" y="2306890"/>
            <a:ext cx="401429" cy="408898"/>
          </a:xfrm>
          <a:prstGeom prst="rect">
            <a:avLst/>
          </a:prstGeom>
        </p:spPr>
      </p:pic>
      <p:cxnSp>
        <p:nvCxnSpPr>
          <p:cNvPr id="100" name="Connecteur droit avec flèche 99"/>
          <p:cNvCxnSpPr/>
          <p:nvPr/>
        </p:nvCxnSpPr>
        <p:spPr>
          <a:xfrm flipV="1">
            <a:off x="2858154" y="4138432"/>
            <a:ext cx="1934394" cy="1225088"/>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08" name="Image 107"/>
          <p:cNvPicPr>
            <a:picLocks noChangeAspect="1"/>
          </p:cNvPicPr>
          <p:nvPr/>
        </p:nvPicPr>
        <p:blipFill>
          <a:blip r:embed="rId13"/>
          <a:stretch>
            <a:fillRect/>
          </a:stretch>
        </p:blipFill>
        <p:spPr>
          <a:xfrm>
            <a:off x="1946032" y="3424888"/>
            <a:ext cx="401429" cy="408898"/>
          </a:xfrm>
          <a:prstGeom prst="rect">
            <a:avLst/>
          </a:prstGeom>
        </p:spPr>
      </p:pic>
      <p:sp>
        <p:nvSpPr>
          <p:cNvPr id="116" name="Espace réservé du pied de page 115"/>
          <p:cNvSpPr>
            <a:spLocks noGrp="1"/>
          </p:cNvSpPr>
          <p:nvPr>
            <p:ph type="ftr" sz="quarter" idx="4294967295"/>
          </p:nvPr>
        </p:nvSpPr>
        <p:spPr/>
        <p:txBody>
          <a:bodyPr/>
          <a:lstStyle/>
          <a:p>
            <a:endParaRPr lang="fr-FR"/>
          </a:p>
        </p:txBody>
      </p:sp>
      <p:pic>
        <p:nvPicPr>
          <p:cNvPr id="44" name="Picture 18" descr="Papier De Document De Liste De Contrôle Avec Conception D'illustration  Vectorielle D'approvisionnement En Stylo Clip Art Libres De Droits, Svg,  Vecteurs Et Illustration. Image 14049404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128" y="3651477"/>
            <a:ext cx="671855" cy="671855"/>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1468497" y="4267579"/>
            <a:ext cx="3796863" cy="430887"/>
          </a:xfrm>
          <a:prstGeom prst="rect">
            <a:avLst/>
          </a:prstGeom>
        </p:spPr>
        <p:txBody>
          <a:bodyPr wrap="square">
            <a:spAutoFit/>
          </a:bodyPr>
          <a:lstStyle/>
          <a:p>
            <a:pPr algn="ctr"/>
            <a:r>
              <a:rPr lang="fr-FR" sz="1200" b="1" dirty="0" smtClean="0">
                <a:solidFill>
                  <a:schemeClr val="accent3"/>
                </a:solidFill>
              </a:rPr>
              <a:t>Médias</a:t>
            </a:r>
          </a:p>
          <a:p>
            <a:pPr algn="ctr"/>
            <a:r>
              <a:rPr lang="fr-FR" sz="1000" dirty="0" smtClean="0">
                <a:solidFill>
                  <a:schemeClr val="tx1">
                    <a:lumMod val="75000"/>
                  </a:schemeClr>
                </a:solidFill>
              </a:rPr>
              <a:t>Information</a:t>
            </a:r>
            <a:endParaRPr lang="fr-FR" sz="1000" dirty="0">
              <a:solidFill>
                <a:schemeClr val="tx1">
                  <a:lumMod val="75000"/>
                </a:schemeClr>
              </a:solidFill>
            </a:endParaRPr>
          </a:p>
        </p:txBody>
      </p:sp>
      <p:pic>
        <p:nvPicPr>
          <p:cNvPr id="53" name="Picture 16" descr="3 000+ Mairie Stock Illustrations, graphiques vectoriels ..."/>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5459" y="4892703"/>
            <a:ext cx="742480" cy="742480"/>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1096261" y="5591775"/>
            <a:ext cx="3381394" cy="461665"/>
          </a:xfrm>
          <a:prstGeom prst="rect">
            <a:avLst/>
          </a:prstGeom>
        </p:spPr>
        <p:txBody>
          <a:bodyPr wrap="square">
            <a:spAutoFit/>
          </a:bodyPr>
          <a:lstStyle/>
          <a:p>
            <a:pPr algn="ctr"/>
            <a:r>
              <a:rPr lang="fr-FR" sz="1200" b="1" dirty="0" smtClean="0">
                <a:solidFill>
                  <a:schemeClr val="accent3"/>
                </a:solidFill>
              </a:rPr>
              <a:t>Mairies</a:t>
            </a:r>
          </a:p>
          <a:p>
            <a:pPr algn="ctr"/>
            <a:r>
              <a:rPr lang="fr-FR" sz="1100" dirty="0" smtClean="0">
                <a:solidFill>
                  <a:schemeClr val="tx1">
                    <a:lumMod val="75000"/>
                  </a:schemeClr>
                </a:solidFill>
              </a:rPr>
              <a:t>Salubrité Publique</a:t>
            </a:r>
            <a:endParaRPr lang="fr-FR" sz="1100" dirty="0">
              <a:solidFill>
                <a:schemeClr val="tx1">
                  <a:lumMod val="75000"/>
                </a:schemeClr>
              </a:solidFill>
            </a:endParaRPr>
          </a:p>
        </p:txBody>
      </p:sp>
      <p:cxnSp>
        <p:nvCxnSpPr>
          <p:cNvPr id="5" name="Connecteur droit avec flèche 4"/>
          <p:cNvCxnSpPr>
            <a:endCxn id="44" idx="3"/>
          </p:cNvCxnSpPr>
          <p:nvPr/>
        </p:nvCxnSpPr>
        <p:spPr>
          <a:xfrm flipH="1" flipV="1">
            <a:off x="727983" y="3987405"/>
            <a:ext cx="1085197" cy="451526"/>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endCxn id="53" idx="3"/>
          </p:cNvCxnSpPr>
          <p:nvPr/>
        </p:nvCxnSpPr>
        <p:spPr>
          <a:xfrm flipH="1">
            <a:off x="877939" y="4764308"/>
            <a:ext cx="656169" cy="499635"/>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2494459" y="3650151"/>
            <a:ext cx="2289752" cy="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8" name="Double flèche horizontale 57"/>
          <p:cNvSpPr/>
          <p:nvPr/>
        </p:nvSpPr>
        <p:spPr>
          <a:xfrm>
            <a:off x="3633900" y="1542366"/>
            <a:ext cx="1500107" cy="151302"/>
          </a:xfrm>
          <a:prstGeom prst="leftRightArrow">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88801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endParaRPr lang="fr-FR" sz="825" dirty="0">
              <a:latin typeface="+mj-lt"/>
            </a:endParaRPr>
          </a:p>
        </p:txBody>
      </p:sp>
      <p:sp>
        <p:nvSpPr>
          <p:cNvPr id="36" name="ZoneTexte 35"/>
          <p:cNvSpPr txBox="1"/>
          <p:nvPr/>
        </p:nvSpPr>
        <p:spPr>
          <a:xfrm>
            <a:off x="266306" y="3217585"/>
            <a:ext cx="2956817" cy="957955"/>
          </a:xfrm>
          <a:prstGeom prst="rect">
            <a:avLst/>
          </a:prstGeom>
          <a:noFill/>
        </p:spPr>
        <p:txBody>
          <a:bodyPr wrap="square" lIns="27000" tIns="0" rIns="27000" bIns="0" rtlCol="0">
            <a:spAutoFit/>
          </a:bodyPr>
          <a:lstStyle/>
          <a:p>
            <a:r>
              <a:rPr lang="fr-FR" sz="1050" dirty="0" smtClean="0">
                <a:solidFill>
                  <a:schemeClr val="tx1">
                    <a:lumMod val="95000"/>
                    <a:lumOff val="5000"/>
                  </a:schemeClr>
                </a:solidFill>
                <a:latin typeface="+mj-lt"/>
              </a:rPr>
              <a:t>Gestion des signalements</a:t>
            </a:r>
          </a:p>
          <a:p>
            <a:r>
              <a:rPr lang="fr-FR" sz="1050" dirty="0" smtClean="0">
                <a:solidFill>
                  <a:schemeClr val="tx1">
                    <a:lumMod val="95000"/>
                    <a:lumOff val="5000"/>
                  </a:schemeClr>
                </a:solidFill>
                <a:latin typeface="+mj-lt"/>
              </a:rPr>
              <a:t>- Validation </a:t>
            </a:r>
            <a:r>
              <a:rPr lang="fr-FR" sz="1050" dirty="0">
                <a:solidFill>
                  <a:schemeClr val="tx1">
                    <a:lumMod val="95000"/>
                    <a:lumOff val="5000"/>
                  </a:schemeClr>
                </a:solidFill>
                <a:latin typeface="+mj-lt"/>
              </a:rPr>
              <a:t>du signal </a:t>
            </a:r>
            <a:r>
              <a:rPr lang="fr-FR" sz="1050" dirty="0">
                <a:solidFill>
                  <a:schemeClr val="bg1">
                    <a:lumMod val="50000"/>
                  </a:schemeClr>
                </a:solidFill>
                <a:latin typeface="+mj-lt"/>
              </a:rPr>
              <a:t>(délai DDP-DDS et seuil si IgM)</a:t>
            </a:r>
          </a:p>
          <a:p>
            <a:r>
              <a:rPr lang="fr-FR" sz="1050" dirty="0" smtClean="0">
                <a:solidFill>
                  <a:schemeClr val="tx1">
                    <a:lumMod val="95000"/>
                    <a:lumOff val="5000"/>
                  </a:schemeClr>
                </a:solidFill>
                <a:latin typeface="+mj-lt"/>
              </a:rPr>
              <a:t>- Complétude DO</a:t>
            </a:r>
            <a:endParaRPr lang="fr-FR" sz="1050" dirty="0">
              <a:solidFill>
                <a:schemeClr val="tx1">
                  <a:lumMod val="95000"/>
                  <a:lumOff val="5000"/>
                </a:schemeClr>
              </a:solidFill>
              <a:latin typeface="+mj-lt"/>
            </a:endParaRPr>
          </a:p>
          <a:p>
            <a:r>
              <a:rPr lang="fr-FR" sz="1050" dirty="0" smtClean="0">
                <a:solidFill>
                  <a:schemeClr val="tx1">
                    <a:lumMod val="95000"/>
                    <a:lumOff val="5000"/>
                  </a:schemeClr>
                </a:solidFill>
                <a:latin typeface="+mj-lt"/>
              </a:rPr>
              <a:t>- Anonymisation et envoi </a:t>
            </a:r>
            <a:r>
              <a:rPr lang="fr-FR" sz="1050" dirty="0">
                <a:solidFill>
                  <a:schemeClr val="tx1">
                    <a:lumMod val="95000"/>
                    <a:lumOff val="5000"/>
                  </a:schemeClr>
                </a:solidFill>
                <a:latin typeface="+mj-lt"/>
              </a:rPr>
              <a:t>de la DO à SpF national</a:t>
            </a:r>
          </a:p>
          <a:p>
            <a:r>
              <a:rPr lang="fr-FR" sz="1050" dirty="0" smtClean="0">
                <a:solidFill>
                  <a:schemeClr val="tx1">
                    <a:lumMod val="95000"/>
                    <a:lumOff val="5000"/>
                  </a:schemeClr>
                </a:solidFill>
                <a:latin typeface="+mj-lt"/>
              </a:rPr>
              <a:t>- Demande </a:t>
            </a:r>
            <a:r>
              <a:rPr lang="fr-FR" sz="1050" dirty="0">
                <a:solidFill>
                  <a:schemeClr val="tx1">
                    <a:lumMod val="95000"/>
                    <a:lumOff val="5000"/>
                  </a:schemeClr>
                </a:solidFill>
                <a:latin typeface="+mj-lt"/>
              </a:rPr>
              <a:t>d’enquête environnementale </a:t>
            </a:r>
          </a:p>
          <a:p>
            <a:pPr algn="ctr"/>
            <a:r>
              <a:rPr lang="fr-FR" sz="975" dirty="0">
                <a:solidFill>
                  <a:schemeClr val="accent6"/>
                </a:solidFill>
              </a:rPr>
              <a:t> </a:t>
            </a:r>
          </a:p>
        </p:txBody>
      </p:sp>
      <p:sp>
        <p:nvSpPr>
          <p:cNvPr id="39" name="ZoneTexte 38"/>
          <p:cNvSpPr txBox="1"/>
          <p:nvPr/>
        </p:nvSpPr>
        <p:spPr>
          <a:xfrm>
            <a:off x="343744" y="4645314"/>
            <a:ext cx="3276768" cy="1281120"/>
          </a:xfrm>
          <a:prstGeom prst="rect">
            <a:avLst/>
          </a:prstGeom>
          <a:noFill/>
        </p:spPr>
        <p:txBody>
          <a:bodyPr wrap="square" lIns="27000" tIns="0" rIns="27000" bIns="0" rtlCol="0">
            <a:spAutoFit/>
          </a:bodyPr>
          <a:lstStyle/>
          <a:p>
            <a:r>
              <a:rPr lang="fr-FR" sz="1050" dirty="0" smtClean="0">
                <a:solidFill>
                  <a:schemeClr val="tx1">
                    <a:lumMod val="95000"/>
                    <a:lumOff val="5000"/>
                  </a:schemeClr>
                </a:solidFill>
                <a:latin typeface="+mj-lt"/>
              </a:rPr>
              <a:t>Investigation des cas</a:t>
            </a:r>
          </a:p>
          <a:p>
            <a:r>
              <a:rPr lang="fr-FR" sz="1050" dirty="0" smtClean="0">
                <a:solidFill>
                  <a:schemeClr val="tx1">
                    <a:lumMod val="95000"/>
                    <a:lumOff val="5000"/>
                  </a:schemeClr>
                </a:solidFill>
                <a:latin typeface="+mj-lt"/>
              </a:rPr>
              <a:t>-     habitat/lieux </a:t>
            </a:r>
            <a:r>
              <a:rPr lang="fr-FR" sz="1050" dirty="0">
                <a:solidFill>
                  <a:schemeClr val="tx1">
                    <a:lumMod val="95000"/>
                    <a:lumOff val="5000"/>
                  </a:schemeClr>
                </a:solidFill>
                <a:latin typeface="+mj-lt"/>
              </a:rPr>
              <a:t>à </a:t>
            </a:r>
            <a:r>
              <a:rPr lang="fr-FR" sz="1050" dirty="0" smtClean="0">
                <a:solidFill>
                  <a:schemeClr val="tx1">
                    <a:lumMod val="95000"/>
                    <a:lumOff val="5000"/>
                  </a:schemeClr>
                </a:solidFill>
                <a:latin typeface="+mj-lt"/>
              </a:rPr>
              <a:t>risque</a:t>
            </a:r>
          </a:p>
          <a:p>
            <a:pPr marL="171450" indent="-171450">
              <a:buFontTx/>
              <a:buChar char="-"/>
            </a:pPr>
            <a:r>
              <a:rPr lang="fr-FR" sz="1050" dirty="0" smtClean="0">
                <a:solidFill>
                  <a:schemeClr val="tx1">
                    <a:lumMod val="95000"/>
                    <a:lumOff val="5000"/>
                  </a:schemeClr>
                </a:solidFill>
                <a:latin typeface="+mj-lt"/>
              </a:rPr>
              <a:t>questionnaire </a:t>
            </a:r>
            <a:r>
              <a:rPr lang="fr-FR" sz="1050" dirty="0">
                <a:solidFill>
                  <a:schemeClr val="tx1">
                    <a:lumMod val="95000"/>
                    <a:lumOff val="5000"/>
                  </a:schemeClr>
                </a:solidFill>
                <a:latin typeface="+mj-lt"/>
              </a:rPr>
              <a:t>spécifique (3 semaines</a:t>
            </a:r>
            <a:r>
              <a:rPr lang="fr-FR" sz="1050" dirty="0" smtClean="0">
                <a:solidFill>
                  <a:schemeClr val="tx1">
                    <a:lumMod val="95000"/>
                    <a:lumOff val="5000"/>
                  </a:schemeClr>
                </a:solidFill>
                <a:latin typeface="+mj-lt"/>
              </a:rPr>
              <a:t>)</a:t>
            </a:r>
          </a:p>
          <a:p>
            <a:pPr marL="171450" indent="-171450">
              <a:buFontTx/>
              <a:buChar char="-"/>
            </a:pPr>
            <a:r>
              <a:rPr lang="fr-FR" sz="1050" dirty="0" smtClean="0">
                <a:solidFill>
                  <a:schemeClr val="tx1">
                    <a:lumMod val="95000"/>
                    <a:lumOff val="5000"/>
                  </a:schemeClr>
                </a:solidFill>
                <a:latin typeface="+mj-lt"/>
              </a:rPr>
              <a:t>géo-référencement</a:t>
            </a:r>
            <a:endParaRPr lang="fr-FR" sz="1050" dirty="0">
              <a:solidFill>
                <a:schemeClr val="tx1">
                  <a:lumMod val="95000"/>
                  <a:lumOff val="5000"/>
                </a:schemeClr>
              </a:solidFill>
              <a:latin typeface="+mj-lt"/>
            </a:endParaRPr>
          </a:p>
          <a:p>
            <a:pPr algn="ctr"/>
            <a:endParaRPr lang="fr-FR" sz="975" dirty="0" smtClean="0">
              <a:solidFill>
                <a:schemeClr val="tx1">
                  <a:lumMod val="95000"/>
                  <a:lumOff val="5000"/>
                </a:schemeClr>
              </a:solidFill>
              <a:latin typeface="+mj-lt"/>
            </a:endParaRPr>
          </a:p>
          <a:p>
            <a:pPr>
              <a:spcAft>
                <a:spcPts val="0"/>
              </a:spcAft>
            </a:pPr>
            <a:r>
              <a:rPr lang="fr-FR" sz="1050" dirty="0">
                <a:solidFill>
                  <a:schemeClr val="tx1">
                    <a:lumMod val="95000"/>
                    <a:lumOff val="5000"/>
                  </a:schemeClr>
                </a:solidFill>
                <a:latin typeface="+mj-lt"/>
              </a:rPr>
              <a:t>Education </a:t>
            </a:r>
            <a:r>
              <a:rPr lang="fr-FR" sz="1050" dirty="0" smtClean="0">
                <a:solidFill>
                  <a:schemeClr val="tx1">
                    <a:lumMod val="95000"/>
                    <a:lumOff val="5000"/>
                  </a:schemeClr>
                </a:solidFill>
                <a:latin typeface="+mj-lt"/>
              </a:rPr>
              <a:t>sanitaire au </a:t>
            </a:r>
            <a:r>
              <a:rPr lang="fr-FR" sz="1050" dirty="0">
                <a:solidFill>
                  <a:schemeClr val="tx1">
                    <a:lumMod val="95000"/>
                    <a:lumOff val="5000"/>
                  </a:schemeClr>
                </a:solidFill>
                <a:latin typeface="+mj-lt"/>
              </a:rPr>
              <a:t>cas par cas. Prévention spécifiques ciblée à  un lieu ou une activité à risque</a:t>
            </a:r>
            <a:r>
              <a:rPr lang="fr-FR" sz="1050" dirty="0" smtClean="0">
                <a:solidFill>
                  <a:schemeClr val="tx1">
                    <a:lumMod val="95000"/>
                    <a:lumOff val="5000"/>
                  </a:schemeClr>
                </a:solidFill>
                <a:latin typeface="+mj-lt"/>
              </a:rPr>
              <a:t>. Informations des mairies</a:t>
            </a:r>
            <a:endParaRPr lang="fr-FR" sz="1050" dirty="0">
              <a:solidFill>
                <a:schemeClr val="tx1">
                  <a:lumMod val="95000"/>
                  <a:lumOff val="5000"/>
                </a:schemeClr>
              </a:solidFill>
              <a:latin typeface="+mj-lt"/>
            </a:endParaRPr>
          </a:p>
        </p:txBody>
      </p:sp>
      <p:sp>
        <p:nvSpPr>
          <p:cNvPr id="218115" name="Rectangle 218114"/>
          <p:cNvSpPr/>
          <p:nvPr/>
        </p:nvSpPr>
        <p:spPr>
          <a:xfrm>
            <a:off x="3724779" y="3704111"/>
            <a:ext cx="1892685" cy="1061829"/>
          </a:xfrm>
          <a:prstGeom prst="rect">
            <a:avLst/>
          </a:prstGeom>
          <a:solidFill>
            <a:schemeClr val="bg1">
              <a:lumMod val="95000"/>
            </a:schemeClr>
          </a:solidFill>
        </p:spPr>
        <p:txBody>
          <a:bodyPr wrap="square">
            <a:spAutoFit/>
          </a:bodyPr>
          <a:lstStyle/>
          <a:p>
            <a:pPr algn="ctr"/>
            <a:r>
              <a:rPr lang="fr-FR" sz="1050" dirty="0" smtClean="0">
                <a:solidFill>
                  <a:schemeClr val="tx1">
                    <a:lumMod val="95000"/>
                    <a:lumOff val="5000"/>
                  </a:schemeClr>
                </a:solidFill>
                <a:latin typeface="+mj-lt"/>
              </a:rPr>
              <a:t>Hypothèse </a:t>
            </a:r>
            <a:r>
              <a:rPr lang="fr-FR" sz="1050" dirty="0">
                <a:solidFill>
                  <a:schemeClr val="tx1">
                    <a:lumMod val="95000"/>
                    <a:lumOff val="5000"/>
                  </a:schemeClr>
                </a:solidFill>
                <a:latin typeface="+mj-lt"/>
              </a:rPr>
              <a:t>de contamination</a:t>
            </a:r>
          </a:p>
          <a:p>
            <a:pPr algn="ctr"/>
            <a:r>
              <a:rPr lang="fr-FR" sz="1050" dirty="0">
                <a:solidFill>
                  <a:schemeClr val="tx1">
                    <a:lumMod val="95000"/>
                    <a:lumOff val="5000"/>
                  </a:schemeClr>
                </a:solidFill>
                <a:latin typeface="+mj-lt"/>
              </a:rPr>
              <a:t>Identification des cas groupés / regroupements de cas </a:t>
            </a:r>
          </a:p>
          <a:p>
            <a:pPr algn="ctr"/>
            <a:r>
              <a:rPr lang="fr-FR" sz="1050" dirty="0">
                <a:solidFill>
                  <a:schemeClr val="tx1">
                    <a:lumMod val="95000"/>
                    <a:lumOff val="5000"/>
                  </a:schemeClr>
                </a:solidFill>
                <a:latin typeface="+mj-lt"/>
              </a:rPr>
              <a:t>Investigation : recrudescence ou phénomène </a:t>
            </a:r>
            <a:r>
              <a:rPr lang="fr-FR" sz="1050" dirty="0" smtClean="0">
                <a:solidFill>
                  <a:schemeClr val="tx1">
                    <a:lumMod val="95000"/>
                    <a:lumOff val="5000"/>
                  </a:schemeClr>
                </a:solidFill>
                <a:latin typeface="+mj-lt"/>
              </a:rPr>
              <a:t>inhabituels</a:t>
            </a:r>
          </a:p>
          <a:p>
            <a:pPr algn="ctr"/>
            <a:r>
              <a:rPr lang="fr-FR" sz="1050" dirty="0" smtClean="0">
                <a:solidFill>
                  <a:schemeClr val="tx1">
                    <a:lumMod val="95000"/>
                    <a:lumOff val="5000"/>
                  </a:schemeClr>
                </a:solidFill>
                <a:latin typeface="+mj-lt"/>
              </a:rPr>
              <a:t>Alerte </a:t>
            </a:r>
            <a:r>
              <a:rPr lang="fr-FR" sz="1050" dirty="0">
                <a:solidFill>
                  <a:schemeClr val="tx1">
                    <a:lumMod val="95000"/>
                    <a:lumOff val="5000"/>
                  </a:schemeClr>
                </a:solidFill>
                <a:latin typeface="+mj-lt"/>
              </a:rPr>
              <a:t>des autorités sanitaires  </a:t>
            </a:r>
          </a:p>
        </p:txBody>
      </p:sp>
      <p:pic>
        <p:nvPicPr>
          <p:cNvPr id="218118" name="Image 218117"/>
          <p:cNvPicPr>
            <a:picLocks noChangeAspect="1"/>
          </p:cNvPicPr>
          <p:nvPr/>
        </p:nvPicPr>
        <p:blipFill>
          <a:blip r:embed="rId3"/>
          <a:stretch>
            <a:fillRect/>
          </a:stretch>
        </p:blipFill>
        <p:spPr>
          <a:xfrm>
            <a:off x="5943264" y="2164574"/>
            <a:ext cx="1025130" cy="578466"/>
          </a:xfrm>
          <a:prstGeom prst="rect">
            <a:avLst/>
          </a:prstGeom>
        </p:spPr>
      </p:pic>
      <p:sp>
        <p:nvSpPr>
          <p:cNvPr id="3" name="Rectangle 2"/>
          <p:cNvSpPr/>
          <p:nvPr/>
        </p:nvSpPr>
        <p:spPr>
          <a:xfrm>
            <a:off x="173067" y="278469"/>
            <a:ext cx="4572000" cy="1186607"/>
          </a:xfrm>
          <a:prstGeom prst="rect">
            <a:avLst/>
          </a:prstGeom>
        </p:spPr>
        <p:txBody>
          <a:bodyPr>
            <a:spAutoFit/>
          </a:bodyPr>
          <a:lstStyle/>
          <a:p>
            <a:pPr>
              <a:lnSpc>
                <a:spcPct val="107000"/>
              </a:lnSpc>
              <a:spcAft>
                <a:spcPts val="800"/>
              </a:spcAft>
            </a:pPr>
            <a:r>
              <a:rPr lang="fr-FR" b="1" dirty="0" smtClean="0">
                <a:solidFill>
                  <a:schemeClr val="bg1"/>
                </a:solidFill>
                <a:latin typeface="Calibri" panose="020F0502020204030204" pitchFamily="34" charset="0"/>
                <a:ea typeface="+mj-ea"/>
                <a:cs typeface="Calibri" panose="020F0502020204030204" pitchFamily="34" charset="0"/>
              </a:rPr>
              <a:t>Organisation </a:t>
            </a:r>
            <a:r>
              <a:rPr lang="fr-FR" b="1" dirty="0">
                <a:solidFill>
                  <a:schemeClr val="bg1"/>
                </a:solidFill>
                <a:latin typeface="Calibri" panose="020F0502020204030204" pitchFamily="34" charset="0"/>
                <a:ea typeface="+mj-ea"/>
                <a:cs typeface="Calibri" panose="020F0502020204030204" pitchFamily="34" charset="0"/>
              </a:rPr>
              <a:t>de la surveillance </a:t>
            </a:r>
            <a:r>
              <a:rPr lang="fr-FR" b="1" dirty="0" smtClean="0">
                <a:solidFill>
                  <a:schemeClr val="bg1"/>
                </a:solidFill>
                <a:latin typeface="Calibri" panose="020F0502020204030204" pitchFamily="34" charset="0"/>
                <a:ea typeface="+mj-ea"/>
                <a:cs typeface="Calibri" panose="020F0502020204030204" pitchFamily="34" charset="0"/>
              </a:rPr>
              <a:t>règlementaire</a:t>
            </a:r>
          </a:p>
          <a:p>
            <a:pPr>
              <a:lnSpc>
                <a:spcPct val="107000"/>
              </a:lnSpc>
              <a:spcAft>
                <a:spcPts val="800"/>
              </a:spcAft>
            </a:pPr>
            <a:r>
              <a:rPr lang="fr-FR" b="1" dirty="0" smtClean="0">
                <a:solidFill>
                  <a:schemeClr val="bg1"/>
                </a:solidFill>
                <a:latin typeface="Calibri" panose="020F0502020204030204" pitchFamily="34" charset="0"/>
                <a:cs typeface="Calibri" panose="020F0502020204030204" pitchFamily="34" charset="0"/>
              </a:rPr>
              <a:t>Leptospirose</a:t>
            </a:r>
            <a:r>
              <a:rPr lang="fr-FR" b="1" dirty="0">
                <a:solidFill>
                  <a:schemeClr val="bg1"/>
                </a:solidFill>
                <a:latin typeface="Calibri" panose="020F0502020204030204" pitchFamily="34" charset="0"/>
                <a:cs typeface="Calibri" panose="020F0502020204030204" pitchFamily="34" charset="0"/>
              </a:rPr>
              <a:t>, La Réunion, 2024</a:t>
            </a:r>
          </a:p>
          <a:p>
            <a:pPr>
              <a:lnSpc>
                <a:spcPct val="107000"/>
              </a:lnSpc>
              <a:spcAft>
                <a:spcPts val="800"/>
              </a:spcAft>
            </a:pPr>
            <a:endParaRPr lang="fr-FR" b="1" dirty="0">
              <a:solidFill>
                <a:schemeClr val="bg1"/>
              </a:solidFill>
              <a:latin typeface="Calibri" panose="020F0502020204030204" pitchFamily="34" charset="0"/>
              <a:ea typeface="+mj-ea"/>
              <a:cs typeface="Calibri" panose="020F0502020204030204" pitchFamily="34" charset="0"/>
            </a:endParaRPr>
          </a:p>
        </p:txBody>
      </p:sp>
      <p:pic>
        <p:nvPicPr>
          <p:cNvPr id="22" name="Image 21" descr="Signature-508x204px-230420"/>
          <p:cNvPicPr/>
          <p:nvPr/>
        </p:nvPicPr>
        <p:blipFill rotWithShape="1">
          <a:blip r:embed="rId4" cstate="print">
            <a:extLst>
              <a:ext uri="{28A0092B-C50C-407E-A947-70E740481C1C}">
                <a14:useLocalDpi xmlns:a14="http://schemas.microsoft.com/office/drawing/2010/main" val="0"/>
              </a:ext>
            </a:extLst>
          </a:blip>
          <a:srcRect r="55793"/>
          <a:stretch/>
        </p:blipFill>
        <p:spPr bwMode="auto">
          <a:xfrm>
            <a:off x="4229223" y="2060682"/>
            <a:ext cx="830185" cy="716210"/>
          </a:xfrm>
          <a:prstGeom prst="rect">
            <a:avLst/>
          </a:prstGeom>
          <a:noFill/>
          <a:ln>
            <a:noFill/>
          </a:ln>
        </p:spPr>
      </p:pic>
      <p:pic>
        <p:nvPicPr>
          <p:cNvPr id="24" name="Image 23"/>
          <p:cNvPicPr>
            <a:picLocks noChangeAspect="1"/>
          </p:cNvPicPr>
          <p:nvPr/>
        </p:nvPicPr>
        <p:blipFill>
          <a:blip r:embed="rId5"/>
          <a:stretch>
            <a:fillRect/>
          </a:stretch>
        </p:blipFill>
        <p:spPr>
          <a:xfrm>
            <a:off x="1394353" y="2256753"/>
            <a:ext cx="887380" cy="509076"/>
          </a:xfrm>
          <a:prstGeom prst="rect">
            <a:avLst/>
          </a:prstGeom>
        </p:spPr>
      </p:pic>
      <p:sp>
        <p:nvSpPr>
          <p:cNvPr id="41" name="ZoneTexte 40"/>
          <p:cNvSpPr txBox="1"/>
          <p:nvPr/>
        </p:nvSpPr>
        <p:spPr>
          <a:xfrm>
            <a:off x="5865907" y="2709708"/>
            <a:ext cx="2487166" cy="1431161"/>
          </a:xfrm>
          <a:prstGeom prst="rect">
            <a:avLst/>
          </a:prstGeom>
          <a:noFill/>
          <a:ln>
            <a:noFill/>
          </a:ln>
        </p:spPr>
        <p:txBody>
          <a:bodyPr wrap="square" lIns="27000" tIns="0" rIns="27000" bIns="0" rtlCol="0">
            <a:spAutoFit/>
          </a:bodyPr>
          <a:lstStyle/>
          <a:p>
            <a:pPr algn="ctr"/>
            <a:endParaRPr lang="fr-FR" sz="975" dirty="0">
              <a:solidFill>
                <a:schemeClr val="tx1">
                  <a:lumMod val="95000"/>
                  <a:lumOff val="5000"/>
                </a:schemeClr>
              </a:solidFill>
              <a:latin typeface="+mj-lt"/>
            </a:endParaRPr>
          </a:p>
          <a:p>
            <a:r>
              <a:rPr lang="fr-FR" sz="1050" dirty="0">
                <a:solidFill>
                  <a:schemeClr val="tx1">
                    <a:lumMod val="95000"/>
                    <a:lumOff val="5000"/>
                  </a:schemeClr>
                </a:solidFill>
                <a:latin typeface="+mj-lt"/>
              </a:rPr>
              <a:t>Animation de réseaux </a:t>
            </a:r>
          </a:p>
          <a:p>
            <a:r>
              <a:rPr lang="fr-FR" sz="1050" dirty="0" smtClean="0">
                <a:solidFill>
                  <a:schemeClr val="tx1">
                    <a:lumMod val="95000"/>
                    <a:lumOff val="5000"/>
                  </a:schemeClr>
                </a:solidFill>
                <a:latin typeface="+mj-lt"/>
              </a:rPr>
              <a:t>Estimation incidence</a:t>
            </a:r>
            <a:endParaRPr lang="fr-FR" sz="1050" dirty="0">
              <a:solidFill>
                <a:schemeClr val="tx1">
                  <a:lumMod val="95000"/>
                  <a:lumOff val="5000"/>
                </a:schemeClr>
              </a:solidFill>
              <a:latin typeface="+mj-lt"/>
            </a:endParaRPr>
          </a:p>
          <a:p>
            <a:r>
              <a:rPr lang="fr-FR" sz="1050" dirty="0" smtClean="0">
                <a:solidFill>
                  <a:schemeClr val="tx1">
                    <a:lumMod val="95000"/>
                    <a:lumOff val="5000"/>
                  </a:schemeClr>
                </a:solidFill>
                <a:latin typeface="+mj-lt"/>
              </a:rPr>
              <a:t>Suivi </a:t>
            </a:r>
            <a:r>
              <a:rPr lang="fr-FR" sz="1050" dirty="0">
                <a:solidFill>
                  <a:schemeClr val="tx1">
                    <a:lumMod val="95000"/>
                    <a:lumOff val="5000"/>
                  </a:schemeClr>
                </a:solidFill>
                <a:latin typeface="+mj-lt"/>
              </a:rPr>
              <a:t>des tendances </a:t>
            </a:r>
            <a:r>
              <a:rPr lang="fr-FR" sz="1050" dirty="0" smtClean="0">
                <a:solidFill>
                  <a:schemeClr val="tx1">
                    <a:lumMod val="95000"/>
                    <a:lumOff val="5000"/>
                  </a:schemeClr>
                </a:solidFill>
                <a:latin typeface="+mj-lt"/>
              </a:rPr>
              <a:t>spatio-temporelle</a:t>
            </a:r>
          </a:p>
          <a:p>
            <a:r>
              <a:rPr lang="fr-FR" sz="1050" dirty="0">
                <a:solidFill>
                  <a:schemeClr val="tx1">
                    <a:lumMod val="95000"/>
                    <a:lumOff val="5000"/>
                  </a:schemeClr>
                </a:solidFill>
                <a:latin typeface="+mj-lt"/>
              </a:rPr>
              <a:t>Suivi morbidité, mortalité</a:t>
            </a:r>
          </a:p>
          <a:p>
            <a:r>
              <a:rPr lang="fr-FR" sz="1050" dirty="0" smtClean="0">
                <a:solidFill>
                  <a:schemeClr val="tx1">
                    <a:lumMod val="95000"/>
                    <a:lumOff val="5000"/>
                  </a:schemeClr>
                </a:solidFill>
                <a:latin typeface="+mj-lt"/>
              </a:rPr>
              <a:t>Caractérisation </a:t>
            </a:r>
            <a:r>
              <a:rPr lang="fr-FR" sz="1050" dirty="0">
                <a:solidFill>
                  <a:schemeClr val="tx1">
                    <a:lumMod val="95000"/>
                    <a:lumOff val="5000"/>
                  </a:schemeClr>
                </a:solidFill>
                <a:latin typeface="+mj-lt"/>
              </a:rPr>
              <a:t>des cas </a:t>
            </a:r>
            <a:endParaRPr lang="fr-FR" sz="1050" dirty="0" smtClean="0">
              <a:solidFill>
                <a:schemeClr val="tx1">
                  <a:lumMod val="95000"/>
                  <a:lumOff val="5000"/>
                </a:schemeClr>
              </a:solidFill>
              <a:latin typeface="+mj-lt"/>
            </a:endParaRPr>
          </a:p>
          <a:p>
            <a:r>
              <a:rPr lang="fr-FR" sz="1050" dirty="0" smtClean="0">
                <a:solidFill>
                  <a:schemeClr val="tx1">
                    <a:lumMod val="95000"/>
                    <a:lumOff val="5000"/>
                  </a:schemeClr>
                </a:solidFill>
                <a:latin typeface="+mj-lt"/>
              </a:rPr>
              <a:t>Suivi </a:t>
            </a:r>
            <a:r>
              <a:rPr lang="fr-FR" sz="1050" dirty="0">
                <a:solidFill>
                  <a:schemeClr val="tx1">
                    <a:lumMod val="95000"/>
                    <a:lumOff val="5000"/>
                  </a:schemeClr>
                </a:solidFill>
                <a:latin typeface="+mj-lt"/>
              </a:rPr>
              <a:t>de l’évolution des </a:t>
            </a:r>
            <a:r>
              <a:rPr lang="fr-FR" sz="1050" dirty="0" err="1" smtClean="0">
                <a:solidFill>
                  <a:schemeClr val="tx1">
                    <a:lumMod val="95000"/>
                    <a:lumOff val="5000"/>
                  </a:schemeClr>
                </a:solidFill>
                <a:latin typeface="+mj-lt"/>
              </a:rPr>
              <a:t>sérogroupes</a:t>
            </a:r>
            <a:r>
              <a:rPr lang="fr-FR" sz="1050" dirty="0" smtClean="0">
                <a:solidFill>
                  <a:schemeClr val="tx1">
                    <a:lumMod val="95000"/>
                    <a:lumOff val="5000"/>
                  </a:schemeClr>
                </a:solidFill>
                <a:latin typeface="+mj-lt"/>
              </a:rPr>
              <a:t>/espèces</a:t>
            </a:r>
            <a:endParaRPr lang="fr-FR" sz="1050" dirty="0">
              <a:solidFill>
                <a:schemeClr val="tx1">
                  <a:lumMod val="95000"/>
                  <a:lumOff val="5000"/>
                </a:schemeClr>
              </a:solidFill>
              <a:latin typeface="+mj-lt"/>
            </a:endParaRPr>
          </a:p>
          <a:p>
            <a:r>
              <a:rPr lang="fr-FR" sz="1050" dirty="0" smtClean="0">
                <a:solidFill>
                  <a:schemeClr val="tx1">
                    <a:lumMod val="95000"/>
                    <a:lumOff val="5000"/>
                  </a:schemeClr>
                </a:solidFill>
                <a:latin typeface="+mj-lt"/>
              </a:rPr>
              <a:t>Rétro-information</a:t>
            </a:r>
          </a:p>
          <a:p>
            <a:pPr algn="ctr"/>
            <a:endParaRPr lang="fr-FR" sz="975" dirty="0">
              <a:solidFill>
                <a:schemeClr val="accent6"/>
              </a:solidFill>
            </a:endParaRPr>
          </a:p>
        </p:txBody>
      </p:sp>
      <p:sp>
        <p:nvSpPr>
          <p:cNvPr id="25" name="ZoneTexte 24"/>
          <p:cNvSpPr txBox="1"/>
          <p:nvPr/>
        </p:nvSpPr>
        <p:spPr>
          <a:xfrm>
            <a:off x="452318" y="3027439"/>
            <a:ext cx="1048981" cy="169277"/>
          </a:xfrm>
          <a:prstGeom prst="rect">
            <a:avLst/>
          </a:prstGeom>
          <a:noFill/>
        </p:spPr>
        <p:txBody>
          <a:bodyPr wrap="square" lIns="36000" tIns="0" rIns="36000" bIns="0" rtlCol="0">
            <a:spAutoFit/>
          </a:bodyPr>
          <a:lstStyle/>
          <a:p>
            <a:r>
              <a:rPr lang="fr-FR" sz="1100" b="1" dirty="0" smtClean="0">
                <a:solidFill>
                  <a:srgbClr val="92D050"/>
                </a:solidFill>
              </a:rPr>
              <a:t>CVAGS</a:t>
            </a:r>
            <a:endParaRPr lang="fr-FR" sz="1300" b="1" dirty="0" smtClean="0">
              <a:solidFill>
                <a:srgbClr val="92D050"/>
              </a:solidFill>
            </a:endParaRPr>
          </a:p>
        </p:txBody>
      </p:sp>
      <p:sp>
        <p:nvSpPr>
          <p:cNvPr id="7" name="Rectangle 6"/>
          <p:cNvSpPr/>
          <p:nvPr/>
        </p:nvSpPr>
        <p:spPr>
          <a:xfrm>
            <a:off x="-1083451" y="4406255"/>
            <a:ext cx="4572000" cy="261610"/>
          </a:xfrm>
          <a:prstGeom prst="rect">
            <a:avLst/>
          </a:prstGeom>
        </p:spPr>
        <p:txBody>
          <a:bodyPr>
            <a:spAutoFit/>
          </a:bodyPr>
          <a:lstStyle/>
          <a:p>
            <a:pPr lvl="0" algn="ctr"/>
            <a:r>
              <a:rPr lang="fr-FR" sz="1100" b="1" dirty="0" smtClean="0">
                <a:solidFill>
                  <a:srgbClr val="92D050"/>
                </a:solidFill>
              </a:rPr>
              <a:t>Service Lutte Anti-vectorielle</a:t>
            </a:r>
            <a:endParaRPr lang="fr-FR" sz="1100" b="1" dirty="0">
              <a:solidFill>
                <a:srgbClr val="92D050"/>
              </a:solidFill>
            </a:endParaRPr>
          </a:p>
        </p:txBody>
      </p:sp>
      <p:pic>
        <p:nvPicPr>
          <p:cNvPr id="27" name="Image 26"/>
          <p:cNvPicPr>
            <a:picLocks noChangeAspect="1"/>
          </p:cNvPicPr>
          <p:nvPr/>
        </p:nvPicPr>
        <p:blipFill>
          <a:blip r:embed="rId6"/>
          <a:stretch>
            <a:fillRect/>
          </a:stretch>
        </p:blipFill>
        <p:spPr>
          <a:xfrm>
            <a:off x="2574387" y="2872175"/>
            <a:ext cx="401429" cy="408898"/>
          </a:xfrm>
          <a:prstGeom prst="rect">
            <a:avLst/>
          </a:prstGeom>
        </p:spPr>
      </p:pic>
      <p:sp>
        <p:nvSpPr>
          <p:cNvPr id="30" name="Rectangle à coins arrondis 29"/>
          <p:cNvSpPr/>
          <p:nvPr/>
        </p:nvSpPr>
        <p:spPr>
          <a:xfrm>
            <a:off x="173067" y="1916832"/>
            <a:ext cx="5529656" cy="4464496"/>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3620513" y="1904834"/>
            <a:ext cx="4911927" cy="44764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p:cNvPicPr>
            <a:picLocks noChangeAspect="1"/>
          </p:cNvPicPr>
          <p:nvPr/>
        </p:nvPicPr>
        <p:blipFill>
          <a:blip r:embed="rId7"/>
          <a:stretch>
            <a:fillRect/>
          </a:stretch>
        </p:blipFill>
        <p:spPr>
          <a:xfrm>
            <a:off x="2735242" y="4735083"/>
            <a:ext cx="332000" cy="462930"/>
          </a:xfrm>
          <a:prstGeom prst="rect">
            <a:avLst/>
          </a:prstGeom>
        </p:spPr>
      </p:pic>
      <p:sp>
        <p:nvSpPr>
          <p:cNvPr id="16" name="Rectangle 15"/>
          <p:cNvSpPr/>
          <p:nvPr/>
        </p:nvSpPr>
        <p:spPr>
          <a:xfrm>
            <a:off x="10332640" y="1535472"/>
            <a:ext cx="4572000" cy="3662541"/>
          </a:xfrm>
          <a:prstGeom prst="rect">
            <a:avLst/>
          </a:prstGeom>
        </p:spPr>
        <p:txBody>
          <a:bodyPr>
            <a:spAutoFit/>
          </a:bodyPr>
          <a:lstStyle/>
          <a:p>
            <a:r>
              <a:rPr lang="fr-FR" sz="1600" dirty="0">
                <a:solidFill>
                  <a:schemeClr val="accent5"/>
                </a:solidFill>
              </a:rPr>
              <a:t>Déclenchement des investigations épidémiologiques</a:t>
            </a:r>
          </a:p>
          <a:p>
            <a:endParaRPr lang="fr-FR" sz="1400" dirty="0"/>
          </a:p>
          <a:p>
            <a:pPr eaLnBrk="0" fontAlgn="base" hangingPunct="0">
              <a:spcBef>
                <a:spcPct val="0"/>
              </a:spcBef>
              <a:spcAft>
                <a:spcPct val="0"/>
              </a:spcAft>
              <a:buFontTx/>
              <a:buChar char="•"/>
            </a:pPr>
            <a:r>
              <a:rPr lang="fr-FR" sz="1400" dirty="0">
                <a:solidFill>
                  <a:schemeClr val="accent6"/>
                </a:solidFill>
              </a:rPr>
              <a:t> Hexagone : </a:t>
            </a:r>
          </a:p>
          <a:p>
            <a:pPr eaLnBrk="0" fontAlgn="base" hangingPunct="0">
              <a:spcBef>
                <a:spcPct val="0"/>
              </a:spcBef>
              <a:spcAft>
                <a:spcPct val="0"/>
              </a:spcAft>
            </a:pPr>
            <a:r>
              <a:rPr lang="fr-FR" sz="1400" dirty="0">
                <a:solidFill>
                  <a:schemeClr val="accent6"/>
                </a:solidFill>
              </a:rPr>
              <a:t>Investigations en cas de détection:</a:t>
            </a:r>
          </a:p>
          <a:p>
            <a:pPr marL="285750" lvl="1" indent="-285750" fontAlgn="base">
              <a:spcBef>
                <a:spcPts val="600"/>
              </a:spcBef>
              <a:spcAft>
                <a:spcPct val="0"/>
              </a:spcAft>
              <a:buFont typeface="Courier New" panose="02070309020205020404" pitchFamily="49" charset="0"/>
              <a:buChar char="o"/>
            </a:pPr>
            <a:r>
              <a:rPr lang="fr-FR" sz="1400" dirty="0"/>
              <a:t>de cas groupés : plus de 2 cas (confirmé et/ou probable) ayant eu une même exposition avec des dates de début des signes de +/- 21 jours</a:t>
            </a:r>
          </a:p>
          <a:p>
            <a:pPr marL="285750" lvl="1" indent="-285750" fontAlgn="base">
              <a:spcBef>
                <a:spcPts val="600"/>
              </a:spcBef>
              <a:spcAft>
                <a:spcPct val="0"/>
              </a:spcAft>
              <a:buFont typeface="Courier New" panose="02070309020205020404" pitchFamily="49" charset="0"/>
              <a:buChar char="o"/>
            </a:pPr>
            <a:r>
              <a:rPr lang="fr-FR" sz="1400" dirty="0"/>
              <a:t>d’un cas dont la seule hypothèse de contamination est la participation à un évènement sportif collectif </a:t>
            </a:r>
          </a:p>
          <a:p>
            <a:pPr marL="285750" lvl="1" indent="-285750" fontAlgn="base">
              <a:spcBef>
                <a:spcPts val="600"/>
              </a:spcBef>
              <a:spcAft>
                <a:spcPct val="0"/>
              </a:spcAft>
              <a:buFont typeface="Courier New" panose="02070309020205020404" pitchFamily="49" charset="0"/>
              <a:buChar char="o"/>
            </a:pPr>
            <a:r>
              <a:rPr lang="fr-FR" sz="1400" dirty="0"/>
              <a:t>détection d’un cas dont la seule hypothèse de contamination serait en lien avec des contacts avec un ou des NAC</a:t>
            </a:r>
          </a:p>
          <a:p>
            <a:pPr marL="285750" lvl="1" indent="-285750" fontAlgn="base">
              <a:spcBef>
                <a:spcPts val="600"/>
              </a:spcBef>
              <a:spcAft>
                <a:spcPct val="0"/>
              </a:spcAft>
              <a:buFont typeface="Courier New" panose="02070309020205020404" pitchFamily="49" charset="0"/>
              <a:buChar char="o"/>
            </a:pPr>
            <a:endParaRPr lang="fr-FR" sz="1400" dirty="0"/>
          </a:p>
          <a:p>
            <a:pPr eaLnBrk="0" fontAlgn="base" hangingPunct="0">
              <a:spcBef>
                <a:spcPct val="0"/>
              </a:spcBef>
              <a:spcAft>
                <a:spcPct val="0"/>
              </a:spcAft>
              <a:buFontTx/>
              <a:buChar char="•"/>
            </a:pPr>
            <a:r>
              <a:rPr lang="fr-FR" sz="1400" dirty="0">
                <a:solidFill>
                  <a:schemeClr val="accent6"/>
                </a:solidFill>
              </a:rPr>
              <a:t> DROM : Investigations en fonction du contexte local </a:t>
            </a:r>
            <a:r>
              <a:rPr lang="fr-FR" sz="1400" dirty="0">
                <a:solidFill>
                  <a:schemeClr val="accent6"/>
                </a:solidFill>
                <a:sym typeface="Wingdings" panose="05000000000000000000" pitchFamily="2" charset="2"/>
              </a:rPr>
              <a:t></a:t>
            </a:r>
            <a:r>
              <a:rPr lang="fr-FR" sz="1400" dirty="0">
                <a:solidFill>
                  <a:schemeClr val="accent6"/>
                </a:solidFill>
              </a:rPr>
              <a:t> auprès de chaque cas ou en cas de cas groupés </a:t>
            </a:r>
          </a:p>
        </p:txBody>
      </p:sp>
      <p:pic>
        <p:nvPicPr>
          <p:cNvPr id="17" name="Image 16"/>
          <p:cNvPicPr>
            <a:picLocks noChangeAspect="1"/>
          </p:cNvPicPr>
          <p:nvPr/>
        </p:nvPicPr>
        <p:blipFill>
          <a:blip r:embed="rId8"/>
          <a:stretch>
            <a:fillRect/>
          </a:stretch>
        </p:blipFill>
        <p:spPr>
          <a:xfrm>
            <a:off x="5791200" y="4521063"/>
            <a:ext cx="1209099" cy="1645839"/>
          </a:xfrm>
          <a:prstGeom prst="rect">
            <a:avLst/>
          </a:prstGeom>
        </p:spPr>
      </p:pic>
      <p:pic>
        <p:nvPicPr>
          <p:cNvPr id="18" name="Image 17"/>
          <p:cNvPicPr>
            <a:picLocks noChangeAspect="1"/>
          </p:cNvPicPr>
          <p:nvPr/>
        </p:nvPicPr>
        <p:blipFill>
          <a:blip r:embed="rId9"/>
          <a:stretch>
            <a:fillRect/>
          </a:stretch>
        </p:blipFill>
        <p:spPr>
          <a:xfrm>
            <a:off x="7109490" y="4494580"/>
            <a:ext cx="1152634" cy="1647227"/>
          </a:xfrm>
          <a:prstGeom prst="rect">
            <a:avLst/>
          </a:prstGeom>
        </p:spPr>
      </p:pic>
      <p:sp>
        <p:nvSpPr>
          <p:cNvPr id="20" name="Espace réservé du numéro de diapositive 19"/>
          <p:cNvSpPr>
            <a:spLocks noGrp="1"/>
          </p:cNvSpPr>
          <p:nvPr>
            <p:ph type="sldNum" sz="quarter" idx="12"/>
          </p:nvPr>
        </p:nvSpPr>
        <p:spPr/>
        <p:txBody>
          <a:bodyPr/>
          <a:lstStyle/>
          <a:p>
            <a:pPr>
              <a:defRPr/>
            </a:pPr>
            <a:fld id="{A0FE07BA-27F2-444C-A036-DDA6B4214349}" type="slidenum">
              <a:rPr lang="fr-FR" smtClean="0"/>
              <a:pPr>
                <a:defRPr/>
              </a:pPr>
              <a:t>9</a:t>
            </a:fld>
            <a:endParaRPr lang="fr-FR"/>
          </a:p>
        </p:txBody>
      </p:sp>
      <p:cxnSp>
        <p:nvCxnSpPr>
          <p:cNvPr id="21" name="Connecteur droit avec flèche 20"/>
          <p:cNvCxnSpPr/>
          <p:nvPr/>
        </p:nvCxnSpPr>
        <p:spPr>
          <a:xfrm flipH="1">
            <a:off x="9849433" y="5613201"/>
            <a:ext cx="692106" cy="623888"/>
          </a:xfrm>
          <a:prstGeom prst="straightConnector1">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562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5_PPT rouge">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2.xml><?xml version="1.0" encoding="utf-8"?>
<a:theme xmlns:a="http://schemas.openxmlformats.org/drawingml/2006/main" name="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15_PPT rouge</Template>
  <TotalTime>7706</TotalTime>
  <Words>2897</Words>
  <Application>Microsoft Office PowerPoint</Application>
  <PresentationFormat>Affichage à l'écran (4:3)</PresentationFormat>
  <Paragraphs>346</Paragraphs>
  <Slides>20</Slides>
  <Notes>20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20</vt:i4>
      </vt:variant>
    </vt:vector>
  </HeadingPairs>
  <TitlesOfParts>
    <vt:vector size="32" baseType="lpstr">
      <vt:lpstr>ＭＳ Ｐゴシック</vt:lpstr>
      <vt:lpstr>Arial</vt:lpstr>
      <vt:lpstr>Calibri</vt:lpstr>
      <vt:lpstr>Calibri Light</vt:lpstr>
      <vt:lpstr>Courier New</vt:lpstr>
      <vt:lpstr>Liberation Sans Narrow</vt:lpstr>
      <vt:lpstr>Symbol</vt:lpstr>
      <vt:lpstr>Times New Roman</vt:lpstr>
      <vt:lpstr>Wingdings</vt:lpstr>
      <vt:lpstr>ヒラギノ角ゴ Pro W3</vt:lpstr>
      <vt:lpstr>15_PPT rouge</vt:lpstr>
      <vt:lpstr>SPF_PPT_Test-v3</vt:lpstr>
      <vt:lpstr>Présentation PowerPoint</vt:lpstr>
      <vt:lpstr> Saisine DGS au HSCP en août 2022 :  Avis relatif à la mise à déclaration obligatoire de la DO</vt:lpstr>
      <vt:lpstr>Justification pour l’inscription sur la liste des maladies à déclaration obligatoire</vt:lpstr>
      <vt:lpstr>Réinscription de la leptospirose sur la liste des MDO sur l’ensemble du territoire national</vt:lpstr>
      <vt:lpstr>Présentation PowerPoint</vt:lpstr>
      <vt:lpstr>Quel formulaire pour déclarer ?</vt:lpstr>
      <vt:lpstr>Quel formulaire pour déclarer ?</vt:lpstr>
      <vt:lpstr>Présentation PowerPoint</vt:lpstr>
      <vt:lpstr>Présentation PowerPoint</vt:lpstr>
      <vt:lpstr>Présentation PowerPoint</vt:lpstr>
      <vt:lpstr>Outils disponibles</vt:lpstr>
      <vt:lpstr>Liens utiles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de la présentation sur 2 ou 3 lignes</dc:title>
  <dc:creator>SOUMAH-MIS Catherine</dc:creator>
  <cp:lastModifiedBy>BALLEYDIER Elsa</cp:lastModifiedBy>
  <cp:revision>481</cp:revision>
  <cp:lastPrinted>2024-02-27T10:20:29Z</cp:lastPrinted>
  <dcterms:created xsi:type="dcterms:W3CDTF">2016-04-27T09:38:05Z</dcterms:created>
  <dcterms:modified xsi:type="dcterms:W3CDTF">2024-02-27T13:36:24Z</dcterms:modified>
</cp:coreProperties>
</file>